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3" r:id="rId3"/>
    <p:sldId id="287" r:id="rId4"/>
    <p:sldId id="258" r:id="rId5"/>
    <p:sldId id="304" r:id="rId6"/>
    <p:sldId id="294" r:id="rId7"/>
    <p:sldId id="257" r:id="rId8"/>
    <p:sldId id="259" r:id="rId9"/>
    <p:sldId id="295" r:id="rId10"/>
    <p:sldId id="296" r:id="rId11"/>
    <p:sldId id="260" r:id="rId12"/>
    <p:sldId id="298" r:id="rId13"/>
    <p:sldId id="261" r:id="rId14"/>
    <p:sldId id="299" r:id="rId15"/>
    <p:sldId id="262" r:id="rId16"/>
    <p:sldId id="300" r:id="rId17"/>
    <p:sldId id="263" r:id="rId18"/>
    <p:sldId id="281" r:id="rId19"/>
    <p:sldId id="288" r:id="rId20"/>
    <p:sldId id="264" r:id="rId21"/>
    <p:sldId id="265" r:id="rId22"/>
    <p:sldId id="266" r:id="rId23"/>
    <p:sldId id="282" r:id="rId24"/>
    <p:sldId id="290" r:id="rId25"/>
    <p:sldId id="267" r:id="rId26"/>
    <p:sldId id="268" r:id="rId27"/>
    <p:sldId id="269" r:id="rId28"/>
    <p:sldId id="283" r:id="rId29"/>
    <p:sldId id="291" r:id="rId30"/>
    <p:sldId id="286" r:id="rId31"/>
    <p:sldId id="270" r:id="rId32"/>
    <p:sldId id="271" r:id="rId33"/>
    <p:sldId id="272" r:id="rId34"/>
    <p:sldId id="273" r:id="rId35"/>
    <p:sldId id="302" r:id="rId36"/>
    <p:sldId id="275" r:id="rId37"/>
    <p:sldId id="274" r:id="rId38"/>
    <p:sldId id="284" r:id="rId39"/>
    <p:sldId id="292" r:id="rId40"/>
    <p:sldId id="276" r:id="rId41"/>
    <p:sldId id="277" r:id="rId42"/>
    <p:sldId id="278" r:id="rId43"/>
    <p:sldId id="279" r:id="rId44"/>
    <p:sldId id="280" r:id="rId45"/>
    <p:sldId id="303" r:id="rId46"/>
    <p:sldId id="285" r:id="rId4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55.81395" units="1/cm"/>
          <inkml:channelProperty channel="Y" name="resolution" value="55.95855" units="1/cm"/>
        </inkml:channelProperties>
      </inkml:inkSource>
      <inkml:timestamp xml:id="ts0" timeString="2020-02-22T07:51:40.9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6509 11501,'-18'0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16-10-11T11:38:08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1483 65,'-25'0,"0"0,1 0,-1 0,25-25,-49 25,24 0,1 0,-25-24,-1 24,1 0,0 0,0 0,0 0,24 0,0 0,1 0,-25 0,24 0,0 0,1 0,-1 0,1 0,-1 0,0 0,1 24,-1-24,1 0,24 25,-25-25,0 23,0-23,0 0,1 25,-1-25,0 24,1 1,-1-25,-24 24,49 0,-25 0,1-24,-1 25,25 0,-25-1,1-24,24 24,-25 0,1 1,24-1,-25-24,25 25,-25-2,25 2,-24-1,-1 25,25-25,0 0,0 1,-24-1,24 1,-25 23,25-23,0-1,0 24,-25 1,25-24,0 0,0 23,0-23,0-1,0 1,0 23,0-23,0-1,25 25,-25-25,25 0,-1 25,1-24,-1 23,1-24,0 1,-25-1,0 0,24 1,-24-1,25 1,-25-1,24-24,1 24,0 0,-25 1,24-25,1 24,0-24,24 48,-25-48,1 25,0-1,-1-24,1 0,-25 25,25-25,0 0,0 0,-1 0,1 0,-1 0,1 0,0 0,-1 0,1 0,-1 0,1 24,0-24,-1 0,1 0,-1 0,1 0,0 0,-1 0,1 0,-1 0,1 0,0 0,24 0,0 0,-24 0,-1 0,1 0,-1 0,26 0,-26 0,1 0,-1 0,1 0,0 0,0 0,-1-24,0-1,1 25,0-24,0 24,-1-25,1 25,0-23,0 23,-25-25,25 25,-2-24,2 24,0-25,0 25,-25-24,25 24,-25-24,23 24,2 0,-25-24,25 24,-25-25,25 25,-25-24,25 24,-2 0,-23-25,25 1,0 0,-25-1,25 1,0-1,-25 2,0-2,23 1,-23-25,25 1,-25 23,25 25,-25-24,0-25,0 25,0-1,0 1,0-1,0 1,0 0,0-1,0 0,0 1,0-1,0 2,0-2,0 1,0-1,0 1,0 0,0-1,0 1,0-1,0 1,0 0,0 0,-25 24,0-25,25 1,0-1,0 2,-23 23,23-25,-25 25,25-24,0-1,-25 1,0 24,25-24,-25 24,2-24,-2 24,0-25,25 0,-25 25,0 0,25-24,-23 24,-2 0,25-24,-25 24,0 0,25-24,-25 24,2-25,-2 25,0 0,25-24,-25 24,0 0,1 0,24-25,-25 25,0 0,0 0,1-23,24-2,-24 25,-1 0,0 0,0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55.81395" units="1/cm"/>
          <inkml:channelProperty channel="Y" name="resolution" value="55.95855" units="1/cm"/>
        </inkml:channelProperties>
      </inkml:inkSource>
      <inkml:timestamp xml:id="ts0" timeString="2020-02-23T12:34:11.51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9207 2805,'36'-71,"-54"36,-105 105,-1-34,89-36,17 0,-52 35,34 0,1 0,18-17,-72 106,54-54,35-35,-35 36,-1-1,36-34,-35-19,0 19,17-1,-17 35,-71 125,106-143,-35 19,-53 70,52-70,36-36,-35 18,35-18,-35 0,-89 124,124-124,-70 89,70-106,-35 17,-1 229,1-193,-18 52,53-52,-35 35,35-71,0 0,70 124,-52-124,70 36,-70-36,-18-17,88 52,-17 19,-36-54,0 0,-17-17,70 70,-70-70,17 17,0 0,0-35,36 35,-53 1,17-36,35 70,1-70,-36 36,36-1,-53-17,17-18,0 0,-17 35,17 0,0-35,1 35,16-35,-16 36,34-36,-34 17,-19-17,18 0,-17 0,53 0,-1 0,-34 0,16 0,19 0,0 0,-1-17,-17 17,18 0,-1-36,1 36,52-35,-105 0,52 35,-34 0,-19-18,19-17,-1 0,0 35,36-71,-36 36,-17 35,52-36,-35 36,36-35,-53 35,17 0,0-35,-17 35,17-18,0 18,1-35,17 0,-18 35,35-36,1 36,-1-35,1 0,-36 35,-17-35,70-36,-70 71,52-35,-34 35,-19-35,54 35,-36-36,36 1,-36 0,-17 35,52-36,1 36,-36 0,-17-17,17 17,0-36,0 1,-17 0,17-36,1 36,-36-18,35 18,-35 0,0 17,0-17,0 17,0-17,0 0,0-18,0 17,0-34,0 52,0-17,0 0,0 17,0-17,0-18,0 17,0 1,0 18,-18-19,18 1,0-18,0 18,0 0,0-18,0-18,0 36,0 17,0-52,0-1,0 53,0-52,0 35,0 17,0-17,0 17,0-53,0 36,-35 0,35-18,-35-18,35 36,0 0,-36-18,1-35,35 70,-35-52,35 34,-18 1,-70-36,88 54,-18-18,18-1,-35 1,0 17,35-17,-71-36,36 36,-36-35,36 34,0 1,0 17,17-17,-70-35,-36 17,107 53,-54-36,36 36,-36-35,1 35,-1-35,-35 35,36 0,-1 0,1 0,52 0,-53 0,36 0,-124 18,-17 34,53-16,-54-36,-17 53,18 0,52-18,54-35,34 0,19 0</inkml:trace>
  <inkml:trace contextRef="#ctx0" brushRef="#br0" timeOffset="6552.901">4057 4710,'0'0,"0"-18,18-106,-18 19,0 34,0 1,0-36,0 35,0 36,-18-36,18 54,0-19,0 19,-18-19,-17-34,0 35,35-36,-88-35,17 18,36 17,-53-17,52 71,19-19,-160-140,-17 35,71 53,-1 52,-17-52,18 35,-1 53,89-35,-124 0,-70 35,52 0,1 0,0 0,140 0,-34 53,-71 35,70 0,-88 159,71-53,53-176,-89 105,54-35,-18-17,70-36,-70 36,53 52,-1-88,1 1,17-1,-17 0,35 18,-35 124,35-160,0 54,0 176,0-177,0-34,0 69,0-69,0 17,0-18,0-17,18 158,17-53,0-87,0 34,-35-17,71 35,-36-70,-35 17,35 1,-35 34,36-52,-1 52,0 1,1 17,-36-35,35 17,-35-34,35 70,0-71,-35 0,18 0,-18 18,35-17,-35-1,36 0,-36-17,70 52,71 71,-105-105,-1-1,35 36,-34-36,-1 35,35 1,19 17,-72-70,72 70,-72-70,18 17,1 0,-1 0,-17 1,17-19,0 19,36 34,-36-34,0-1,-17-35,17 35,36-35,-36 18,36 17,-1 18,-52-53,52 35,-34-35,-1 0,-17 0,52 35,-35-17,1 17,-19-35,71 71,-70-71,17 35,1 0,-19-35,54 36,-36-1,36 0,-36-17,-17-18,52 35,18 53,-52-88,34 36,1-1,-54 0,107 1,-1-1,1 18,-1-53,-52 35,-1-35,36 0,-70 0,34 0,-52 0,17 0,36 0,34 0,-69 0,-19 0,54-18,-36-17,36 35,-36-35,-17 35,17-35,35 17,1 18,-53-35,17 35,0 0,36-71,-54 71,54-35,-36 35,0-35,36-36,17-17,-70 52,17 1,0 18,1-19,-36 1,35-36,-35 54,35-54,-35 36,0 0,0 17,0-52,0 52,18-17,-18-36,0 0,35 54,-35-54,35 36,-35 0,0-18,0 18,0-1,0 19,0-54,0 53,0-17,0 0,0-18,0-18,0 36,-17 0,17 17,0-52,-71-1,36 36,35 17,-35-52,-1-19,1 72,35-18,-17-1,-19 1,-34-36,34 36,1 17,0-52,0 35,-1-1,19 1,-72-35,72 34,-18 36,-1-17,19 17,-19-36,-34-34,35 35,-1-1,1 1,17 35,-52-71,70 36,-36 17,-34-70,17 18,35 52,18-17,-35 0,0-1,-36-34,-17-1,70 36,-158 0,158-1,-17 36,-35-35,34 35,-17 0,18-71</inkml:trace>
  <inkml:trace contextRef="#ctx0" brushRef="#br0" timeOffset="10680.9486">4110 4692,'17'18,"-69"52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55.81395" units="1/cm"/>
          <inkml:channelProperty channel="Y" name="resolution" value="55.95855" units="1/cm"/>
        </inkml:channelProperties>
      </inkml:inkSource>
      <inkml:timestamp xml:id="ts0" timeString="2020-02-22T07:51:43.9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6491 11501,'0'17,"35"-17,54 0,-37 0,-16 0,-19 0,1 0,0 0,17 0,0 0,18 0,0 0,-18 0,-17 0,0 0,-1 0,1 0,0 0,17 0,0 0,-17 0,-1 0,1 0,0 35,-1-35,19 0,-1 18,18-18,-36 0,19 0,-1 35,-17-35,-1 0,1 0,0 0,52 0,-17 0,-18 0,18 0,0 0,-35 0,105 0,-70 0,-18 0,36 0,-53 0,-1 0,19 0,16 0,1 0,-17 0,-1 0,18 0,0 0,35 0,-70 0,-1 0,18 0,1 0,-19 0,1 0,0 0,35 0,-18 0,-35-35,88 35,-70 0,-1 0,1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55.81395" units="1/cm"/>
          <inkml:channelProperty channel="Y" name="resolution" value="55.95855" units="1/cm"/>
        </inkml:channelProperties>
      </inkml:inkSource>
      <inkml:timestamp xml:id="ts0" timeString="2020-02-22T07:51:49.1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15804 5909,'-17'0,"34"0,1 0,17 0,142 0,-124 0,-18 0,-17 0,17 0,0 0,-17 35,-1-35,36 0,0 0,-17 0,-19 0,1 0,-1 0,1 0,106 0,-89 0,-18 0,19 0,-1 0,36 0,-36 0,53 0,-53 0,-17 0,17 0,1 0,-1 0,-18 0,1 0,0 0,-1 0,1 0,70 0,-88 18,35-18,1 0,-19 0,19 0,17 35,-36-35,1 0,17 0,0 0,-17 0,0 0,-1 0,19 0,17 0,-18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55.81395" units="1/cm"/>
          <inkml:channelProperty channel="Y" name="resolution" value="55.95855" units="1/cm"/>
        </inkml:channelProperties>
      </inkml:inkSource>
      <inkml:timestamp xml:id="ts0" timeString="2020-02-23T08:26:17.5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22825 16986,'-36'0,"-16"0,16 18,-87 17,105-35,-17 0,0 35,-1 36,-34 17,34-70,1 52,35 1,0-36,0 18,0-18,0 1,53-1,-18-17,-17-18,17 35,1 0,-1-35,18 0,-18 0,-17 0,17 0,36-17,-36 17,35-36,-52 1,17 0,1 17,-1-17,35-36,-34 36,-1-89,-35 107,-53-18,53-1,-71-34,-17-18,53 70</inkml:trace>
  <inkml:trace contextRef="#ctx0" brushRef="#br0" timeOffset="14095.5026">19791 9842,'-35'36,"-36"-36,53 0,-70-53,71 53,-54 0,53 0,-17-35,-36 35,36-36,18 36,-54 0,0 0,1 18,-1 35,1-53,52 0,-17 70,0-52,35 17,-36 36,36-36,-35-17,35 17,18 0,17-35,-17 18,17 17,0-35,-17 36,17-1,36-35,-36 35,-17-35,17 0,35 35,-34-35,34 36,-52-36,17 17,0 19,-17-1,53-35,-36 0,35 0,-52 35,17-35,1 18,-19-18,54 0,-36-88,36 52,-36 1,0 0,-35 17,0-17,0 0,0 17,0-17,0 17,-17-17,-19-36,1 36,0-71,-1 71,36-1</inkml:trace>
  <inkml:trace contextRef="#ctx0" brushRef="#br0" timeOffset="18095.3391">21096 2240</inkml:trace>
  <inkml:trace contextRef="#ctx0" brushRef="#br0" timeOffset="23408.2591">21026 2258,'-106'-36,"70"36,-34-35,52 35,-52 0,-1 0,36 53,35-35,0 17,0 0,17-17,-17 53,0-36,36-18,-36 19,17-1,-17-17,36 17,-1 0,0 0,1 1,-19-36,18 0,-17 0,17-18,1-17,-1 0,-17-1,17 19,0-19,-53-87,-17 105,35-17</inkml:trace>
  <inkml:trace contextRef="#ctx0" brushRef="#br0" timeOffset="33552.2242">16016 5980,'18'-36,"-71"1,35 35,-17 0,17 0,-17 0,0-35,17 35,-17 17,0 19,-1-19,19 19,17-1,-36 0,54-17,-18 17,0 0,-18-17,-17 17,35 1,0 16,0-16,0-1,0-17,18 17,17 0,-17-35,17 0,0 35,-17-35,17 0,-17 0,17 18,0 17,1 1,-19-36,54-53,-36 17,0 1,53-88,-88 105,18-17,-18 0,0 17,0-17,-35-1,35 19,-35-19,-1 1,1 0,35 17,0-17,0 0</inkml:trace>
  <inkml:trace contextRef="#ctx0" brushRef="#br0" timeOffset="42776.5562">14570 10566,'-36'-36,"1"36,0-35,17 35,-17 0,-36 0,54 0,-19 0,19 0,-18 0,-36 18,36 17,17-35,-17 35,0-17,-1 17,-70 1,71-36,18 0,-19 35,1 0,-36 0,36 1,0-19,17 19,-17-36,0 35,-36 0,1 0,-1 1,71 140,0-105,18-36,-18 18,35 70,-35-87,0-19,35 18,-17-35,17 36,0-36,-17 0,17 35,1-35,16 0,19-18,-36 18,36 0,-36-35,-17 35,17-35,0 35,-17-35,70-36,-70 36,17 35,0 0,-17-36,70-34,-70 70,52-35,-34 35,-1-36,-17 19,105-36,-88 35,-17 18,17-35,1 0,-1-1,-18 19,-17-19,0 1,0 17,0-17,0-71,-35 36,0 35,0-36,-18-53,53 89</inkml:trace>
  <inkml:trace contextRef="#ctx0" brushRef="#br0" timeOffset="54072.6356">13758 15346,'-35'17,"17"-17,-17 0,0 0,17 0,-17 0,-36 0,18 0,18 0,0 0,-18 0,18 0,-1 36,1-1,18 0,-19 36,1-36,0-17,-1 52,36-34,-35 122,0-122,35-19,0 19,17-1,-17-18,0 19,18-1,17 0,1-17,34 70,-34-70,-1-18,-18 0,19 0,-19 0,19 0,34 0,-52 0,17 0,0 0,-17 0,17 0,1-36,-19 1,18 0,1 0,-36 17,35-53,0 36,1 0,-1-36,-17 54,17-19,-35 1,35 0,-35 17,0-17,0 17,0-17,0 0,-18 17,18-17,0 0,0 17,0-17,-35-1,18 19,-19-19</inkml:trace>
  <inkml:trace contextRef="#ctx0" brushRef="#br0" timeOffset="62168.5762">19756 11359,'-36'-35,"1"0,0 0,17-1,-17 19,0 17,-1-36,19 1,-72-88,89 105,-35-17,17-1,-17 1,0 18,0 17,-36-36,53 36,-52 0,52 0,-17 0,-36 0,1 0,35 88,35-52,-36-1,36-17,0 17,0-17,0 17,18 0,-18-17,35 17,1 0,-36-17,0 17,35 1,-18-1,19-18,-36 54,35-36,-35 1,35-19,1 18,-36 1,0-19,17 19,18-1,-35-17,36 17,-1 0,-17 0,17-35,0 36,0-19,-17-17,17 0,71 0,-70 0,-19 0,54-17,-36 17,36-71,-36 36,0 17,0-52,1-19,-36 72,0-54,-18 36,-17 17,-1-17,19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55.81395" units="1/cm"/>
          <inkml:channelProperty channel="Y" name="resolution" value="55.95855" units="1/cm"/>
        </inkml:channelProperties>
      </inkml:inkSource>
      <inkml:timestamp xml:id="ts0" timeString="2020-02-23T09:55:20.28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16387 10883,'-106'-35,"35"35,53 0,-17 0,18 0,-19 0,1 0,-18 0,18 0,0 0,-18 0,17 18,1 17,0-18,17 19,18-1,-35 0,35-17,0 17,-35 36,-1-36,1 36,0-54,35 19,0-1,0-18,-36 19,36 34,0-52,0 52,36 54,-36-106,0 52,70 1,-70-36,0-17,36 17,-36 0,123 89,-105-107,-18 19,35 34,36-35,-19 36,-34-36,17 0,1-17,-19-18,160 53,-160-53,19 0,-1 0,-17 0,17 0,-18 0,19 0,34 0,1-18,-18 18,-18 0,0-35,1 0,-19 0,54-1,-36 19,0-19,1 1,-19 0,19 17,-1-17,0 0,-35-1,0 19,0-19,35 1,-35 18,0-19,0 19,0-19,18 1,-18 17,0-17,0 0,0 17,0-17,0 17,0-17,0 0,0 17,0-17,0-18,0 18,0-1,0-17,0 18,0 0,0 17,0-17,0 0,-88-36,70 36,-17 17,-36-17,1 0,-1-18,36 35,0 18,17 0,-17 0,-1 0,19-35,-18 35,-1 0,19 0,-19 0,19 0,-19-35</inkml:trace>
  <inkml:trace contextRef="#ctx0" brushRef="#br1" timeOffset="16048.8142">7814 6862,'-18'0,"-17"0,0-36,0 1,-18 35,-18-35,36 35,0-18,17-17,-17 35,-1 0,-70 0,36 0,52 0,-17 0,0 0,17 0,-17-36,0 36,17 0,-17 0,-1 18,19-18,-19 35,1-17,18-18,-19 0,1 35,17-35,-17 36,0-1,-36 35,36-34,35-19,-35 19,35-1,-18-17,18 17,0 35,0-52,0 17,0 1,0-19,0 18,0-17,0 17,0 1,0-19,0 19,0-19,18 54,-1-36,19 0,-36 1,35-19,-35 19,0-19,35 54,-35-36,35 0,-35-17,0 17,36 0,-36-17,17 17,-17 1,0-19,71 19,-36 52,-35-71,35 19,1-1,-1-17,-17-18,17 35,0-35,-17 35,17-35,0 35,-17-35,17 0,1 36,-19-36,18 0,1 17,-19-17,19 36,-1-36,-17 0,17 0,0 0,-17 0,17 0,-17 0,17 0,0 0,-17 0,17-18,0 18,-17-18,17 18,1-35,-19 35,19-35,-1 0,0-1,36 1,-54 17,19-17,-1 0,0 0,-35 17,35-17,-35-1,18 19,-18-19,0 1,35 17,-35-17,0 0,0 17,0-17,0 17,0-17,0 0,0 17,0-17,0 17,0-17,0 0,0 17,0-17,-17-36,-19 36,36 17,-17-17,17 0,-35 17,-1-17,1 0,35 17,-35-53,-1 36,19 0,-19 0,36-36,0 53,-35-17,0 0,0-36,17 54,-17-19,-1 1</inkml:trace>
  <inkml:trace contextRef="#ctx0" brushRef="#br1" timeOffset="29048.6534">6121 11271,'-106'0,"35"0,54 0,-19 0,-34 18,52-18,-17 0,0 0,17 18,-17-18,-1 35,19-35,-18 35,-1 0,1-17,17 17,-17 1,0-1,35-18,-36 19,36-1,0-17,-35 17,35 0,-17 0,17-17,0 53,0-54,-36 19,36-1,-35 0,35-17,0 17,0-17,-71 17,71 0,0 1,0 16,0-16,0-1,0-17,18 17,17 35,1-34,-1 34,-17-52,17 17,-35 1,35-1,0-18,1 19,-19-1,19-35,-1 35,0 1,-17-19,17-17,0 0,-17 35,17-35,1 0,-19 0,18 0,-17 0,17 0,1 0,-19 0,19 0,-19 0,18-17,1-1,-19 18,19-35,-1 0,0-1,1 1,-19 17,18 18,1-35,-1 0,-17 35,17 0,0-35,-17-1,17 19,0-19,1 1,-1-35,-17 34,17 19,0-19,0 36,-17-35,-18-35,0 52,0-17,0 17,0-17,0-1,0-16,0 16,0 1,0 17,0-52,0 34,0 19,0-18,0-1,0 19,-35-19,-1 1,36 17,-35-17,0 0,-71-89,71 89,0 18,-1-19,-34 36,17 0,18 0,17 0,-17 0,-1 0</inkml:trace>
  <inkml:trace contextRef="#ctx0" brushRef="#br0" timeOffset="46176.8181">15981 17639,'-35'53,"-1"-18,19-17,-19-18,1 35,17 0,-17 1,0-19,0 18,-1 1,19-1,17 36,0-19,0-16,0-1,0-17,0 17,0-17,0 17,0 0,35-17,0 17,1 0,-1 1,-18-1,19-17,-1-18,-17 35,17 0,0 0,0-17,-17-18,53 35,-36-35,0 0,18 0,-18 0,1 0,-19 0,19-35,-1 35,-17-35,17 35,0 0,-17-36,17 19,0-18,-35-1,36 1,-36 17,0-17,0 17,0-17,0 0,0 17,0-17,0 17,0-17,0 0,-18 17,18-17,0 0,-35 17,35-17,-36-1,19 19,-19-19,1 1,0 0,17 35,-17-35,0 35,17-18,-17 18,-1 0,19-35,-18 35,-1 0,19-36,-19 36,1-35,17 35,-17-35,0 35,17 0,-17-18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16-10-11T11:04:35.4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397 28,'25'0,"0"0,49 0,-49 0,25 0,-1 0,-24 0,25 0,-26 0,1 0,0 0,0 0,0 0,0 0,-25-24,-25 24,-25 0,0 24,1-24,-50 25,-1 0,26 0,0-25,49 25,0-25,25 24,0 1,0 0,50-1,-1-24,1 0,24 0,-24 0,-1 0,1 0,0 0,-50 25,24-25,-24 24,25-24,-124 50,25-50,24 25,-24 0,-1 24,26-49,24 0,74 0,26 25,-26-25,26 0,-1 0,1 0,-26 0,-24 0,0 0,0 0,0 0,-1 0,1 0,-50 25,-24-25,-1 25,25-1,-24 1,-1-25,0 25,1 0,24-25,0 0,25 25,50-1,24-24,-24 0,-25 0,-1 0,26 0,-100 25,-24-1,-50 1,25-25,0 0,49 49,-24-24,98 0,1-25,25 25,24-25,1 0,-1 25,-49-25,24 0,1 0,-25 0,0 0,-1 0,1 0,0 0,-25 25,-25-25,0 24,-24 1,-1-25,1 0,-1 25,0 0,26 0,73-25,1 0,-25 24,49-24,-24 0,-26 0,1 0,0 0,0 0,0 0,-25 25,-50-25,25 0,0 0,1 25,-1-25,0 25,0-25,100 0,-1 0,-24 0,24 0,1 0,-51 0,1 0,-50 24,-24 0,-26-24,1 0,-1 25,-24 0,25 0,24-25,25 0,1 0,-1 0,25 25,-25-25,25 24,0 1,25-25,0 0,-50 0,-50 0,1 0,24 25,-24-25,49 0,50 0,49 0,26 0,-1 0,0 0,0 0,-24 0,-26 0,-24 0,25 0,-1 25,1 0,-25-25,-25 24,-50-24,-24 25,-1 0,1 0,24-25,1 0,24 0,0 0,25 25,-50-25,26 24,-1-24,0 25,50-25,24 0,-24 0,0 0,49 0,-24 0,0 0,-1 0,-24 0,25 0,-25 0,24 0,-24 0,0 0,-75 0,1 0,-1 0,25 0,-25 0,1 24,-1 1,25-25,-24 25,24-25,0 0,0 0,25 24,25-24,0 0,0 0,24 25,1 0,-25-25,24 25,-24-25,-25 25,-49-25,-51 24,-48-24,-26 0,75 25,24 0,1 0,49-25,0 0,75 0,0 0,-1 0,50-25,-24 25,-1-25,1 25,-51 0,26 0,-25 0,0 0,-1 0,-24 25,25 0,0-25,25 0,-26 25,1 0,0-25,0 0,0 0,24 49,1-49,-25 0,0 0,-50 0,-25 0,25 0,1 0,-26 0,-25 25,-24 0,0 23,25 2,24-50,25 25,0-25,25 25,50-25,-25 0,24 0,26 0,-26 0,26 0,-1 0,-24 0,0 0,-26 0,-24 24,25 1,-25 0,-25-25,-49 0,-1 0,-24 0,0 0,49 25,1-25,-1 0,25 25,1-25,48 0,26 0,49 0,75 0,0 0,-1 0,-74 0,-49 0,-25 0,-75 24,1-24,-26 25,1 0,-25 0,-1 0,-24-25,50 0,24 24,25-24,1 0,24 25,24-1,1 1,0 0,25-25,-26 0,1 0,0 0,-25 24,-50 1,1 0,-50 0,24-25,26 49,-26-24,-24-25,99 25,-25-25,50 0,25 0,24 0,25 0,-24 0,-1 0,-24 0,-26 0,1 0,25 0,-25 0,-1 0,1 0,0 0,-25 25,25-25,-25 25,0-1,-50 1,25 0,-24-25,-1 0,1 25,24 0,50-25,-1 0,51 0,-1 0,1 0,-26 0,26 0,-26 0,1 0,0 0,-26 0,-48 0,-26 24,-24 0,24-24,-24 25,-26-25,26 0,-1 0,1 25,49-25,75 0,-25 0,-1 0,1 0,25 0,-25 0,24 0,-24 0,0 0,0 0,-50 0,0 25,-25 0,1-25,-1 24,25-24,1 0,24 25,-25-25,0 0,0 0,50 0,0 0,0 0,24 0,1 0,-25 0,-1 0,1 0,0 0,0 0,0 0,-50 0,0 0,-25 0,1 0,24 0,0 0,0 0,1 0,-1 0,0 0,0 0,0 0,1 0,-26 0,0 0,26 0,-1-25,-25 25,25 0,1 0,73 0,1-24,-1 24,51 0,-51 0,26 0,-26 0,-24 0,-99 0,-1 0,26 0,-26 0,1 0,49 0,0 0,0 0,50 0,25 0,24 0,25 24,1-24,-51 0,26 0,-75 25,-25-25,-25 25,25-25,1 25,-26-25,0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16-10-11T11:04:47.9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1190 205,'50'0,"-25"-25,0 25,-1 0,26-24,-25 24,0 0,-1 0,1 0,0 0,-75 0,1 0,-1 0,1 0,-1 0,25 0,25-25,50 1,-1 24,-24-50,0 50,25 0,-26 0,26-24,0-1,-26 25,-48 0,-26 0,-24 25,24-25,-24 0,24 0,25 0,0 0,1 0,-1 0,50 0,49 0,0 0,1 0,24 0,0 0,25 0,-49 0,-51 0,-73 0,-125 98,-24-24,-25 1,-25-26,49 0,-49-24,25-1,99-24,49 0,26 0,49 25,25-25,24 0,26 0,-1 0,25 0,50 0,-25 0,25 0,-50 0,-24 0,-26 0,1 0,-25 0,-1 0,1 0,0 0,0 0,24 25,-24-25,25 0,-1 0,1 0,-25 0,24 0,-24 0,25 0,-1 0,-24 0,25 0,24 0,-49 0,25 0,-75 0,0 0,25 25,0 0,-25-25,-49 48,-1-23,-49 0,0 0,25-1,50-24,24 0,50 0,49 0,-24 0,24 0,-24 0,24 0,-24 0,24 0,0 0,1 0,-1 0,-24 0,-25 0,-50 50,0-50,-25 50,-24-26,0 0,-1 1,26 0,24-25,0 0,25 25,25-25,0 0,49 25,-49-25,24 24,1-24,74 25,0 25,-74-50,-26 0,0 0,-24 24,-24 0,0-24,-26 0,-24 50,49-50,-25 25,25-25,1 25,24-1,24 1,1-25,-25 25,0-1,-49 1,24-25,25 24,0 1,49 0,-24-25,25 50,49-50,24 49,-73-24,-1-1,1-24,-50 25,-25-25,-24 24,-26-24,2 0,-2 25,26-25,24 25,0-25,50 0,24 0,26 0,-2 0,27 0,48 0,-48 0,-26 25,-24-25,-50 25,0-1,-25-24,25 25,-25-25,25 24,-25-24,25 25,-25-25,25 25,0-1,50 1,-25-25,0 0,49 0,-24 0,-26 25,1-25,0 0,0 0,0 0,-50 0,-50 50,-49-50,-74 0,49 25,25-25,26 0,48 0,125 0,23 0,51 0,0 0,-25 23,24-23,-73 0,-26 0,-24 0,-50 25,-24 0,-1-25,1 25,-1 0,0-25,26 0,48 0,26 0,24 0,1 0,-1 24,1-24,24 25,-25 0,-24-25,-25 0,-25 25,-25 0,-25-25,26 0,24 23,-50-23,75 25,24 0,1-25,-25 25,24-25,-49 25,-49-25,-1 24,-24-24,49 0,0 0,50 0,0 0,49 0,75 0,49 0,75 50,-74-50,24 25,-49-1,-100 0,-24-24,-26 0,-24 25,-74-25,49 25,-24-25,-1 0,25 0,-24 0,49 25,-50-25,25 0,0 0,1 25,-26-1,25-24,100 0,-1 0,25 0,0 25,25-25,-49 25,-26-25,-98 24,-26 1,-24-25,-25 0,50 0,-1 0,26 0,74 0,24 0,-24 0,25 0,-75 0,-25 0,1 0,-26 0,-24 0,24-25,26 25,-1-24,25 24,75 0,24 0,26 0,-1 24,-25 1,-98-1,-26 1,-25-25,1 0,0 0,-26 0,-24-25,50 1,-50-1,74 25,26 0,-1 0,50 0,24 0,26-24,73 24,1 0,50 0,-26 0,-24 0,-124 0,0 0,-50 0,-25 0,1 0,-1 0,-24 0,-26 0,-24 0,25 0,0 0,-25 0,74 0,26 0,48 0,51 49,24-25,25 1,50 25,24-25,-24-1,-75-24,0 25,-24-25,-51 0,1 0,-25 24,-25-24,-24 0,-1 25,-49-25,25 0,-26 0,26 0,24 0,26 0,48 25,76 0,-26-1,100 26,-1-25,1 0,-75-25,-49 0,-26 0,-98 0,0 0,-26 0,26 0,0 0,24 0,100 0,24 0,50 0,50 0,-1 0,-24 0,50 0,-51 0,-48 0,-26 0,-49 0,0 0,-100 0,1 0,-25 0,-25 0,24-25,-48 0,98 25,25-25,0 25,25-25,50 25,-25 0,0 0,24 0,26 0,24 0,-25 0,25 25,25 25,-74-50,24 25,-123-25,-26 0,-24 0,-50 0,50 0,-25 0,-25 0,50-25,25 0,-50 0,74 25,25 0,0 0,50-25,0 25,25 0,-26 0,26 0,-25 0,0 0,-1 0,1 0,25 0,0-24,-1 24,-24 0,0 0,0-25,-50 0,-25 25,-24 0,-26 0,-48-25,-26-24,50 0,-25 49,100-25,24 25,50-25,49 25,0 0,75 0,0 0,49 0,-24 0,25 0,-75 25,-50 0,-24-25,-75 25,-25-25,-24 0,24 0,-49 0,-25 0,-25 0,50 0,49 0,1-25,-1 25,75 0,0 0,24 0,75 0,50 0,0 25,74 24,-100-25,1 1,-74 0,-51-25,-48 0,-26 0,-49 0,0 0,-1 0,26 0,49 0,-24 0,73 0,26 0,49 0,50 25,74-1,49 26,-49-25,75 24,-75-25,-74 1,-25 0,-99-25,-50 0,-24 0,-26 0,1 0,-1-25,1 25,-1 0,26-25,24 25,0 0,75 0,49 0,25 25,-25-25,75 0,-75 50,0-50,-49 0,-25 0,-50 0,-49 0,-75-25,50 25,-1-25,-49 0,50 25,25-24,24 24,50-24,50 24,-25-25,49 25,-24 0,74 0,25-25,-50 25,74 0,-73 0,24 0,-25 0,-50 0,-24 0,-50 0,1 0,-26 0,25 0,-49 0,24 0,1 0,-26 0,26 0,-1 0,25 0,25-25,0 0,0 1,0-1,75 0,-1 25,50 0,-25 0,50 0,-75 0,-24 0,-100 0,26 0,-51 0,1 0,-25 0,49 0,0 0,1 0,24 0,0 0,25-25,0 1,25-1,-50 25,0 0,1-24,24-1,0 0,24 25,1 0,74-25,-24 25,49 0,0 0,-50 0,-49 0,0 0,-50 0,-25 0,1 0,-1 25,1-25,24 0,-25 0,25 0,-49-25,49 25,0 0,1-25,-1 25,0 0,0-24,0 24,1-25,-1 1,0 24,0-25,-24 25,-1 0,-24-25,-1 25,50 0,0 0,1 0,48 0,51 0,24 0,25 25,99 0,-24-1,-26 1,-73-25,-51 0,-49 24,-74-24,-1 0,-73 0,-1 0,-25 0,25 0,1 0,48 0,75 0,1 0,24 25,49 0,26-25,49 50,0-26,0 25,0-24,0 0,-50-25,-74 25,0-1,-25-24,1 0,-26 25,0-25,-24 25,0-25,-1 0,1 0,24 0,25 0,75 0,-50 25,25-25,24 0,-24 25,25-25,-1 24,-24-24,-50 24,-49-24,0 0,24 0,-24 0,-26 0,51 0,24 0,0 0,75 0,-1 0,1 0,74 25,25 0,24-25,-73 25,-26-1,0-24,-49 0,-50 0,1 0,-26 25,-24-25,24 0,-49 0,0 0,-1 25,26 0,49-25,75 0,-25 0,24 0,50 0,1 0,-51 0,1 0,-50 25,-25-25,-25 23,-24-23,-50 25,25-25,24 0,26 0,24 0,0 0,75 0,24 0,1 25,24-25,0 0,-49 0,-1 0,-49 25,-25-25,-24 25,24-25,-74 0,-50 0,0 0,0 0,100 0,-1 0,100 0,24 0,1 0,-1 0,25 0,-24 0,-26 0,-24 0,0 0,-50 0,-49 0,24 0,-49 0,0-25,-1 25,26-25,24 25,50-25,25 25,25 0,-1 0,1 0,24-25,-24 25,0 0,-75 0,0 0,-49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55.81395" units="1/cm"/>
          <inkml:channelProperty channel="Y" name="resolution" value="55.95855" units="1/cm"/>
        </inkml:channelProperties>
      </inkml:inkSource>
      <inkml:timestamp xml:id="ts0" timeString="2020-02-23T10:28:22.1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6879 6632,'-17'0,"-19"0,-34 53,34-18,1 1,17-1,-17-17,0 17,0 0,-1-52,54 34,-18 1,35 17,-35 36,36 52,-36-105,0 52,0 1,0-54,0 19,35-1,-35 18,35 18,-35-36,71 0,-36 0,-17-17,17-18,0 35,0 1,18-36,-17 0,-1 0,-17 0,17 0,-18 0,19 0,-1 0,71-18,-71 18,-17 0,105 0,-52-35,-54 35,19 0,-1 0,36-36,-19 36,-16 0,-1 0,-17-35,17 35,35-70,-34 34,-1 1,-17 0,-18 17,35-53,0 36,-52-35,34 34,19 19,34-107,-70 89,176-88,-140 52,-1 36,0-36,-52 36,-19 17,1-17,17 0,-17-1,0 1,0 17,-1-17,19 35,-19 0,1-35,-35 0,52 35,-17 0,17 0,-17 0,-36 0,54 0,-19 0,19 0,-19 0,1 17,-35 19,52-36,-17 35,-1-35,19 0,-19 0,1 17,18-17,-54 0,36 0,-1 36,19-36,-19 0,19 35,-54-35,1 0,34 0,-122 35,122 1</inkml:trace>
  <inkml:trace contextRef="#ctx0" brushRef="#br0" timeOffset="9246.935">4516 7408,'35'-35,"-18"0,-105-1,53 36,-36-35,19 35,16 0,1-35,17 35,-17 0,-88-35,17 35,70 0,-34 0,52 0,-17 0,0 0,17 17,-17-17,17 0,-17 0,0 36,-71-1,70-35,1 0,-124 88,89-88,35 18,-18-18,17 0,1 35,18 0,17 1,0-19,0 107,35-107,0 54,-35 123,0-177,0 54,0-53,0 17,0 0,0-17,35 52,1 1,-1-36,-35 1,0-19,35 54,0-36,36 0,52 53,-87-88,-19 0,19 0,122 36,-87-36,-36 0,-17 35,105-35,-105 0,17 0,1 35,-19-35,107 0,-54 36,-17-36,-18 0,1 0,-19 0,19 0,-19 0,19 0,69 0,-34 0,-1 0,-52 0,17 0,1 0,17 0,-18 0,0 0,-17 0,17 0,-17 0,17-18,88-53,-87 71,70-35,-71 35,35-35,-52 35,53-35,-36-1,0 36,-17 0,17-35,0 35,-17-35,17-1,1 19,-1-18,0-1,-17 1,105-88,-88 105,1-17,-19 35,107-89,-89 89,36 0,-54-17,19-19,-36 89,0-106,0-17,35 35,-35-18,0 17,0 1,0 18,0-19,0-34,0 52,-71-105,54 87,17 19,-36-54,-52 36,53-53,17 70,-52-17,34 35,1-36,-71 36,-17 0,105 0,-17 0,0 0,17 0,-52 0,-1 0,18 0,-70 0,105 0,-17 0,-1 0,19 0,-19 0,19 0,-54 0,36 0,17 0,-17 0,0 0,17 0,-52 18,34 17,-34 1,52-36,-17 17,0-17,17 0,-17 36,-1-36,1 70,0-35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55.81395" units="1/cm"/>
          <inkml:channelProperty channel="Y" name="resolution" value="55.95855" units="1/cm"/>
        </inkml:channelProperties>
      </inkml:inkSource>
      <inkml:timestamp xml:id="ts0" timeString="2020-02-23T10:56:14.773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22719 4815,'35'-35,"-88"35,0 0,-17 0,-1 0,54 0,-19 0,1 0,-36 18,54-18,-18 35,-1-35,19 18,-19 17,-34 36,35-36,-36 0,0 0,36 1,-177 87,177-88,35 1,-35 34,35 36,0-35,-35-36,35 35,0-52,0 17,0 36,0-53,-36-36,36 71,0 17,36 54,-19-107,-17 19,36-1,-36-17,35 17,-141 53,124-70,17 17,0 0,36 36,-54-71,19 35,-1 0,0-17,-17 17,52 1,72 52,-72-53,-35 0,36 1,-53-36,17 0,0 35,-17-35,-18-18,35 18,0 0,71 0,-35-35,-1 35,-52 0,17 0,0 0,18 0,18-35,17-36,-17 71,-18 0,-18-35,0 0,0 35,-17-36,17 19,1-19,-19 36,19-35,-36 0,35 17,-35-17,0 0,0 17,35-17,-35-71,0 35,0 36,-18 17,18-52,0 35,-35-36,35 18,0-17,-35 34,35 1,0-18,-35 18,-1-89,36 107,-17-19,17 1,-36-35,36 52,0-17,-35-1,0 19,0-18,-1-1,36 1,-35-36,35 54,0-54,-18 36,-70-36,71 71,-54-35,36 35,-36 0,54 18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25/2/2020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  <p:transition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25/2/2020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ut thruBlk="1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customXml" Target="../ink/ink7.x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emf"/><Relationship Id="rId4" Type="http://schemas.openxmlformats.org/officeDocument/2006/relationships/customXml" Target="../ink/ink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emf"/><Relationship Id="rId5" Type="http://schemas.openxmlformats.org/officeDocument/2006/relationships/customXml" Target="../ink/ink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057532"/>
          </a:xfrm>
        </p:spPr>
        <p:txBody>
          <a:bodyPr>
            <a:noAutofit/>
          </a:bodyPr>
          <a:lstStyle/>
          <a:p>
            <a:r>
              <a:rPr lang="el-GR" sz="6600" dirty="0" smtClean="0"/>
              <a:t>ΠΕΡΙΣΤΑΤΙΚΑ </a:t>
            </a:r>
            <a:br>
              <a:rPr lang="el-GR" sz="6600" dirty="0" smtClean="0"/>
            </a:br>
            <a:r>
              <a:rPr lang="el-GR" sz="6600" dirty="0" smtClean="0"/>
              <a:t/>
            </a:r>
            <a:br>
              <a:rPr lang="el-GR" sz="6600" dirty="0" smtClean="0"/>
            </a:br>
            <a:r>
              <a:rPr lang="el-GR" sz="6600" dirty="0" smtClean="0"/>
              <a:t>ΦΛΕΓΜΟΝΗΣ</a:t>
            </a:r>
            <a:endParaRPr lang="el-GR" sz="66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Εξέλιξη </a:t>
            </a:r>
            <a:r>
              <a:rPr lang="el-GR" sz="4400" dirty="0" smtClean="0"/>
              <a:t>πυώδους</a:t>
            </a:r>
            <a:r>
              <a:rPr lang="el-GR" dirty="0" smtClean="0"/>
              <a:t> εξιδρώματος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5860"/>
            <a:ext cx="8686800" cy="5572140"/>
          </a:xfrm>
        </p:spPr>
        <p:txBody>
          <a:bodyPr>
            <a:normAutofit/>
          </a:bodyPr>
          <a:lstStyle/>
          <a:p>
            <a:r>
              <a:rPr lang="el-GR" sz="4000" dirty="0" smtClean="0"/>
              <a:t>Πορεία προς ελεύθερη επιφάνεια </a:t>
            </a:r>
          </a:p>
          <a:p>
            <a:pPr>
              <a:buNone/>
            </a:pPr>
            <a:r>
              <a:rPr lang="el-GR" sz="4000" dirty="0" smtClean="0"/>
              <a:t>   ( στην προκείμενη περίπτωση, εκροή από τον κόλπο ). Σε άλλες περιπτώσεις, διάνοιξη συριγγώδους πόρου.</a:t>
            </a:r>
          </a:p>
          <a:p>
            <a:r>
              <a:rPr lang="el-GR" sz="4000" dirty="0" smtClean="0"/>
              <a:t>Εξέλκωση καλυπτικού επιθηλίου.</a:t>
            </a:r>
          </a:p>
          <a:p>
            <a:r>
              <a:rPr lang="el-GR" sz="4000" dirty="0" smtClean="0"/>
              <a:t>Εμπύημα (σάλπιγγας, εν προκειμένω), απόστημα.</a:t>
            </a:r>
            <a:endParaRPr lang="el-GR" sz="40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expertconsultbook.com/excon/kumar8/open/ICS/inf1/inf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511758" cy="571504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/>
              <a:t>Επιθηλιακά κύτταρα βλεννογόνου σάλπιγγας </a:t>
            </a:r>
          </a:p>
          <a:p>
            <a:pPr algn="ctr"/>
            <a:r>
              <a:rPr lang="el-GR" sz="2400" b="1" dirty="0" smtClean="0"/>
              <a:t>εν μέσω κυττάρων μικτού φλεγμονώδους εξιδρώματος.</a:t>
            </a:r>
            <a:endParaRPr lang="el-GR" sz="24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Μελάνι 1"/>
              <p14:cNvContentPartPr/>
              <p14:nvPr/>
            </p14:nvContentPartPr>
            <p14:xfrm>
              <a:off x="1873080" y="2400120"/>
              <a:ext cx="4299480" cy="4312080"/>
            </p14:xfrm>
          </p:contentPart>
        </mc:Choice>
        <mc:Fallback xmlns="">
          <p:pic>
            <p:nvPicPr>
              <p:cNvPr id="2" name="Μελάνι 1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863720" y="2390760"/>
                <a:ext cx="4318200" cy="4330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Σχόλια επί της προηγούμενης εικόνας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Η παρουσία </a:t>
            </a:r>
            <a:r>
              <a:rPr lang="el-GR" b="1" dirty="0" smtClean="0">
                <a:solidFill>
                  <a:srgbClr val="002060"/>
                </a:solidFill>
              </a:rPr>
              <a:t>πλασματοκυττάρων</a:t>
            </a:r>
            <a:r>
              <a:rPr lang="el-GR" dirty="0" smtClean="0"/>
              <a:t> με συνοδά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λεμφοκύτταρα και μακροφάγα</a:t>
            </a:r>
            <a:r>
              <a:rPr lang="el-GR" dirty="0" smtClean="0"/>
              <a:t> υποδηλώνει </a:t>
            </a:r>
            <a:r>
              <a:rPr lang="el-GR" b="1" dirty="0" smtClean="0"/>
              <a:t>χρονιότητα</a:t>
            </a:r>
            <a:r>
              <a:rPr lang="el-GR" dirty="0" smtClean="0"/>
              <a:t> της φλεγμονής.</a:t>
            </a:r>
          </a:p>
          <a:p>
            <a:endParaRPr lang="el-GR" dirty="0" smtClean="0"/>
          </a:p>
          <a:p>
            <a:r>
              <a:rPr lang="el-GR" dirty="0" smtClean="0"/>
              <a:t>Μηχανισμοί μικροβιοκτονίας από τα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ουδετερόφιλα</a:t>
            </a:r>
            <a:r>
              <a:rPr lang="en-US" dirty="0" smtClean="0"/>
              <a:t>: -M</a:t>
            </a:r>
            <a:r>
              <a:rPr lang="el-GR" dirty="0" smtClean="0"/>
              <a:t>η οξυγονοεξαρτώμενοι ( λυσοζύμη, λακτοφερίνη, ντιφενσίνες ) – Οξυγονοεξαρτώμενοι (οι σημαντικότεροι)</a:t>
            </a:r>
            <a:r>
              <a:rPr lang="en-US" dirty="0" smtClean="0"/>
              <a:t>: </a:t>
            </a:r>
            <a:r>
              <a:rPr lang="el-GR" dirty="0" smtClean="0"/>
              <a:t>μέσω του συστήματος </a:t>
            </a:r>
            <a:r>
              <a:rPr lang="en-US" dirty="0" smtClean="0"/>
              <a:t>NADPH</a:t>
            </a:r>
            <a:r>
              <a:rPr lang="el-GR" dirty="0" smtClean="0"/>
              <a:t> παράγεται </a:t>
            </a:r>
            <a:r>
              <a:rPr lang="el-GR" b="1" dirty="0" smtClean="0"/>
              <a:t>ανιόν οξυγόνου </a:t>
            </a:r>
            <a:r>
              <a:rPr lang="el-GR" dirty="0" smtClean="0"/>
              <a:t>και τελικά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υπεροξείδιο του υδρογόνου </a:t>
            </a:r>
            <a:r>
              <a:rPr lang="el-GR" dirty="0" smtClean="0"/>
              <a:t>και ανιόν υδροξυλίου, ενώ μέσω της μυελοϋπεροξειδάσης παράγονται ρίζες υποχλωριώδους ανιόντος.</a:t>
            </a:r>
          </a:p>
          <a:p>
            <a:r>
              <a:rPr lang="el-GR" dirty="0" smtClean="0"/>
              <a:t>Προβλήματα δράσης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ουδετεροφίλων</a:t>
            </a:r>
            <a:r>
              <a:rPr lang="en-US" dirty="0" smtClean="0"/>
              <a:t>:</a:t>
            </a:r>
            <a:r>
              <a:rPr lang="el-GR" dirty="0" smtClean="0"/>
              <a:t> Διαταραχές προσκόλλησης (ανεπάρκεια β2 ιντεγκρινών). Διαταραχές χημειοταξίας και φαγοκυττάρωσης ( κληρονομούμενη ανεπάρκεια στη συγκέντρωση των μικροσωληνίσκων –σύνδρομο </a:t>
            </a:r>
            <a:r>
              <a:rPr lang="en-US" dirty="0" err="1" smtClean="0"/>
              <a:t>Chediak</a:t>
            </a:r>
            <a:r>
              <a:rPr lang="en-US" dirty="0" smtClean="0"/>
              <a:t>-Higashi). </a:t>
            </a:r>
            <a:r>
              <a:rPr lang="el-GR" dirty="0" smtClean="0"/>
              <a:t>Διαταραχές μικροβιοκτόνου δράσης είτε λόγω γονιδιακής δυσλειτουργίας του συστήματος οξειδάσης του </a:t>
            </a:r>
            <a:r>
              <a:rPr lang="en-US" dirty="0" smtClean="0"/>
              <a:t>NADPH</a:t>
            </a:r>
            <a:r>
              <a:rPr lang="el-GR" dirty="0" smtClean="0"/>
              <a:t> οπότε δεν παράγεται υπεροξείδιο του υδρογόνου</a:t>
            </a:r>
            <a:r>
              <a:rPr lang="en-US" dirty="0" smtClean="0"/>
              <a:t> </a:t>
            </a:r>
            <a:r>
              <a:rPr lang="el-GR" dirty="0" smtClean="0"/>
              <a:t>(χρόνια κοκκιωματώδης νόσος) είτε γενετική δυσλειτουργία της </a:t>
            </a:r>
            <a:r>
              <a:rPr lang="el-GR" dirty="0" err="1" smtClean="0"/>
              <a:t>μυελοϋπεροξειδάσης</a:t>
            </a:r>
            <a:r>
              <a:rPr lang="el-GR" dirty="0" smtClean="0"/>
              <a:t>, οπότε το παραγόμενο υπεροξείδιο του υδρογόνου δεν μπορεί να μετασχηματισθεί σε ενεργά αλογονίδια, όπως το </a:t>
            </a:r>
            <a:r>
              <a:rPr lang="el-GR" dirty="0" err="1" smtClean="0"/>
              <a:t>υποχλωριώδες</a:t>
            </a:r>
            <a:r>
              <a:rPr lang="el-GR" dirty="0" smtClean="0"/>
              <a:t> ανιόν.</a:t>
            </a:r>
          </a:p>
          <a:p>
            <a:endParaRPr lang="el-GR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expertconsultbook.com/excon/kumar8/open/ICS/inf1/inf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61467"/>
            <a:ext cx="8143932" cy="5770557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0" y="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b="1" spc="600" dirty="0" smtClean="0"/>
              <a:t>Αντιπαραβολή αλλοιώσεων χρόνιας φλεγμονής στο πνευμονικό παρέγχυμα  άλλου ασθενούς. </a:t>
            </a:r>
            <a:r>
              <a:rPr lang="el-GR" sz="1600" dirty="0" smtClean="0"/>
              <a:t>Σχηματισμός </a:t>
            </a:r>
            <a:r>
              <a:rPr lang="el-GR" sz="1600" dirty="0" err="1" smtClean="0"/>
              <a:t>λεμφοζιδίου</a:t>
            </a:r>
            <a:r>
              <a:rPr lang="el-GR" sz="1600" dirty="0" smtClean="0"/>
              <a:t>. </a:t>
            </a:r>
            <a:r>
              <a:rPr lang="el-GR" sz="1600" dirty="0"/>
              <a:t>Έ</a:t>
            </a:r>
            <a:r>
              <a:rPr lang="el-GR" sz="1600" dirty="0" smtClean="0"/>
              <a:t>ντονη πάχυνση </a:t>
            </a:r>
            <a:r>
              <a:rPr lang="el-GR" sz="1600" dirty="0" err="1" smtClean="0"/>
              <a:t>μεσοκυψελιδικών</a:t>
            </a:r>
            <a:r>
              <a:rPr lang="el-GR" sz="1600" dirty="0" smtClean="0"/>
              <a:t> </a:t>
            </a:r>
            <a:r>
              <a:rPr lang="el-GR" sz="1600" dirty="0" err="1" smtClean="0"/>
              <a:t>διαφραγματίων</a:t>
            </a:r>
            <a:r>
              <a:rPr lang="el-GR" sz="1600" dirty="0" smtClean="0"/>
              <a:t>. Καταστροφή </a:t>
            </a:r>
            <a:r>
              <a:rPr lang="el-GR" sz="1600" dirty="0" err="1" smtClean="0"/>
              <a:t>ιστικής</a:t>
            </a:r>
            <a:r>
              <a:rPr lang="el-GR" sz="1600" dirty="0" smtClean="0"/>
              <a:t> αρχιτεκτονικής.</a:t>
            </a:r>
            <a:endParaRPr lang="el-GR" sz="16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l-GR" dirty="0" smtClean="0"/>
              <a:t>Σχόλια επί της προηγούμενης εικόνας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71678"/>
            <a:ext cx="9144000" cy="4237682"/>
          </a:xfrm>
        </p:spPr>
        <p:txBody>
          <a:bodyPr/>
          <a:lstStyle/>
          <a:p>
            <a:pPr algn="ctr">
              <a:buNone/>
            </a:pPr>
            <a:r>
              <a:rPr lang="el-GR" dirty="0" smtClean="0"/>
              <a:t>Η </a:t>
            </a:r>
            <a:r>
              <a:rPr lang="el-GR" b="1" dirty="0" smtClean="0"/>
              <a:t>χρόνια</a:t>
            </a:r>
            <a:r>
              <a:rPr lang="el-GR" dirty="0" smtClean="0"/>
              <a:t> φλεγμονή χαρακτηρίζεται από</a:t>
            </a:r>
            <a:r>
              <a:rPr lang="en-US" dirty="0" smtClean="0"/>
              <a:t>:</a:t>
            </a:r>
          </a:p>
          <a:p>
            <a:r>
              <a:rPr lang="el-GR" dirty="0" smtClean="0"/>
              <a:t>Μονοπυρηνικό φλεγμονώδες εξίδρωμα ( λεμφοκύτταρα, </a:t>
            </a:r>
            <a:r>
              <a:rPr lang="el-GR" dirty="0" smtClean="0">
                <a:solidFill>
                  <a:srgbClr val="002060"/>
                </a:solidFill>
              </a:rPr>
              <a:t>πλασματοκύτταρα</a:t>
            </a:r>
            <a:r>
              <a:rPr lang="el-GR" dirty="0" smtClean="0"/>
              <a:t>, μονοκύτταρα-μακροφάγα-ιστιοκύτταρα ).</a:t>
            </a:r>
          </a:p>
          <a:p>
            <a:r>
              <a:rPr lang="el-GR" dirty="0" smtClean="0"/>
              <a:t>Ιστική βλάβη κυρίως λόγω της εμμένουσας παρουσίας των φλεγμονωδών κυττάρων.</a:t>
            </a:r>
          </a:p>
          <a:p>
            <a:r>
              <a:rPr lang="el-GR" dirty="0" smtClean="0"/>
              <a:t>Επανόρθωση με </a:t>
            </a:r>
            <a:r>
              <a:rPr lang="el-GR" b="1" dirty="0" smtClean="0"/>
              <a:t>κοκκιώδη ιστό </a:t>
            </a:r>
            <a:r>
              <a:rPr lang="el-GR" dirty="0" smtClean="0"/>
              <a:t>με επακόλουθη </a:t>
            </a:r>
            <a:r>
              <a:rPr lang="el-GR" b="1" dirty="0" smtClean="0"/>
              <a:t>ουλοποίηση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expertconsultbook.com/excon/kumar8/open/ICS/inf1/inf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823"/>
            <a:ext cx="9144000" cy="6479177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/>
              <a:t>Κύτταρα  μικτού φλεγμονώδους εξιδρώματος</a:t>
            </a:r>
            <a:endParaRPr lang="el-GR" sz="2400" b="1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9684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Σχόλια επί της προηγούμενης εικόνας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Τα </a:t>
            </a:r>
            <a:r>
              <a:rPr lang="el-GR" i="1" dirty="0" smtClean="0"/>
              <a:t>ηωσινόφιλα</a:t>
            </a:r>
            <a:r>
              <a:rPr lang="el-GR" dirty="0" smtClean="0"/>
              <a:t> προβάλλουν στο φλεγμονώδες εξίδρωμα στην αλλεργία, στις παρασιτώσεις και σε μερικές μορφές χρόνιας φλεγμονής. Τα κοκκία τους περιέχουν κυτταροτοξικές ουσίες</a:t>
            </a:r>
          </a:p>
          <a:p>
            <a:pPr>
              <a:buNone/>
            </a:pPr>
            <a:r>
              <a:rPr lang="el-GR" dirty="0" smtClean="0"/>
              <a:t>    ( μείζων βασική πρωτεϊνη , ηωσινοφιλική κατιονική πρωτεϊνη ).</a:t>
            </a:r>
          </a:p>
          <a:p>
            <a:r>
              <a:rPr lang="el-GR" dirty="0" smtClean="0"/>
              <a:t>Εκκριτικά προϊόντα ενεργοποιημένων μακροφάγων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/>
              <a:t>   - </a:t>
            </a:r>
            <a:r>
              <a:rPr lang="el-GR" dirty="0" smtClean="0"/>
              <a:t>Ένζυμα που βλάπτουν τους ιστούς ( π.χ. όξινες και ουδέτερες πρωτεάσες).</a:t>
            </a:r>
          </a:p>
          <a:p>
            <a:pPr>
              <a:buNone/>
            </a:pPr>
            <a:r>
              <a:rPr lang="el-GR" dirty="0" smtClean="0"/>
              <a:t>   - Πρωτεϊνες του πλάσματος ( συστατικά του συμπληρώματος, παράγοντες πήξης ).</a:t>
            </a:r>
          </a:p>
          <a:p>
            <a:pPr>
              <a:buNone/>
            </a:pPr>
            <a:r>
              <a:rPr lang="el-GR" dirty="0" smtClean="0"/>
              <a:t>    - Ενεργές μορφές οξυγόνου και ΝΟ.</a:t>
            </a:r>
          </a:p>
          <a:p>
            <a:pPr>
              <a:buNone/>
            </a:pPr>
            <a:r>
              <a:rPr lang="el-GR" dirty="0" smtClean="0"/>
              <a:t>    - Αραχιδονικό οξύ</a:t>
            </a:r>
          </a:p>
          <a:p>
            <a:pPr>
              <a:buNone/>
            </a:pPr>
            <a:r>
              <a:rPr lang="el-GR" dirty="0" smtClean="0"/>
              <a:t>    - Κυτταροκίνες ( </a:t>
            </a:r>
            <a:r>
              <a:rPr lang="en-US" dirty="0" smtClean="0"/>
              <a:t>IL-1, TNF ) </a:t>
            </a:r>
            <a:r>
              <a:rPr lang="el-GR" dirty="0" smtClean="0"/>
              <a:t>και αυξητικούς παράγοντες (</a:t>
            </a:r>
            <a:r>
              <a:rPr lang="en-US" dirty="0" smtClean="0"/>
              <a:t>FGF, EGF, PDGF</a:t>
            </a:r>
            <a:r>
              <a:rPr lang="el-GR" dirty="0" smtClean="0"/>
              <a:t>, </a:t>
            </a:r>
            <a:r>
              <a:rPr lang="en-US" dirty="0" smtClean="0"/>
              <a:t>TGF</a:t>
            </a:r>
            <a:r>
              <a:rPr lang="el-GR" dirty="0" smtClean="0"/>
              <a:t>-β</a:t>
            </a:r>
            <a:r>
              <a:rPr lang="en-US" dirty="0" smtClean="0"/>
              <a:t>) </a:t>
            </a:r>
            <a:r>
              <a:rPr lang="el-GR" dirty="0" smtClean="0"/>
              <a:t> που προκαλούν δεσμοπλασία, εναπόθεση εξωκυττάριας θεμέλιας ουσίας και νεοαγγειογένεση.</a:t>
            </a:r>
            <a:r>
              <a:rPr lang="en-US" dirty="0" smtClean="0"/>
              <a:t> </a:t>
            </a:r>
            <a:endParaRPr lang="el-GR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expertconsultbook.com/excon/kumar8/open/ICS/inf1/inf1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81" y="0"/>
            <a:ext cx="9201181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643174" y="4643446"/>
            <a:ext cx="4017058" cy="1643074"/>
          </a:xfrm>
          <a:prstGeom prst="rect">
            <a:avLst/>
          </a:prstGeom>
        </p:spPr>
        <p:txBody>
          <a:bodyPr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Η χρόνια φλεγμονή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είτε αποτελεί επακόλουθο της οξείας φλεγμονής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είτε αναπτύσσεται </a:t>
            </a: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 novo.</a:t>
            </a:r>
            <a:endParaRPr kumimoji="0" lang="el-GR" sz="4100" b="1" i="0" u="none" strike="noStrike" kern="1200" cap="none" spc="0" normalizeH="0" baseline="0" noProof="0" dirty="0">
              <a:ln w="6350"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75213" y="2581275"/>
              <a:ext cx="438150" cy="1133475"/>
            </p14:xfrm>
          </p:contentPart>
        </mc:Choice>
        <mc:Fallback xmlns=""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859372" y="2517685"/>
                <a:ext cx="469832" cy="12602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123825" y="2938463"/>
              <a:ext cx="2946400" cy="1241425"/>
            </p14:xfrm>
          </p:contentPart>
        </mc:Choice>
        <mc:Fallback xmlns="">
          <p:pic>
            <p:nvPicPr>
              <p:cNvPr id="1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-139662" y="2874993"/>
                <a:ext cx="2978074" cy="136800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Documents and Settings\Administrator\Τα έγγραφά μου\Οι εικόνες μου\sea\At%20roc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0" y="0"/>
            <a:ext cx="1086307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2</a:t>
            </a:r>
            <a:r>
              <a:rPr lang="el-GR" baseline="30000" dirty="0" smtClean="0"/>
              <a:t>ο</a:t>
            </a:r>
            <a:r>
              <a:rPr lang="el-GR" dirty="0" smtClean="0"/>
              <a:t>   ιστορικό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525344"/>
          </a:xfrm>
        </p:spPr>
        <p:txBody>
          <a:bodyPr>
            <a:noAutofit/>
          </a:bodyPr>
          <a:lstStyle/>
          <a:p>
            <a:r>
              <a:rPr lang="el-GR" sz="1800" dirty="0" smtClean="0"/>
              <a:t>Άρρεν νήπιο 3 ετών εισάγεται για νοσηλεία με επιμένοντα πυρετό, βήχα, </a:t>
            </a:r>
            <a:r>
              <a:rPr lang="el-GR" sz="1800" dirty="0" err="1" smtClean="0"/>
              <a:t>λεμφαδενοπάθεια</a:t>
            </a:r>
            <a:r>
              <a:rPr lang="el-GR" sz="1800" dirty="0" smtClean="0"/>
              <a:t> και </a:t>
            </a:r>
            <a:r>
              <a:rPr lang="el-GR" sz="1800" b="1" dirty="0" err="1" smtClean="0"/>
              <a:t>αποστηματώδη</a:t>
            </a:r>
            <a:r>
              <a:rPr lang="el-GR" sz="1800" b="1" dirty="0" smtClean="0"/>
              <a:t> συλλογή </a:t>
            </a:r>
            <a:r>
              <a:rPr lang="el-GR" sz="1800" dirty="0" err="1" smtClean="0"/>
              <a:t>μ.δ</a:t>
            </a:r>
            <a:r>
              <a:rPr lang="el-GR" sz="1800" dirty="0" smtClean="0"/>
              <a:t>. 2 εκ., στη δεξιά πλευρά του προσώπου. </a:t>
            </a: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Απουσία ανταπόκρισης στα συνήθη αντιβιοτικά και στην τοπική αγωγή</a:t>
            </a:r>
            <a:r>
              <a:rPr lang="el-GR" sz="1800" dirty="0" smtClean="0"/>
              <a:t>. Φυσιολογική α/α θώρακα.</a:t>
            </a:r>
          </a:p>
          <a:p>
            <a:r>
              <a:rPr lang="el-GR" sz="1800" dirty="0" smtClean="0"/>
              <a:t>Ατομικό αναμνηστικό</a:t>
            </a:r>
            <a:r>
              <a:rPr lang="en-US" sz="1800" dirty="0" smtClean="0"/>
              <a:t>: </a:t>
            </a:r>
            <a:r>
              <a:rPr lang="el-GR" sz="1800" dirty="0" smtClean="0"/>
              <a:t> υποτροπιάζουσα μέση ωτίτιδα, δύο νοσηλείες για σταφυλοκοκκική πνευμονία. Θάνατος αμφιθαλούς αδελφού στην ηλικία των 2 ετών.</a:t>
            </a:r>
          </a:p>
          <a:p>
            <a:r>
              <a:rPr lang="el-GR" sz="1800" dirty="0" smtClean="0"/>
              <a:t>Λήψη υλικού από την </a:t>
            </a:r>
            <a:r>
              <a:rPr lang="el-GR" sz="1800" dirty="0" err="1" smtClean="0"/>
              <a:t>αποστηματώδη</a:t>
            </a:r>
            <a:r>
              <a:rPr lang="el-GR" sz="1800" dirty="0" smtClean="0"/>
              <a:t> συλλογή για </a:t>
            </a:r>
            <a:r>
              <a:rPr lang="el-GR" sz="1800" b="1" dirty="0" smtClean="0"/>
              <a:t>βιοψία </a:t>
            </a:r>
            <a:r>
              <a:rPr lang="el-GR" sz="1800" dirty="0" smtClean="0"/>
              <a:t>και </a:t>
            </a:r>
            <a:r>
              <a:rPr lang="el-GR" sz="1800" b="1" dirty="0" smtClean="0"/>
              <a:t>καλλιέργεια</a:t>
            </a:r>
            <a:r>
              <a:rPr lang="el-GR" sz="1800" dirty="0" smtClean="0"/>
              <a:t>. Η δεύτερη ανέδειξε ανάπτυξη του </a:t>
            </a:r>
            <a:r>
              <a:rPr lang="el-GR" sz="1800" b="1" dirty="0" smtClean="0"/>
              <a:t>βακτηρίου</a:t>
            </a:r>
            <a:r>
              <a:rPr lang="el-GR" sz="1800" dirty="0" smtClean="0"/>
              <a:t> </a:t>
            </a:r>
            <a:r>
              <a:rPr lang="en-US" sz="1800" dirty="0" err="1" smtClean="0"/>
              <a:t>Burkholderia</a:t>
            </a:r>
            <a:r>
              <a:rPr lang="en-US" sz="1800" dirty="0" smtClean="0"/>
              <a:t> </a:t>
            </a:r>
            <a:r>
              <a:rPr lang="en-US" sz="1800" dirty="0" err="1" smtClean="0"/>
              <a:t>cepacia</a:t>
            </a:r>
            <a:r>
              <a:rPr lang="en-US" sz="1800" dirty="0" smtClean="0"/>
              <a:t> (+++).</a:t>
            </a:r>
            <a:r>
              <a:rPr lang="el-GR" sz="1800" dirty="0" smtClean="0"/>
              <a:t> Όταν οι λοιμογόνοι παράγοντες αντιστοιχούν κυρίως σε </a:t>
            </a:r>
            <a:r>
              <a:rPr lang="el-GR" sz="1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εξω</a:t>
            </a:r>
            <a:r>
              <a:rPr lang="el-GR" sz="1800" dirty="0" err="1" smtClean="0"/>
              <a:t>κυττάρια</a:t>
            </a:r>
            <a:r>
              <a:rPr lang="el-GR" sz="1800" dirty="0" smtClean="0"/>
              <a:t> βακτήρια, πιθανολογείται ανεπάρκεια στην </a:t>
            </a:r>
            <a:r>
              <a:rPr lang="el-GR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λειτουργία </a:t>
            </a:r>
            <a:r>
              <a:rPr lang="el-GR" sz="1800" dirty="0" smtClean="0"/>
              <a:t>των ουδετερόφιλων.</a:t>
            </a:r>
            <a:endParaRPr lang="en-US" sz="1800" dirty="0" smtClean="0"/>
          </a:p>
          <a:p>
            <a:r>
              <a:rPr lang="el-GR" sz="2000" dirty="0" err="1" smtClean="0"/>
              <a:t>Παρακλινικός</a:t>
            </a:r>
            <a:r>
              <a:rPr lang="el-GR" sz="2000" dirty="0" smtClean="0"/>
              <a:t> έλεγχος. </a:t>
            </a:r>
            <a:r>
              <a:rPr lang="el-GR" sz="1600" dirty="0" smtClean="0"/>
              <a:t>Γενική </a:t>
            </a:r>
            <a:r>
              <a:rPr lang="el-GR" sz="1600" b="1" dirty="0" smtClean="0"/>
              <a:t>αίματος</a:t>
            </a:r>
            <a:r>
              <a:rPr lang="en-US" sz="1600" dirty="0" smtClean="0"/>
              <a:t>:</a:t>
            </a:r>
            <a:r>
              <a:rPr lang="el-GR" sz="1600" dirty="0" smtClean="0"/>
              <a:t> λευκά </a:t>
            </a:r>
            <a:r>
              <a:rPr lang="el-G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16.200 με 85% ουδετερόφιλα, άρα όχι πρόβλημα στην παραγωγή των ουδετερόφιλων.</a:t>
            </a:r>
            <a:r>
              <a:rPr lang="el-GR" sz="1600" dirty="0" smtClean="0"/>
              <a:t> </a:t>
            </a:r>
            <a:r>
              <a:rPr lang="en-US" sz="1600" dirty="0" smtClean="0"/>
              <a:t>HIV(-). </a:t>
            </a:r>
            <a:r>
              <a:rPr lang="el-GR" sz="1600" dirty="0" smtClean="0"/>
              <a:t>Φυσιολογικοί </a:t>
            </a:r>
            <a:r>
              <a:rPr lang="el-GR" sz="1600" dirty="0" err="1" smtClean="0"/>
              <a:t>υποπληθυσμοί</a:t>
            </a:r>
            <a:r>
              <a:rPr lang="el-GR" sz="1600" dirty="0" smtClean="0"/>
              <a:t> Τ και Β λεμφοκυττάρων στο περιφερικό αίμα. </a:t>
            </a:r>
            <a:r>
              <a:rPr lang="el-GR" sz="16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Αύξηση</a:t>
            </a:r>
            <a:r>
              <a:rPr lang="el-GR" sz="1600" dirty="0" smtClean="0"/>
              <a:t> επιπέδων </a:t>
            </a:r>
            <a:r>
              <a:rPr lang="en-US" sz="1600" b="1" dirty="0" err="1" smtClean="0"/>
              <a:t>Ig</a:t>
            </a:r>
            <a:r>
              <a:rPr lang="en-US" sz="1600" b="1" dirty="0" smtClean="0"/>
              <a:t> </a:t>
            </a:r>
            <a:r>
              <a:rPr lang="en-US" sz="1600" b="1" u="sng" dirty="0" smtClean="0"/>
              <a:t>G</a:t>
            </a:r>
            <a:r>
              <a:rPr lang="en-US" sz="1600" dirty="0" smtClean="0"/>
              <a:t> </a:t>
            </a:r>
            <a:r>
              <a:rPr lang="el-GR" sz="1600" dirty="0" smtClean="0"/>
              <a:t>στο αίμα = </a:t>
            </a:r>
            <a:r>
              <a:rPr lang="el-GR" sz="1600" b="1" u="sng" dirty="0" smtClean="0"/>
              <a:t>χρόνια</a:t>
            </a:r>
            <a:r>
              <a:rPr lang="el-GR" sz="1600" dirty="0" smtClean="0"/>
              <a:t> λοίμωξη, φυσιολογικά τα επίπεδα </a:t>
            </a:r>
            <a:r>
              <a:rPr lang="en-US" sz="1600" dirty="0" err="1" smtClean="0"/>
              <a:t>IgM</a:t>
            </a:r>
            <a:r>
              <a:rPr lang="en-US" sz="1600" dirty="0" smtClean="0"/>
              <a:t> &amp; </a:t>
            </a:r>
            <a:r>
              <a:rPr lang="en-US" sz="1600" dirty="0" err="1" smtClean="0"/>
              <a:t>IgA</a:t>
            </a:r>
            <a:r>
              <a:rPr lang="en-US" sz="1600" dirty="0" smtClean="0"/>
              <a:t>. A</a:t>
            </a:r>
            <a:r>
              <a:rPr lang="el-GR" sz="1600" dirty="0" err="1" smtClean="0"/>
              <a:t>ποκρίσεις</a:t>
            </a:r>
            <a:r>
              <a:rPr lang="el-GR" sz="1600" dirty="0" smtClean="0"/>
              <a:t> πολλαπλασιασμού Τ κυττάρων σε </a:t>
            </a:r>
            <a:r>
              <a:rPr lang="el-GR" sz="1600" dirty="0" err="1" smtClean="0"/>
              <a:t>μιτογόνα</a:t>
            </a:r>
            <a:r>
              <a:rPr lang="el-GR" sz="1600" dirty="0" smtClean="0"/>
              <a:t> και αντιγόνα μνήμης, </a:t>
            </a:r>
            <a:r>
              <a:rPr lang="el-GR" sz="1600" dirty="0" err="1" smtClean="0"/>
              <a:t>κ.φ</a:t>
            </a:r>
            <a:r>
              <a:rPr lang="el-GR" sz="1600" dirty="0" smtClean="0"/>
              <a:t>. Επίπεδα παραγόντων συμπληρώματος ορού, </a:t>
            </a:r>
            <a:r>
              <a:rPr lang="el-GR" sz="1600" dirty="0" err="1" smtClean="0"/>
              <a:t>κ.φ</a:t>
            </a:r>
            <a:r>
              <a:rPr lang="el-GR" sz="1600" dirty="0" smtClean="0"/>
              <a:t>.     Δοκιμασίες </a:t>
            </a:r>
            <a:r>
              <a:rPr lang="el-GR" sz="1600" dirty="0" err="1" smtClean="0"/>
              <a:t>ουδετεροφίλων</a:t>
            </a:r>
            <a:r>
              <a:rPr lang="en-US" sz="1600" dirty="0" smtClean="0"/>
              <a:t>: </a:t>
            </a:r>
            <a:r>
              <a:rPr lang="el-GR" sz="1600" dirty="0" smtClean="0"/>
              <a:t>φυσιολογική </a:t>
            </a:r>
            <a:r>
              <a:rPr lang="el-GR" sz="1600" dirty="0" err="1" smtClean="0"/>
              <a:t>χημειοταξία</a:t>
            </a:r>
            <a:r>
              <a:rPr lang="el-GR" sz="1600" dirty="0" smtClean="0"/>
              <a:t>, </a:t>
            </a:r>
            <a:r>
              <a:rPr lang="el-GR" sz="1600" dirty="0" smtClean="0"/>
              <a:t>φυσιολογική έκφραση </a:t>
            </a:r>
            <a:r>
              <a:rPr lang="en-US" sz="1600" dirty="0" smtClean="0"/>
              <a:t>CD11b/CD18 ( Mac-1) &amp; </a:t>
            </a:r>
            <a:r>
              <a:rPr lang="en-US" sz="1600" dirty="0" err="1" smtClean="0"/>
              <a:t>sialyl</a:t>
            </a:r>
            <a:r>
              <a:rPr lang="en-US" sz="1600" dirty="0" smtClean="0"/>
              <a:t> Lewis X  </a:t>
            </a:r>
            <a:r>
              <a:rPr lang="el-GR" sz="1600" dirty="0" smtClean="0"/>
              <a:t>στην επιφάνεια των </a:t>
            </a:r>
            <a:r>
              <a:rPr lang="el-GR" sz="1600" dirty="0" err="1" smtClean="0"/>
              <a:t>ουδετεροφίλων</a:t>
            </a:r>
            <a:r>
              <a:rPr lang="el-GR" sz="1600" dirty="0" smtClean="0"/>
              <a:t>, οπότε δυνατή η </a:t>
            </a:r>
            <a:r>
              <a:rPr lang="el-GR" sz="1600" dirty="0" err="1" smtClean="0"/>
              <a:t>εξαγγείωσή</a:t>
            </a:r>
            <a:r>
              <a:rPr lang="el-GR" sz="1600" dirty="0" smtClean="0"/>
              <a:t> τους. Το </a:t>
            </a:r>
            <a:r>
              <a:rPr lang="en-US" sz="1600" dirty="0" smtClean="0"/>
              <a:t>CD11b </a:t>
            </a:r>
            <a:r>
              <a:rPr lang="el-GR" sz="1600" dirty="0" smtClean="0"/>
              <a:t>που συνιστά τον υποδοχέα των </a:t>
            </a:r>
            <a:r>
              <a:rPr lang="el-GR" sz="1600" dirty="0" err="1" smtClean="0"/>
              <a:t>οψωνινών</a:t>
            </a:r>
            <a:r>
              <a:rPr lang="el-GR" sz="1600" dirty="0" smtClean="0"/>
              <a:t> </a:t>
            </a:r>
            <a:r>
              <a:rPr lang="en-US" sz="1600" dirty="0" smtClean="0"/>
              <a:t>C3b</a:t>
            </a:r>
            <a:r>
              <a:rPr lang="el-GR" sz="1600" dirty="0" smtClean="0"/>
              <a:t>, ήταν σε φυσιολογικά επίπεδα, όπως και οι ίδιες οι </a:t>
            </a:r>
            <a:r>
              <a:rPr lang="el-GR" sz="1600" dirty="0" err="1" smtClean="0"/>
              <a:t>οψωνίνες</a:t>
            </a:r>
            <a:r>
              <a:rPr lang="el-GR" sz="1600" dirty="0" smtClean="0"/>
              <a:t> </a:t>
            </a:r>
            <a:r>
              <a:rPr lang="en-US" sz="1600" dirty="0" err="1" smtClean="0"/>
              <a:t>IgG</a:t>
            </a:r>
            <a:r>
              <a:rPr lang="en-US" sz="1600" dirty="0" smtClean="0"/>
              <a:t> </a:t>
            </a:r>
            <a:r>
              <a:rPr lang="el-GR" sz="1600" dirty="0" smtClean="0"/>
              <a:t>και συστατικά του συμπληρώματος. Άρα, δεν διαπιστώθηκε πρόβλημα στην παραγωγή, την </a:t>
            </a:r>
            <a:r>
              <a:rPr lang="el-GR" sz="1600" dirty="0" err="1" smtClean="0"/>
              <a:t>εξαγγείωση</a:t>
            </a:r>
            <a:r>
              <a:rPr lang="el-GR" sz="1600" dirty="0" smtClean="0"/>
              <a:t> ή την ικανότητα των ουδετερόφιλων να </a:t>
            </a:r>
            <a:r>
              <a:rPr lang="el-GR" sz="1600" dirty="0" err="1" smtClean="0"/>
              <a:t>ενδοκυτταρώνουν</a:t>
            </a:r>
            <a:r>
              <a:rPr lang="el-GR" sz="1600" dirty="0" smtClean="0"/>
              <a:t> βακτήρια.</a:t>
            </a:r>
          </a:p>
          <a:p>
            <a:pPr>
              <a:buNone/>
            </a:pPr>
            <a:r>
              <a:rPr lang="el-GR" sz="2000" dirty="0" smtClean="0"/>
              <a:t>     ΟΜΩΣ  η </a:t>
            </a: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δοκιμασία ενεργού αναπνευστικής έκρηξης των ουδετεροφίλων </a:t>
            </a:r>
            <a:r>
              <a:rPr lang="el-GR" sz="2000" dirty="0" smtClean="0"/>
              <a:t>απέβη </a:t>
            </a: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παθολογική</a:t>
            </a:r>
            <a:r>
              <a:rPr lang="el-GR" sz="2000" dirty="0" smtClean="0"/>
              <a:t>. Απουσία οξειδάσης του </a:t>
            </a:r>
            <a:r>
              <a:rPr lang="en-US" sz="2000" dirty="0" smtClean="0"/>
              <a:t>NADPH</a:t>
            </a:r>
            <a:r>
              <a:rPr lang="el-GR" sz="2000" dirty="0" smtClean="0"/>
              <a:t>-</a:t>
            </a:r>
          </a:p>
          <a:p>
            <a:pPr>
              <a:buNone/>
            </a:pPr>
            <a:r>
              <a:rPr lang="el-GR" sz="2000" dirty="0" smtClean="0"/>
              <a:t>      </a:t>
            </a:r>
            <a:r>
              <a:rPr lang="el-GR" sz="2000" b="1" spc="600" dirty="0" smtClean="0"/>
              <a:t>ΧΡΟΝΙΑ «ΚΟΚΚΙΩΜΑΤΩΔΗΣ » ΝΟΣΟΣ </a:t>
            </a:r>
          </a:p>
          <a:p>
            <a:endParaRPr lang="el-GR" sz="2000" spc="6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KOMBIKA </a:t>
            </a:r>
            <a:r>
              <a:rPr lang="el-GR" dirty="0" smtClean="0"/>
              <a:t>ΣΗΜΕΙΑ ΑΠΟ ΤΗ ΘΕΩΡΙΑ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Το </a:t>
            </a:r>
            <a:r>
              <a:rPr lang="el-GR" b="1" dirty="0" smtClean="0"/>
              <a:t>ουδετερόφιλο </a:t>
            </a:r>
            <a:r>
              <a:rPr lang="el-GR" dirty="0" smtClean="0"/>
              <a:t>πολυμορφοπύρηνο χαρακτηρίζει την </a:t>
            </a:r>
            <a:r>
              <a:rPr lang="el-GR" b="1" dirty="0" smtClean="0"/>
              <a:t>οξεία</a:t>
            </a:r>
            <a:r>
              <a:rPr lang="el-GR" dirty="0" smtClean="0"/>
              <a:t> φλεγμονή , πρωτίστως εκείνη </a:t>
            </a:r>
            <a:r>
              <a:rPr lang="el-GR" b="1" dirty="0" err="1" smtClean="0"/>
              <a:t>βακτηριακής</a:t>
            </a:r>
            <a:r>
              <a:rPr lang="el-GR" b="1" dirty="0" smtClean="0"/>
              <a:t> </a:t>
            </a:r>
            <a:r>
              <a:rPr lang="el-GR" b="1" dirty="0" err="1" smtClean="0"/>
              <a:t>αιτιοπαθογένεσης</a:t>
            </a:r>
            <a:r>
              <a:rPr lang="el-GR" dirty="0" smtClean="0"/>
              <a:t>. Τα </a:t>
            </a:r>
            <a:r>
              <a:rPr lang="el-GR" i="1" dirty="0" err="1" smtClean="0"/>
              <a:t>ηωσινόφιλα</a:t>
            </a:r>
            <a:r>
              <a:rPr lang="el-GR" dirty="0" smtClean="0"/>
              <a:t> πολυμορφοπύρηνα χαρακτηρίζουν αλλεργικές αντιδράσεις, παρασιτώσεις και ορισμένες χρόνιες φλεγμονές.</a:t>
            </a:r>
          </a:p>
          <a:p>
            <a:r>
              <a:rPr lang="el-GR" dirty="0" smtClean="0"/>
              <a:t>Η </a:t>
            </a:r>
            <a:r>
              <a:rPr lang="el-GR" b="1" dirty="0" smtClean="0"/>
              <a:t>χρόνια φλεγμονή </a:t>
            </a:r>
            <a:r>
              <a:rPr lang="el-GR" dirty="0" smtClean="0"/>
              <a:t>χαρακτηρίζεται από </a:t>
            </a:r>
            <a:r>
              <a:rPr lang="el-GR" dirty="0" err="1" smtClean="0"/>
              <a:t>δεσμοπλασία</a:t>
            </a:r>
            <a:r>
              <a:rPr lang="el-GR" dirty="0" smtClean="0"/>
              <a:t> και </a:t>
            </a:r>
            <a:r>
              <a:rPr lang="el-GR" dirty="0" err="1" smtClean="0"/>
              <a:t>μονοπυρηνικό</a:t>
            </a:r>
            <a:r>
              <a:rPr lang="el-GR" dirty="0" smtClean="0"/>
              <a:t> φλεγμονώδες εξίδρωμα, πρωτίστως </a:t>
            </a:r>
            <a:r>
              <a:rPr lang="el-GR" dirty="0" err="1" smtClean="0"/>
              <a:t>λεμφοπλασματοκυτταρικό</a:t>
            </a:r>
            <a:r>
              <a:rPr lang="el-GR" dirty="0" smtClean="0"/>
              <a:t>.</a:t>
            </a:r>
          </a:p>
          <a:p>
            <a:r>
              <a:rPr lang="el-GR" dirty="0" smtClean="0"/>
              <a:t>Ο </a:t>
            </a:r>
            <a:r>
              <a:rPr lang="el-GR" b="1" dirty="0" smtClean="0"/>
              <a:t>φλεγμονώδης κοκκιώδης ιστός </a:t>
            </a:r>
            <a:r>
              <a:rPr lang="el-GR" dirty="0" smtClean="0"/>
              <a:t>αντιπροσωπεύει την οργάνωση του εξιδρώματος σε κάθε κοινή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οξεία</a:t>
            </a:r>
            <a:r>
              <a:rPr lang="el-GR" dirty="0" smtClean="0"/>
              <a:t> φλεγμονή, στο πλαίσιο επανορθωτικών διεργασιών. </a:t>
            </a:r>
          </a:p>
          <a:p>
            <a:r>
              <a:rPr lang="el-GR" dirty="0" smtClean="0"/>
              <a:t>Το </a:t>
            </a:r>
            <a:r>
              <a:rPr lang="el-GR" b="1" dirty="0" smtClean="0"/>
              <a:t>κοκκίωμα</a:t>
            </a:r>
            <a:r>
              <a:rPr lang="el-GR" dirty="0" smtClean="0"/>
              <a:t> αποτελεί οζοειδή συνάθροιση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χρόνιων</a:t>
            </a:r>
            <a:r>
              <a:rPr lang="el-GR" dirty="0" smtClean="0"/>
              <a:t> φλεγμονωδών κυττάρων και διακρίνεται σε αντιδραστικό (φαγο)κοκκίωμα κοινής φλεγμονώδους φύσης καθώς και σε άνοσο κοκκίωμα ειδικής φλεγμονής, το τελευταίο αποτελούμενο από επιθηλιοειδή (ιστιο)κύτταρα.</a:t>
            </a:r>
            <a:endParaRPr lang="el-GR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expertconsultbook.com/excon/kumar8/open/ICS/inf2/inf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231504" cy="5715016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0" y="1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dirty="0" err="1" smtClean="0"/>
              <a:t>Συμπεφορημένα</a:t>
            </a:r>
            <a:r>
              <a:rPr lang="el-GR" sz="2000" dirty="0" smtClean="0"/>
              <a:t> τριχοειδή ως επί φλεγμονής. «</a:t>
            </a:r>
            <a:r>
              <a:rPr lang="el-GR" sz="2000" dirty="0" err="1" smtClean="0"/>
              <a:t>Αποστηματώδης</a:t>
            </a:r>
            <a:r>
              <a:rPr lang="el-GR" sz="2000" dirty="0" smtClean="0"/>
              <a:t>» συλλογή </a:t>
            </a:r>
          </a:p>
          <a:p>
            <a:pPr algn="ctr"/>
            <a:r>
              <a:rPr lang="el-GR" sz="2000" dirty="0" smtClean="0"/>
              <a:t>με κυριαρχία των </a:t>
            </a:r>
            <a:r>
              <a:rPr lang="el-GR" sz="2000" b="1" dirty="0" smtClean="0"/>
              <a:t>μονοπύρηνων φαγοκυττάρων (</a:t>
            </a:r>
            <a:r>
              <a:rPr lang="el-GR" sz="2000" b="1" dirty="0" err="1" smtClean="0"/>
              <a:t>μακροφάγων</a:t>
            </a:r>
            <a:r>
              <a:rPr lang="el-GR" sz="2000" b="1" dirty="0" smtClean="0"/>
              <a:t>)!</a:t>
            </a:r>
            <a:endParaRPr lang="el-GR" sz="2000" b="1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expertconsultbook.com/excon/kumar8/open/ICS/inf2/inf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294599"/>
            <a:ext cx="6388762" cy="4563401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0" y="1"/>
            <a:ext cx="9144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/>
              <a:t>Φωσφορισμός παραγόμενος από άμεση μετατροπή της χημικής ενέργειας </a:t>
            </a:r>
            <a:r>
              <a:rPr lang="en-US" sz="2400" dirty="0" smtClean="0"/>
              <a:t>. </a:t>
            </a:r>
            <a:endParaRPr lang="el-GR" sz="2400" dirty="0" smtClean="0"/>
          </a:p>
          <a:p>
            <a:pPr algn="just"/>
            <a:r>
              <a:rPr lang="el-GR" dirty="0" smtClean="0">
                <a:solidFill>
                  <a:schemeClr val="accent4">
                    <a:lumMod val="50000"/>
                  </a:schemeClr>
                </a:solidFill>
              </a:rPr>
              <a:t>Μπλε 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/>
              <a:t>: </a:t>
            </a:r>
            <a:r>
              <a:rPr lang="el-GR" dirty="0" smtClean="0"/>
              <a:t> απόκριση φυσιολογικών ουδετερόφιλων</a:t>
            </a:r>
            <a:r>
              <a:rPr lang="en-US" dirty="0" smtClean="0"/>
              <a:t> </a:t>
            </a:r>
            <a:r>
              <a:rPr lang="el-GR" dirty="0" smtClean="0"/>
              <a:t>έναντι οψωνοποιημένων μορίων ζυμομυκήτων. </a:t>
            </a:r>
          </a:p>
          <a:p>
            <a:pPr algn="just"/>
            <a:r>
              <a:rPr lang="el-GR" dirty="0" smtClean="0"/>
              <a:t>Μαύρο </a:t>
            </a:r>
            <a:r>
              <a:rPr lang="en-US" dirty="0" smtClean="0"/>
              <a:t>:</a:t>
            </a:r>
            <a:r>
              <a:rPr lang="el-GR" dirty="0" smtClean="0"/>
              <a:t> απόκριση φυσιολογικών ουδετερόφιλων</a:t>
            </a:r>
            <a:r>
              <a:rPr lang="en-US" dirty="0" smtClean="0"/>
              <a:t> </a:t>
            </a:r>
            <a:r>
              <a:rPr lang="el-GR" dirty="0" smtClean="0"/>
              <a:t>έναντι </a:t>
            </a:r>
            <a:r>
              <a:rPr lang="en-US" dirty="0" smtClean="0"/>
              <a:t>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</a:t>
            </a:r>
            <a:r>
              <a:rPr lang="el-GR" dirty="0" smtClean="0"/>
              <a:t> οψωνοποιημένων μορίων ζυμομυκήτων. </a:t>
            </a:r>
          </a:p>
          <a:p>
            <a:pPr algn="just"/>
            <a:r>
              <a:rPr lang="el-GR" dirty="0" smtClean="0">
                <a:solidFill>
                  <a:srgbClr val="FF0000"/>
                </a:solidFill>
              </a:rPr>
              <a:t>Κόκκινο </a:t>
            </a:r>
            <a:r>
              <a:rPr lang="en-US" dirty="0" smtClean="0"/>
              <a:t>: </a:t>
            </a:r>
            <a:r>
              <a:rPr lang="el-GR" dirty="0" smtClean="0"/>
              <a:t>ουδετερόφιλα επί χρόνιας κοκκιωματώδους νόσου έναντι οψωνοποιημένων ή μη μορίων ζυμομυκήτων.</a:t>
            </a:r>
            <a:endParaRPr lang="el-GR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expertconsultbook.com/excon/kumar8/open/ICS/inf2/inf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901043" cy="5643602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323528" y="0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dirty="0" err="1" smtClean="0"/>
              <a:t>Οξυγονο</a:t>
            </a:r>
            <a:r>
              <a:rPr lang="el-GR" sz="3200" dirty="0" smtClean="0"/>
              <a:t>-εξαρτώμενη </a:t>
            </a:r>
            <a:r>
              <a:rPr lang="el-GR" sz="3200" dirty="0" err="1" smtClean="0"/>
              <a:t>μικροβιοκτονία</a:t>
            </a:r>
            <a:endParaRPr lang="el-GR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Μελάνι 1"/>
              <p14:cNvContentPartPr/>
              <p14:nvPr/>
            </p14:nvContentPartPr>
            <p14:xfrm>
              <a:off x="1098720" y="2292480"/>
              <a:ext cx="1955880" cy="844920"/>
            </p14:xfrm>
          </p:contentPart>
        </mc:Choice>
        <mc:Fallback xmlns="">
          <p:pic>
            <p:nvPicPr>
              <p:cNvPr id="2" name="Μελάνι 1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089360" y="2283120"/>
                <a:ext cx="1974600" cy="86364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Θέση κειμένου 2"/>
          <p:cNvSpPr txBox="1">
            <a:spLocks/>
          </p:cNvSpPr>
          <p:nvPr/>
        </p:nvSpPr>
        <p:spPr>
          <a:xfrm>
            <a:off x="755576" y="2212668"/>
            <a:ext cx="3227994" cy="295836"/>
          </a:xfrm>
          <a:prstGeom prst="rect">
            <a:avLst/>
          </a:prstGeom>
        </p:spPr>
        <p:txBody>
          <a:bodyPr/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el-GR" sz="1800" b="1" dirty="0" err="1" smtClean="0"/>
              <a:t>Οψωνίνες</a:t>
            </a:r>
            <a:endParaRPr lang="el-GR" sz="1800" b="1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Documents and Settings\Administrator\Τα έγγραφά μου\Οι εικόνες μου\sea\IvanKonstantinov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-928718"/>
            <a:ext cx="11733500" cy="8286784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3</a:t>
            </a:r>
            <a:r>
              <a:rPr lang="el-GR" baseline="30000" dirty="0" smtClean="0"/>
              <a:t>ο</a:t>
            </a:r>
            <a:r>
              <a:rPr lang="el-GR" dirty="0" smtClean="0"/>
              <a:t>   ιστορικό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Άρρην 22 ετών προσέρχεται στη Δερματολογική Κλινική με κνησμώδες </a:t>
            </a:r>
            <a:r>
              <a:rPr lang="el-GR" b="1" dirty="0" smtClean="0"/>
              <a:t>εξάνθημα </a:t>
            </a:r>
            <a:r>
              <a:rPr lang="el-GR" dirty="0" smtClean="0"/>
              <a:t>στον κορμό και στα άκρα, η εμφάνιση του οποίου συνέπεσε με την επιστροφή του από εξοχική κατασκήνωση.</a:t>
            </a:r>
            <a:endParaRPr lang="el-GR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expertconsultbook.com/excon/kumar8/open/ICS/inf3/inf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4"/>
            <a:ext cx="7100937" cy="5072098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0" y="1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dirty="0" smtClean="0"/>
              <a:t>Φυσαλίδες επί </a:t>
            </a:r>
            <a:r>
              <a:rPr lang="el-GR" sz="2800" dirty="0" smtClean="0">
                <a:solidFill>
                  <a:srgbClr val="FF0000"/>
                </a:solidFill>
              </a:rPr>
              <a:t>ερυθηματώδους</a:t>
            </a:r>
            <a:r>
              <a:rPr lang="el-GR" sz="2800" dirty="0" smtClean="0"/>
              <a:t> οιδηματώδους βάσης.</a:t>
            </a:r>
          </a:p>
          <a:p>
            <a:pPr algn="ctr"/>
            <a:r>
              <a:rPr lang="el-GR" sz="2800" dirty="0" smtClean="0"/>
              <a:t>Υπεραιμία – αύξηση αιματικής ροής, λόγω αγγειοδιαστολής </a:t>
            </a:r>
            <a:endParaRPr lang="en-US" sz="2800" dirty="0" smtClean="0"/>
          </a:p>
          <a:p>
            <a:pPr algn="ctr"/>
            <a:r>
              <a:rPr lang="el-GR" sz="2800" dirty="0" smtClean="0"/>
              <a:t>ρυθμιζομένης από προσταγλανδίνες και </a:t>
            </a:r>
            <a:r>
              <a:rPr lang="en-US" sz="2800" dirty="0" smtClean="0"/>
              <a:t>NO.</a:t>
            </a:r>
            <a:r>
              <a:rPr lang="el-GR" sz="2800" dirty="0" smtClean="0"/>
              <a:t>  </a:t>
            </a:r>
            <a:endParaRPr lang="el-GR" sz="28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expertconsultbook.com/excon/kumar8/open/ICS/inf3/inf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250787" cy="4357694"/>
          </a:xfrm>
          <a:prstGeom prst="rect">
            <a:avLst/>
          </a:prstGeom>
          <a:noFill/>
        </p:spPr>
      </p:pic>
      <p:pic>
        <p:nvPicPr>
          <p:cNvPr id="50180" name="Picture 4" descr="http://www.expertconsultbook.com/excon/kumar8/open/ICS/inf3/inf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357694"/>
            <a:ext cx="3333750" cy="2324101"/>
          </a:xfrm>
          <a:prstGeom prst="rect">
            <a:avLst/>
          </a:prstGeom>
          <a:noFill/>
        </p:spPr>
      </p:pic>
      <p:pic>
        <p:nvPicPr>
          <p:cNvPr id="50182" name="Picture 6" descr="http://www.expertconsultbook.com/excon/kumar8/open/ICS/inf3/inf3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14849"/>
            <a:ext cx="3333750" cy="2343151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6215074" y="0"/>
            <a:ext cx="292892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/>
              <a:t>Υπερευαισθησία εξ επαφής-</a:t>
            </a:r>
            <a:r>
              <a:rPr lang="el-GR" sz="2000" b="1" u="sng" dirty="0" smtClean="0"/>
              <a:t>Ανοσιακή</a:t>
            </a:r>
            <a:r>
              <a:rPr lang="el-GR" sz="2000" b="1" dirty="0" smtClean="0"/>
              <a:t> φλεμονώδης αντίδραση</a:t>
            </a:r>
            <a:r>
              <a:rPr lang="en-US" sz="2000" b="1" dirty="0" smtClean="0"/>
              <a:t>.</a:t>
            </a:r>
            <a:endParaRPr lang="el-GR" sz="2000" b="1" dirty="0" smtClean="0"/>
          </a:p>
          <a:p>
            <a:endParaRPr lang="en-US" sz="2000" b="1" dirty="0" smtClean="0"/>
          </a:p>
          <a:p>
            <a:r>
              <a:rPr lang="el-GR" sz="1600" b="1" u="sng" dirty="0" smtClean="0"/>
              <a:t>Εξαρχής κατεξοχήν </a:t>
            </a:r>
            <a:r>
              <a:rPr lang="el-GR" sz="1600" b="1" i="1" u="sng" dirty="0" err="1" smtClean="0"/>
              <a:t>μονο</a:t>
            </a:r>
            <a:r>
              <a:rPr lang="el-GR" sz="1600" b="1" u="sng" dirty="0" err="1" smtClean="0"/>
              <a:t>πυρηνικό</a:t>
            </a:r>
            <a:r>
              <a:rPr lang="el-GR" sz="1600" b="1" u="sng" dirty="0" smtClean="0"/>
              <a:t> </a:t>
            </a:r>
            <a:r>
              <a:rPr lang="el-GR" sz="1600" b="1" dirty="0" smtClean="0"/>
              <a:t>το φλεγμονώδες εξίδρωμα, στο χόριο και στην επιδερμίδα, άρα ιστολογικά έχουμε εξίδρωμα </a:t>
            </a:r>
            <a:r>
              <a:rPr lang="el-GR" sz="1600" b="1" u="sng" dirty="0" smtClean="0"/>
              <a:t>χρόνιας</a:t>
            </a:r>
            <a:r>
              <a:rPr lang="el-GR" sz="1600" b="1" dirty="0" smtClean="0"/>
              <a:t> φλεγμονής. Επίσης, </a:t>
            </a:r>
          </a:p>
          <a:p>
            <a:r>
              <a:rPr lang="el-GR" sz="1600" b="1" dirty="0"/>
              <a:t>τ</a:t>
            </a:r>
            <a:r>
              <a:rPr lang="el-GR" sz="1600" b="1" dirty="0" smtClean="0"/>
              <a:t>ο οίδημα εμφανίζεται μετά τη </a:t>
            </a:r>
            <a:r>
              <a:rPr lang="el-GR" sz="1600" b="1" dirty="0" err="1" smtClean="0"/>
              <a:t>μονοπυρηνική</a:t>
            </a:r>
            <a:r>
              <a:rPr lang="el-GR" sz="1600" b="1" dirty="0" smtClean="0"/>
              <a:t> συνάθροιση, ενώ,  αντίθετα,  στην οξεία φλεγμονή , εμφανίζεται πρωιμότερα,  καθώς οφείλεται στο εξαγγειωμένο πλάσμα.</a:t>
            </a:r>
            <a:endParaRPr lang="en-US" sz="1600" b="1" dirty="0" smtClean="0"/>
          </a:p>
          <a:p>
            <a:endParaRPr lang="el-GR" sz="3200" b="1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203848" y="4357694"/>
            <a:ext cx="2439722" cy="2324101"/>
          </a:xfrm>
          <a:prstGeom prst="rect">
            <a:avLst/>
          </a:prstGeom>
        </p:spPr>
        <p:txBody>
          <a:bodyPr/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l-G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Περιαγγειακές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συναθροίσεις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CD3+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,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άρα</a:t>
            </a:r>
            <a:r>
              <a:rPr kumimoji="0" lang="el-GR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l-G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Τ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λεμφοκυττάρων,  με άνωθεν μετανάστευση,</a:t>
            </a:r>
            <a:r>
              <a:rPr kumimoji="0" lang="el-GR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εν προκειμένω  στο πλαίσιο</a:t>
            </a:r>
            <a:r>
              <a:rPr kumimoji="0" lang="el-GR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υπερευαισθησίας εξ επαφής, υποποικιλίας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CD4+ 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αλλά  και 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CD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8+ 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0" y="4643446"/>
            <a:ext cx="1928795" cy="1482717"/>
          </a:xfrm>
          <a:prstGeom prst="rect">
            <a:avLst/>
          </a:prstGeom>
        </p:spPr>
        <p:txBody>
          <a:bodyPr/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Ενδοθηλιακή  </a:t>
            </a:r>
            <a:r>
              <a:rPr kumimoji="0" lang="el-G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ανοσοϊστοχημική</a:t>
            </a: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l-GR" sz="1200" dirty="0" smtClean="0"/>
              <a:t>έ</a:t>
            </a:r>
            <a:r>
              <a:rPr kumimoji="0" lang="el-G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κφραση</a:t>
            </a: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σελεκτίνης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Ε,  </a:t>
            </a:r>
            <a:r>
              <a:rPr kumimoji="0" lang="el-G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εμπλεκομένης στη </a:t>
            </a: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στρατολόγηση Τ- λεμφοκυττάρων στο δέρμα.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Ορθογώνιο 1"/>
          <p:cNvSpPr/>
          <p:nvPr/>
        </p:nvSpPr>
        <p:spPr>
          <a:xfrm rot="10800000" flipH="1" flipV="1">
            <a:off x="7812360" y="4552386"/>
            <a:ext cx="11649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Ανοσοχρώση</a:t>
            </a:r>
            <a:r>
              <a:rPr lang="el-G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για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CD3</a:t>
            </a:r>
            <a:endParaRPr lang="el-G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expertconsultbook.com/excon/kumar8/open/ICS/inf3/inf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401109" cy="6000792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dirty="0" err="1" smtClean="0"/>
              <a:t>Παθοφυσιολογία</a:t>
            </a:r>
            <a:r>
              <a:rPr lang="el-GR" sz="3200" dirty="0" smtClean="0"/>
              <a:t> υπερευαισθησίας εξ επαφής</a:t>
            </a:r>
            <a:endParaRPr lang="el-GR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Μελάνι 1"/>
              <p14:cNvContentPartPr/>
              <p14:nvPr/>
            </p14:nvContentPartPr>
            <p14:xfrm>
              <a:off x="7765920" y="1720800"/>
              <a:ext cx="673560" cy="724320"/>
            </p14:xfrm>
          </p:contentPart>
        </mc:Choice>
        <mc:Fallback xmlns="">
          <p:pic>
            <p:nvPicPr>
              <p:cNvPr id="2" name="Μελάνι 1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56560" y="1711440"/>
                <a:ext cx="692280" cy="74304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Θέση κειμένου 2"/>
          <p:cNvSpPr txBox="1">
            <a:spLocks/>
          </p:cNvSpPr>
          <p:nvPr/>
        </p:nvSpPr>
        <p:spPr>
          <a:xfrm>
            <a:off x="5508104" y="1844824"/>
            <a:ext cx="3288541" cy="4281339"/>
          </a:xfrm>
          <a:prstGeom prst="rect">
            <a:avLst/>
          </a:prstGeom>
        </p:spPr>
        <p:txBody>
          <a:bodyPr/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el-GR" sz="1200" b="1" dirty="0" err="1" smtClean="0"/>
              <a:t>Ενεργοποιητές</a:t>
            </a:r>
            <a:r>
              <a:rPr lang="el-GR" sz="1200" b="1" dirty="0" smtClean="0"/>
              <a:t> ζημιογόνων </a:t>
            </a:r>
          </a:p>
          <a:p>
            <a:pPr marL="137160" indent="0">
              <a:buNone/>
            </a:pPr>
            <a:r>
              <a:rPr lang="el-GR" sz="1200" b="1" dirty="0" smtClean="0"/>
              <a:t>μονοκυττάρων – </a:t>
            </a:r>
            <a:r>
              <a:rPr lang="el-GR" sz="1200" b="1" dirty="0" err="1" smtClean="0"/>
              <a:t>μακροφάγων</a:t>
            </a:r>
            <a:r>
              <a:rPr lang="el-GR" sz="1200" b="1" dirty="0" smtClean="0"/>
              <a:t> </a:t>
            </a:r>
            <a:endParaRPr lang="el-GR" sz="1200" b="1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Documents and Settings\Administrator\Τα έγγραφά μου\Οι εικόνες μου\sea\large_b08bdff3495e8eb5cd5b82edaf3bb6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501222" cy="7144919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4</a:t>
            </a:r>
            <a:r>
              <a:rPr lang="el-GR" baseline="30000" dirty="0" smtClean="0"/>
              <a:t>ο</a:t>
            </a:r>
            <a:r>
              <a:rPr lang="el-GR" dirty="0" smtClean="0"/>
              <a:t>   ιστορικό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Γυναίκα 52 ετών παραπονείται για κόπωση και ανορεξία, χρονολογούμενες από έτους.</a:t>
            </a:r>
          </a:p>
          <a:p>
            <a:r>
              <a:rPr lang="el-GR" dirty="0" smtClean="0"/>
              <a:t>Φυσική εξέταση</a:t>
            </a:r>
            <a:r>
              <a:rPr lang="en-US" dirty="0" smtClean="0"/>
              <a:t>: </a:t>
            </a:r>
            <a:r>
              <a:rPr lang="el-GR" dirty="0" smtClean="0"/>
              <a:t>ελαφρά ευαισθησία στο δεξιό άνω τεταρτημόριο της κοιλίας</a:t>
            </a:r>
          </a:p>
          <a:p>
            <a:r>
              <a:rPr lang="el-GR" dirty="0" err="1" smtClean="0"/>
              <a:t>Παρακλινικός</a:t>
            </a:r>
            <a:r>
              <a:rPr lang="el-GR" dirty="0" smtClean="0"/>
              <a:t> έλεγχος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r>
              <a:rPr lang="el-GR" b="1" dirty="0" smtClean="0"/>
              <a:t>αυξημένες </a:t>
            </a:r>
            <a:r>
              <a:rPr lang="el-GR" b="1" dirty="0" err="1" smtClean="0"/>
              <a:t>τρανσαμινάσες</a:t>
            </a:r>
            <a:r>
              <a:rPr lang="el-GR" dirty="0" smtClean="0"/>
              <a:t>, αλκαλική </a:t>
            </a:r>
            <a:r>
              <a:rPr lang="el-GR" dirty="0" err="1" smtClean="0"/>
              <a:t>φωσφατάση</a:t>
            </a:r>
            <a:r>
              <a:rPr lang="el-GR" dirty="0" smtClean="0"/>
              <a:t> </a:t>
            </a:r>
            <a:r>
              <a:rPr lang="el-GR" dirty="0" err="1" smtClean="0"/>
              <a:t>κ.φ</a:t>
            </a:r>
            <a:r>
              <a:rPr lang="el-GR" dirty="0" smtClean="0"/>
              <a:t>.</a:t>
            </a:r>
          </a:p>
          <a:p>
            <a:r>
              <a:rPr lang="el-GR" dirty="0" smtClean="0"/>
              <a:t>Μετά από θετικό ορολογικό έλεγχο δεικτών ιογενούς ηπατίτιδας και βιοψία ήπατος, χορηγείται  θεραπευτικά ιντερφερόνη-α, με αρχική ανταπόκριση.</a:t>
            </a:r>
          </a:p>
          <a:p>
            <a:r>
              <a:rPr lang="el-GR" dirty="0" smtClean="0"/>
              <a:t>Μετά 2 έτη, εκ νέου αύξηση των </a:t>
            </a:r>
            <a:r>
              <a:rPr lang="el-GR" dirty="0" err="1" smtClean="0"/>
              <a:t>τρανσαμινασών</a:t>
            </a:r>
            <a:r>
              <a:rPr lang="el-GR" dirty="0" smtClean="0"/>
              <a:t>. Μετά από μελέτη των ευρημάτων νέας ηπατικής βιοψίας προγραμματίζεται μεταμόσχευση ήπατος. Στην εν λόγω φάση , η ασθενής είναι εμφανώς </a:t>
            </a:r>
            <a:r>
              <a:rPr lang="el-GR" b="1" dirty="0" smtClean="0"/>
              <a:t>ικτερική</a:t>
            </a:r>
            <a:r>
              <a:rPr lang="el-GR" dirty="0" smtClean="0"/>
              <a:t>, με προβάλλουσα </a:t>
            </a:r>
            <a:r>
              <a:rPr lang="el-GR" b="1" dirty="0" smtClean="0"/>
              <a:t>διάταση της κοιλίας </a:t>
            </a:r>
            <a:r>
              <a:rPr lang="el-GR" dirty="0" smtClean="0"/>
              <a:t>και διάταση </a:t>
            </a:r>
            <a:r>
              <a:rPr lang="el-GR" dirty="0" err="1" smtClean="0"/>
              <a:t>περιομφαλικών</a:t>
            </a:r>
            <a:r>
              <a:rPr lang="el-GR" dirty="0" smtClean="0"/>
              <a:t> φλεβών. </a:t>
            </a:r>
            <a:r>
              <a:rPr lang="el-GR" b="1" dirty="0" err="1" smtClean="0"/>
              <a:t>Αστηριξία</a:t>
            </a:r>
            <a:r>
              <a:rPr lang="el-GR" dirty="0" smtClean="0"/>
              <a:t> διαπιστώνεται κατά τη νευρολογική εξέταση. Στον </a:t>
            </a:r>
            <a:r>
              <a:rPr lang="el-GR" dirty="0" err="1" smtClean="0"/>
              <a:t>παρακλινικό</a:t>
            </a:r>
            <a:r>
              <a:rPr lang="el-GR" dirty="0" smtClean="0"/>
              <a:t> έλεγχο ελαφρά </a:t>
            </a:r>
            <a:r>
              <a:rPr lang="el-GR" dirty="0" err="1" smtClean="0"/>
              <a:t>τρανσαμινασαιμία</a:t>
            </a:r>
            <a:r>
              <a:rPr lang="el-GR" dirty="0" smtClean="0"/>
              <a:t>, </a:t>
            </a:r>
            <a:r>
              <a:rPr lang="el-GR" b="1" dirty="0" err="1" smtClean="0"/>
              <a:t>υπολευκωματιναιμία</a:t>
            </a:r>
            <a:r>
              <a:rPr lang="el-GR" dirty="0" smtClean="0"/>
              <a:t>, αυξημένη </a:t>
            </a:r>
            <a:r>
              <a:rPr lang="el-GR" dirty="0" err="1" smtClean="0"/>
              <a:t>χολερυθρίνη</a:t>
            </a:r>
            <a:r>
              <a:rPr lang="el-GR" dirty="0" smtClean="0"/>
              <a:t> ορού και </a:t>
            </a:r>
            <a:r>
              <a:rPr lang="el-GR" b="1" dirty="0" smtClean="0"/>
              <a:t>παράταση χρόνου προθρομβίνης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1</a:t>
            </a:r>
            <a:r>
              <a:rPr lang="el-GR" baseline="30000" dirty="0" smtClean="0"/>
              <a:t>ο</a:t>
            </a:r>
            <a:r>
              <a:rPr lang="el-GR" dirty="0" smtClean="0"/>
              <a:t>  ιστορικό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Κοπέλα 18 ετών προσέρχεται με έντονο κοιλιακό άλγος από 3ημέρου, προοδευτικώς επιδεινούμενο.</a:t>
            </a:r>
          </a:p>
          <a:p>
            <a:r>
              <a:rPr lang="el-GR" dirty="0" smtClean="0"/>
              <a:t>Ατομικές συνήθειες</a:t>
            </a:r>
            <a:r>
              <a:rPr lang="en-US" dirty="0" smtClean="0"/>
              <a:t>: </a:t>
            </a:r>
            <a:r>
              <a:rPr lang="el-GR" dirty="0" smtClean="0"/>
              <a:t>έντονη σεξουαλική δραστηριότητα με πολλαπλούς συντρόφους</a:t>
            </a:r>
            <a:r>
              <a:rPr lang="en-US" dirty="0" smtClean="0"/>
              <a:t>,</a:t>
            </a:r>
            <a:r>
              <a:rPr lang="el-GR" dirty="0" smtClean="0"/>
              <a:t> χωρίς σταθερή προφύλαξη</a:t>
            </a:r>
            <a:r>
              <a:rPr lang="en-US" dirty="0" smtClean="0"/>
              <a:t>, </a:t>
            </a:r>
            <a:r>
              <a:rPr lang="el-GR" dirty="0" smtClean="0"/>
              <a:t>άρα επιρρεπής σε λοιμώξεις.</a:t>
            </a:r>
          </a:p>
          <a:p>
            <a:r>
              <a:rPr lang="el-GR" dirty="0" smtClean="0"/>
              <a:t>Φυσική εξέταση</a:t>
            </a:r>
            <a:r>
              <a:rPr lang="en-US" dirty="0" smtClean="0"/>
              <a:t>: </a:t>
            </a:r>
            <a:r>
              <a:rPr lang="el-GR" dirty="0" smtClean="0"/>
              <a:t>ευαισθησία κατά την ψηλάφηση της πυέλου, </a:t>
            </a:r>
            <a:r>
              <a:rPr lang="el-GR" i="1" dirty="0" smtClean="0"/>
              <a:t>πυώδες</a:t>
            </a:r>
            <a:r>
              <a:rPr lang="el-GR" dirty="0" smtClean="0"/>
              <a:t> έκκριμα από τον κόλπο, πυρετός 39 βαθμοί Κελσίου.</a:t>
            </a:r>
          </a:p>
          <a:p>
            <a:r>
              <a:rPr lang="el-GR" dirty="0" err="1" smtClean="0"/>
              <a:t>Παρακλινικός</a:t>
            </a:r>
            <a:r>
              <a:rPr lang="el-GR" dirty="0" smtClean="0"/>
              <a:t> έλεγχος. Γενική αίματος</a:t>
            </a:r>
            <a:r>
              <a:rPr lang="en-US" dirty="0" smtClean="0"/>
              <a:t>: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Λευκά αιμοσφαίρια</a:t>
            </a:r>
            <a:r>
              <a:rPr lang="el-GR" dirty="0" smtClean="0"/>
              <a:t> </a:t>
            </a:r>
            <a:r>
              <a:rPr lang="el-GR" b="1" dirty="0" smtClean="0"/>
              <a:t>15.000/μ</a:t>
            </a:r>
            <a:r>
              <a:rPr lang="en-US" b="1" dirty="0" smtClean="0"/>
              <a:t>L</a:t>
            </a:r>
            <a:r>
              <a:rPr lang="el-GR" b="1" dirty="0" smtClean="0"/>
              <a:t> </a:t>
            </a:r>
            <a:r>
              <a:rPr lang="el-GR" dirty="0" smtClean="0"/>
              <a:t>(</a:t>
            </a:r>
            <a:r>
              <a:rPr lang="el-GR" dirty="0" err="1" smtClean="0"/>
              <a:t>φ.τ</a:t>
            </a:r>
            <a:r>
              <a:rPr lang="el-GR" dirty="0" smtClean="0"/>
              <a:t>.</a:t>
            </a:r>
            <a:r>
              <a:rPr lang="en-US" dirty="0" smtClean="0"/>
              <a:t>: 4.1-10.9x10</a:t>
            </a:r>
            <a:r>
              <a:rPr lang="en-US" baseline="30000" dirty="0" smtClean="0"/>
              <a:t>3</a:t>
            </a:r>
            <a:r>
              <a:rPr lang="en-US" dirty="0" smtClean="0"/>
              <a:t>/µL</a:t>
            </a:r>
            <a:r>
              <a:rPr lang="el-GR" dirty="0" smtClean="0"/>
              <a:t>) με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82% ουδετερόφιλα </a:t>
            </a:r>
            <a:r>
              <a:rPr lang="el-GR" dirty="0" smtClean="0"/>
              <a:t>πολυμορφοπύρηνα και 6% </a:t>
            </a:r>
            <a:r>
              <a:rPr lang="el-GR" dirty="0" err="1" smtClean="0"/>
              <a:t>ραβδοπύρηνα</a:t>
            </a:r>
            <a:r>
              <a:rPr lang="el-GR" dirty="0" smtClean="0"/>
              <a:t> και </a:t>
            </a:r>
            <a:r>
              <a:rPr lang="el-GR" dirty="0" err="1" smtClean="0"/>
              <a:t>μεταμυελοκύτταρα</a:t>
            </a:r>
            <a:r>
              <a:rPr lang="el-GR" dirty="0" smtClean="0"/>
              <a:t>. </a:t>
            </a:r>
          </a:p>
          <a:p>
            <a:pPr>
              <a:buNone/>
            </a:pPr>
            <a:r>
              <a:rPr lang="el-GR" dirty="0" smtClean="0"/>
              <a:t>    </a:t>
            </a:r>
            <a:r>
              <a:rPr lang="el-GR" b="1" dirty="0" smtClean="0"/>
              <a:t>Πολυμορφοπυρηνική λευκοκυττάρωση</a:t>
            </a:r>
            <a:r>
              <a:rPr lang="el-GR" dirty="0" smtClean="0"/>
              <a:t> στο αίμα = </a:t>
            </a:r>
            <a:r>
              <a:rPr lang="el-GR" b="1" dirty="0" smtClean="0"/>
              <a:t>οξεία</a:t>
            </a:r>
            <a:r>
              <a:rPr lang="el-GR" dirty="0" smtClean="0"/>
              <a:t> </a:t>
            </a:r>
            <a:r>
              <a:rPr lang="el-GR" b="1" dirty="0" smtClean="0"/>
              <a:t>φλεγμονή,</a:t>
            </a:r>
            <a:r>
              <a:rPr lang="el-GR" dirty="0" smtClean="0"/>
              <a:t> πρωτίστως </a:t>
            </a:r>
            <a:r>
              <a:rPr lang="el-GR" b="1" dirty="0" smtClean="0"/>
              <a:t>βακτηριακής</a:t>
            </a:r>
            <a:r>
              <a:rPr lang="el-GR" dirty="0" smtClean="0"/>
              <a:t> αιτιοπαθογένεσης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>
            <a:normAutofit fontScale="90000"/>
          </a:bodyPr>
          <a:lstStyle/>
          <a:p>
            <a:r>
              <a:rPr lang="el-GR" sz="4000" b="1" smtClean="0"/>
              <a:t>Φυσιολογική ιστολογική υφή </a:t>
            </a:r>
            <a:br>
              <a:rPr lang="el-GR" sz="4000" b="1" smtClean="0"/>
            </a:br>
            <a:r>
              <a:rPr lang="el-GR" sz="4000" b="1" smtClean="0"/>
              <a:t>ηπατικού παρεγχύματος</a:t>
            </a:r>
          </a:p>
        </p:txBody>
      </p:sp>
      <p:pic>
        <p:nvPicPr>
          <p:cNvPr id="7171" name="Picture 2" descr="http://pathology.mc.duke.edu/research/histo_course/liv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285875"/>
            <a:ext cx="84486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expertconsultbook.com/excon/kumar8/open/ICS/inf4/inf4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404407" cy="4929222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0" y="260648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/>
              <a:t>Φυσιολογικό πυλαίο διάστημα, ελάχιστα μονοπύρηνα. Πυλαία τριάδα,</a:t>
            </a:r>
          </a:p>
          <a:p>
            <a:pPr algn="ctr"/>
            <a:r>
              <a:rPr lang="el-GR" sz="2800" b="1" i="1" dirty="0" smtClean="0"/>
              <a:t>ευκρινώς</a:t>
            </a:r>
            <a:r>
              <a:rPr lang="el-GR" sz="2800" b="1" dirty="0" smtClean="0"/>
              <a:t> αφοριζόμενη από τα πέριξ ηπατοκύτταρα.</a:t>
            </a:r>
            <a:endParaRPr lang="el-GR" sz="2800" b="1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expertconsultbook.com/excon/kumar8/open/ICS/inf4/inf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968" y="1200330"/>
            <a:ext cx="8178881" cy="5429288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0" y="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spc="600" dirty="0" smtClean="0"/>
              <a:t>Αρχική</a:t>
            </a:r>
            <a:r>
              <a:rPr lang="el-GR" sz="2400" b="1" dirty="0" smtClean="0"/>
              <a:t> βιοψία της ασθενούς. Πυλαίο διάστημα με </a:t>
            </a:r>
            <a:r>
              <a:rPr lang="el-GR" sz="2400" b="1" dirty="0" err="1" smtClean="0"/>
              <a:t>μονοπυρηνική</a:t>
            </a:r>
            <a:r>
              <a:rPr lang="el-GR" sz="2400" b="1" dirty="0" smtClean="0"/>
              <a:t> φλεγμονώδη διήθηση ως επί χρόνιας ηπατίτιδας, εν προκειμένω, ιογενούς αιτιολογίας. </a:t>
            </a:r>
            <a:r>
              <a:rPr lang="el-GR" sz="2400" b="1" dirty="0"/>
              <a:t>Ύ</a:t>
            </a:r>
            <a:r>
              <a:rPr lang="el-GR" sz="2400" b="1" dirty="0" smtClean="0"/>
              <a:t>παρξη </a:t>
            </a:r>
            <a:r>
              <a:rPr lang="el-GR" sz="2400" b="1" i="1" dirty="0" err="1" smtClean="0"/>
              <a:t>περι</a:t>
            </a:r>
            <a:r>
              <a:rPr lang="el-GR" sz="2400" b="1" dirty="0" err="1" smtClean="0"/>
              <a:t>πυλαίας</a:t>
            </a:r>
            <a:r>
              <a:rPr lang="el-GR" sz="2400" b="1" dirty="0" smtClean="0"/>
              <a:t> ηπατίτιδας.</a:t>
            </a:r>
            <a:endParaRPr lang="el-GR" sz="2400" b="1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expertconsultbook.com/excon/kumar8/open/ICS/inf4/inf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533" y="1323440"/>
            <a:ext cx="8190733" cy="5429288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0" y="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/>
              <a:t>Αρχική βιοψία της ασθενούς</a:t>
            </a:r>
            <a:r>
              <a:rPr lang="en-US" sz="2000" b="1" dirty="0" smtClean="0"/>
              <a:t>. </a:t>
            </a:r>
            <a:r>
              <a:rPr lang="el-GR" sz="2000" b="1" dirty="0" smtClean="0"/>
              <a:t>Θολερά εξοίδηση ηπατοκυττάρων </a:t>
            </a:r>
          </a:p>
          <a:p>
            <a:pPr algn="ctr"/>
            <a:r>
              <a:rPr lang="el-GR" sz="2000" b="1" dirty="0" smtClean="0"/>
              <a:t>λόγω εισόδου σε αυτά, ύδατος και κατιόντων νατρίου (αναστρέψιμη βλάβη)</a:t>
            </a:r>
          </a:p>
          <a:p>
            <a:pPr algn="ctr"/>
            <a:r>
              <a:rPr lang="el-GR" sz="2000" b="1" dirty="0" smtClean="0"/>
              <a:t>Λοβιακή δραστηριότητα της ηπατίτιδας με </a:t>
            </a:r>
            <a:r>
              <a:rPr lang="el-GR" sz="2000" b="1" dirty="0" err="1" smtClean="0"/>
              <a:t>αποπίπτον</a:t>
            </a:r>
            <a:r>
              <a:rPr lang="el-GR" sz="2000" b="1" dirty="0" smtClean="0"/>
              <a:t> </a:t>
            </a:r>
            <a:r>
              <a:rPr lang="el-GR" sz="2000" b="1" dirty="0" err="1" smtClean="0"/>
              <a:t>ηπατοκύτταρο</a:t>
            </a:r>
            <a:r>
              <a:rPr lang="el-GR" sz="2000" b="1" dirty="0" smtClean="0"/>
              <a:t> </a:t>
            </a:r>
          </a:p>
          <a:p>
            <a:pPr algn="ctr"/>
            <a:r>
              <a:rPr lang="el-GR" sz="2000" b="1" dirty="0" smtClean="0"/>
              <a:t>( μη αναστρέψιμη βλάβη) </a:t>
            </a:r>
            <a:r>
              <a:rPr lang="en-US" sz="2000" b="1" dirty="0" smtClean="0"/>
              <a:t>: </a:t>
            </a:r>
            <a:r>
              <a:rPr lang="el-GR" sz="2000" b="1" dirty="0" smtClean="0">
                <a:solidFill>
                  <a:srgbClr val="FF0000"/>
                </a:solidFill>
              </a:rPr>
              <a:t>σωμάτιο </a:t>
            </a:r>
            <a:r>
              <a:rPr lang="en-US" sz="2000" b="1" dirty="0" smtClean="0">
                <a:solidFill>
                  <a:srgbClr val="FF0000"/>
                </a:solidFill>
              </a:rPr>
              <a:t>Councilman</a:t>
            </a:r>
            <a:r>
              <a:rPr lang="el-GR" sz="2000" b="1" dirty="0" smtClean="0">
                <a:solidFill>
                  <a:srgbClr val="FF0000"/>
                </a:solidFill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3024" y="5373216"/>
              <a:ext cx="793750" cy="652462"/>
            </p14:xfrm>
          </p:contentPart>
        </mc:Choice>
        <mc:Fallback xmlns="">
          <p:pic>
            <p:nvPicPr>
              <p:cNvPr id="20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873665" y="5363854"/>
                <a:ext cx="812469" cy="671186"/>
              </a:xfrm>
              <a:prstGeom prst="rect">
                <a:avLst/>
              </a:prstGeom>
            </p:spPr>
          </p:pic>
        </mc:Fallback>
      </mc:AlternateContent>
      <p:sp>
        <p:nvSpPr>
          <p:cNvPr id="2" name="Ορθογώνιο 1"/>
          <p:cNvSpPr/>
          <p:nvPr/>
        </p:nvSpPr>
        <p:spPr>
          <a:xfrm rot="10800000" flipV="1">
            <a:off x="4676774" y="4882516"/>
            <a:ext cx="37836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Η συρρικνωμένη, </a:t>
            </a:r>
            <a:r>
              <a:rPr lang="el-GR" dirty="0" err="1"/>
              <a:t>ηωσινοφιλική</a:t>
            </a:r>
            <a:r>
              <a:rPr lang="el-GR" dirty="0"/>
              <a:t> εμφάνιση του κυττάρου και η περιφερικά συσσωρευμένη πυρηνική χρωματίνη υποδηλώνουν ότι πρόκειται για θάνατο λόγω </a:t>
            </a:r>
            <a:r>
              <a:rPr lang="el-G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απόπτωσης</a:t>
            </a:r>
            <a:r>
              <a:rPr lang="el-GR" dirty="0"/>
              <a:t>.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expertconsultbook.com/excon/kumar8/open/ICS/inf4/inf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760362" y="1474686"/>
            <a:ext cx="6205577" cy="4113413"/>
          </a:xfrm>
          <a:prstGeom prst="rect">
            <a:avLst/>
          </a:prstGeom>
          <a:noFill/>
        </p:spPr>
      </p:pic>
      <p:pic>
        <p:nvPicPr>
          <p:cNvPr id="55300" name="Picture 4" descr="http://www.expertconsultbook.com/excon/kumar8/open/ICS/inf4/inf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522813" y="1477790"/>
            <a:ext cx="6241778" cy="4143404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0" y="-9939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400" b="1" spc="600" dirty="0" smtClean="0"/>
              <a:t>Επόμενη</a:t>
            </a:r>
            <a:r>
              <a:rPr lang="el-GR" sz="1400" b="1" dirty="0" smtClean="0"/>
              <a:t> βιοψία της ασθενούς </a:t>
            </a:r>
            <a:r>
              <a:rPr lang="el-GR" sz="1400" b="1" dirty="0"/>
              <a:t>.</a:t>
            </a:r>
            <a:r>
              <a:rPr lang="el-GR" sz="1400" b="1" dirty="0" smtClean="0"/>
              <a:t> </a:t>
            </a:r>
          </a:p>
          <a:p>
            <a:pPr algn="ctr"/>
            <a:r>
              <a:rPr lang="el-GR" sz="1400" b="1" dirty="0" smtClean="0"/>
              <a:t>Επιπρόσθετη των </a:t>
            </a:r>
            <a:r>
              <a:rPr lang="el-GR" sz="1400" b="1" dirty="0" err="1" smtClean="0"/>
              <a:t>μονοπυρηνικών</a:t>
            </a:r>
            <a:r>
              <a:rPr lang="el-GR" sz="1400" b="1" dirty="0" smtClean="0"/>
              <a:t> συναθροίσεων,  γεφυροποιός </a:t>
            </a:r>
            <a:r>
              <a:rPr lang="el-GR" sz="1400" b="1" u="sng" dirty="0" err="1" smtClean="0"/>
              <a:t>ίνωση</a:t>
            </a:r>
            <a:r>
              <a:rPr lang="el-GR" sz="1400" b="1" dirty="0" smtClean="0"/>
              <a:t>-νέκρωση.  ΧΡΟΝΙΟΤΗΤΑ ΦΛΕΓΜΟΝΗΣ. 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0" y="1524000"/>
            <a:ext cx="2857520" cy="4602163"/>
          </a:xfrm>
          <a:prstGeom prst="rect">
            <a:avLst/>
          </a:prstGeom>
        </p:spPr>
        <p:txBody>
          <a:bodyPr/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l-GR" sz="2000" b="1" i="0" u="none" strike="noStrike" kern="1200" cap="none" spc="60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Τρίχρωμη </a:t>
            </a:r>
            <a:r>
              <a:rPr kumimoji="0" lang="en-US" sz="2000" b="1" i="0" u="none" strike="noStrike" kern="1200" cap="none" spc="60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Masson</a:t>
            </a:r>
            <a:endParaRPr kumimoji="0" lang="el-GR" sz="2000" b="1" i="0" u="none" strike="noStrike" kern="1200" cap="none" spc="60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</a:t>
            </a:r>
            <a:r>
              <a:rPr lang="el-GR" dirty="0" smtClean="0"/>
              <a:t>ι προκαλεί την εναπόθεση κολλαγόνου</a:t>
            </a:r>
            <a:r>
              <a:rPr lang="en-US" dirty="0" smtClean="0"/>
              <a:t>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76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 Το κολλαγόνο εναποτίθεται από τις </a:t>
            </a:r>
            <a:r>
              <a:rPr lang="el-GR" dirty="0" err="1" smtClean="0"/>
              <a:t>ινοβλάστες</a:t>
            </a:r>
            <a:r>
              <a:rPr lang="el-GR" dirty="0" smtClean="0"/>
              <a:t>  στο πλαίσιο αντίδρασης ιστικής επανόρθωσης.</a:t>
            </a:r>
          </a:p>
          <a:p>
            <a:r>
              <a:rPr lang="el-GR" dirty="0" smtClean="0"/>
              <a:t>Η εναπόθεση κολλαγόνου και εξωκυττάριας θεμέλιας ουσίας διεγείρεται από κυτταροκίνες όπως  ο επιδερμικός αυξητικός παράγων </a:t>
            </a:r>
            <a:r>
              <a:rPr lang="en-US" dirty="0" smtClean="0"/>
              <a:t>(EGF),</a:t>
            </a:r>
            <a:r>
              <a:rPr lang="el-GR" dirty="0" smtClean="0"/>
              <a:t> ο ινσουλινοειδής αυξητικός παράγων-1 (</a:t>
            </a:r>
            <a:r>
              <a:rPr lang="en-US" dirty="0" smtClean="0"/>
              <a:t>IGF-1), </a:t>
            </a:r>
            <a:r>
              <a:rPr lang="el-GR" dirty="0" smtClean="0"/>
              <a:t>ο ινοβλαστικός αυξητικός παράγων</a:t>
            </a:r>
            <a:r>
              <a:rPr lang="en-US" dirty="0" smtClean="0"/>
              <a:t> (FGF) </a:t>
            </a:r>
            <a:r>
              <a:rPr lang="el-GR" dirty="0" smtClean="0"/>
              <a:t> κι ο εξαλλακτικός αυξητικός παράγων-β </a:t>
            </a:r>
            <a:r>
              <a:rPr lang="en-US" dirty="0" smtClean="0"/>
              <a:t>(TGF</a:t>
            </a:r>
            <a:r>
              <a:rPr lang="el-GR" dirty="0" smtClean="0"/>
              <a:t>-β).</a:t>
            </a:r>
          </a:p>
          <a:p>
            <a:r>
              <a:rPr lang="el-GR" dirty="0"/>
              <a:t>Είναι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απίθανο </a:t>
            </a:r>
            <a:r>
              <a:rPr lang="el-GR" dirty="0"/>
              <a:t>να υπάρξει πλήρης ηπατική αναγέννηση με κανονική αρχιτεκτονική, επειδή υπήρξε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κατάρρευση</a:t>
            </a:r>
            <a:r>
              <a:rPr lang="el-GR" dirty="0"/>
              <a:t> του υποστηρικτικού δικτύου της </a:t>
            </a:r>
            <a:r>
              <a:rPr lang="el-GR" dirty="0" err="1" smtClean="0"/>
              <a:t>ρετικουλίνης</a:t>
            </a:r>
            <a:r>
              <a:rPr lang="el-GR" dirty="0" smtClean="0"/>
              <a:t>, λόγω της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φλεγμονής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expertconsultbook.com/excon/kumar8/open/ICS/inf4/inf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6"/>
            <a:ext cx="7832356" cy="5572164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-180528" y="-99392"/>
            <a:ext cx="9324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Εξαιρεθέν πάσχον ήπαρ κατά τη μεταμόσχευση. </a:t>
            </a:r>
          </a:p>
          <a:p>
            <a:pPr algn="ctr"/>
            <a:r>
              <a:rPr lang="el-GR" sz="2400" dirty="0" smtClean="0"/>
              <a:t>Προβάλλοντα αναγεννητικά </a:t>
            </a:r>
            <a:r>
              <a:rPr lang="el-GR" sz="2400" dirty="0" err="1" smtClean="0"/>
              <a:t>κιρρωτικά</a:t>
            </a:r>
            <a:r>
              <a:rPr lang="el-GR" sz="2400" dirty="0" smtClean="0"/>
              <a:t> </a:t>
            </a:r>
            <a:r>
              <a:rPr lang="el-GR" sz="2400" dirty="0" err="1" smtClean="0"/>
              <a:t>οζία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714876" y="4643446"/>
            <a:ext cx="2286016" cy="1482717"/>
          </a:xfrm>
          <a:prstGeom prst="rect">
            <a:avLst/>
          </a:prstGeom>
        </p:spPr>
        <p:txBody>
          <a:bodyPr/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Δρεπανοειδής σύνδεσμος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expertconsultbook.com/excon/kumar8/open/ICS/inf4/inf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893929" y="1392069"/>
            <a:ext cx="6574143" cy="4357720"/>
          </a:xfrm>
          <a:prstGeom prst="rect">
            <a:avLst/>
          </a:prstGeom>
          <a:noFill/>
        </p:spPr>
      </p:pic>
      <p:pic>
        <p:nvPicPr>
          <p:cNvPr id="56324" name="Picture 4" descr="http://www.expertconsultbook.com/excon/kumar8/open/ICS/inf4/inf4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772427" y="1564277"/>
            <a:ext cx="6024732" cy="3993538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4572000" y="0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/>
              <a:t>Πλήρως εγκατεστημένη κίρρωση</a:t>
            </a:r>
            <a:endParaRPr lang="el-GR" sz="2400" b="1" dirty="0"/>
          </a:p>
        </p:txBody>
      </p:sp>
      <p:sp>
        <p:nvSpPr>
          <p:cNvPr id="5" name="Ορθογώνιο 4"/>
          <p:cNvSpPr/>
          <p:nvPr/>
        </p:nvSpPr>
        <p:spPr>
          <a:xfrm>
            <a:off x="214282" y="692697"/>
            <a:ext cx="435771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dirty="0"/>
              <a:t>Ο ίκτερος, οι νευρολογικές </a:t>
            </a:r>
            <a:r>
              <a:rPr lang="el-GR" sz="2400" dirty="0" smtClean="0"/>
              <a:t>διαταραχές </a:t>
            </a:r>
            <a:r>
              <a:rPr lang="el-GR" sz="2400" dirty="0"/>
              <a:t>(</a:t>
            </a:r>
            <a:r>
              <a:rPr lang="el-GR" sz="2400" dirty="0" err="1" smtClean="0"/>
              <a:t>αστηριξία</a:t>
            </a:r>
            <a:r>
              <a:rPr lang="el-GR" sz="2400" dirty="0" smtClean="0"/>
              <a:t>) </a:t>
            </a:r>
            <a:r>
              <a:rPr lang="el-GR" sz="2400" dirty="0"/>
              <a:t>και η μειωμένη δραστηριότητα </a:t>
            </a:r>
            <a:r>
              <a:rPr lang="el-GR" sz="2400" dirty="0" smtClean="0"/>
              <a:t>της προθρομβίνης </a:t>
            </a:r>
            <a:r>
              <a:rPr lang="el-GR" sz="2400" dirty="0"/>
              <a:t>αντανακλούν την απώλεια των </a:t>
            </a:r>
            <a:r>
              <a:rPr lang="el-GR" sz="2400" dirty="0" err="1"/>
              <a:t>ηπατοκυτταρικών</a:t>
            </a:r>
            <a:r>
              <a:rPr lang="el-GR" sz="2400" dirty="0"/>
              <a:t> λειτουργιών, λόγω της εκτεταμένης βλάβης στα ηπατικά παρεγχυματικά κύτταρα. Η κοιλιακή </a:t>
            </a:r>
            <a:r>
              <a:rPr lang="el-GR" sz="2400" dirty="0" smtClean="0"/>
              <a:t>διάταση </a:t>
            </a:r>
            <a:r>
              <a:rPr lang="el-GR" sz="2400" dirty="0"/>
              <a:t>(</a:t>
            </a:r>
            <a:r>
              <a:rPr lang="el-GR" sz="2400" dirty="0" err="1"/>
              <a:t>ασκίτης</a:t>
            </a:r>
            <a:r>
              <a:rPr lang="el-GR" sz="2400" dirty="0"/>
              <a:t>) και οι διατεινόμενες </a:t>
            </a:r>
            <a:r>
              <a:rPr lang="el-GR" sz="2400" dirty="0" err="1" smtClean="0"/>
              <a:t>περιομφαλικές</a:t>
            </a:r>
            <a:r>
              <a:rPr lang="el-GR" sz="2400" dirty="0" smtClean="0"/>
              <a:t>  </a:t>
            </a:r>
            <a:r>
              <a:rPr lang="el-GR" sz="2400" dirty="0"/>
              <a:t>φλέβες είναι συνέπειες της πυλαίας υπέρτασης που προκύπτει από την παραμόρφωση της ηπατικής </a:t>
            </a:r>
            <a:r>
              <a:rPr lang="el-GR" sz="2400" dirty="0" smtClean="0"/>
              <a:t>αρχιτεκτονικής, λόγω της αναπτυχθείσας  </a:t>
            </a:r>
            <a:r>
              <a:rPr lang="el-GR" sz="2400" dirty="0" err="1" smtClean="0"/>
              <a:t>ίνωσης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Documents and Settings\Administrator\Τα έγγραφά μου\Οι εικόνες μου\sea\Oil-Painting-BY438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40" y="0"/>
            <a:ext cx="14716228" cy="8130716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5</a:t>
            </a:r>
            <a:r>
              <a:rPr lang="el-GR" baseline="30000" dirty="0" smtClean="0"/>
              <a:t>ο</a:t>
            </a:r>
            <a:r>
              <a:rPr lang="el-GR" dirty="0" smtClean="0"/>
              <a:t>   ιστορικό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Άρρην 68 ετών εμφανίζει απώλεια βάρους επί 4μηνο και προσφάτως </a:t>
            </a:r>
            <a:r>
              <a:rPr lang="el-GR" b="1" dirty="0" smtClean="0"/>
              <a:t>νυχτερινό πυρετό </a:t>
            </a:r>
            <a:r>
              <a:rPr lang="el-GR" dirty="0" smtClean="0"/>
              <a:t>και </a:t>
            </a:r>
            <a:r>
              <a:rPr lang="el-GR" b="1" dirty="0" smtClean="0"/>
              <a:t>ρίγη</a:t>
            </a:r>
            <a:r>
              <a:rPr lang="el-GR" dirty="0" smtClean="0"/>
              <a:t>.</a:t>
            </a:r>
          </a:p>
          <a:p>
            <a:r>
              <a:rPr lang="el-GR" dirty="0" smtClean="0"/>
              <a:t>Κατά την εισαγωγή του στο νοσοκομείο, η α/α αναδεικνύει ανώμαλη αδιαφανή περιοχή στο δεξιό πνεύμονα με σύστοιχη  </a:t>
            </a:r>
            <a:r>
              <a:rPr lang="el-GR" dirty="0" err="1" smtClean="0"/>
              <a:t>υπεζωκοτική</a:t>
            </a:r>
            <a:r>
              <a:rPr lang="el-GR" dirty="0" smtClean="0"/>
              <a:t> συλλογή υγρού.</a:t>
            </a:r>
          </a:p>
          <a:p>
            <a:r>
              <a:rPr lang="el-GR" dirty="0" smtClean="0"/>
              <a:t>Η κυτταρολογική εξέταση του αφαιρεθέντος πλευριτικού υγρού  είναι θετική για κακοήθη νεοπλασία ( χαμηλά διαφοροποιημένο αδενοκαρκίνωμα).</a:t>
            </a:r>
          </a:p>
          <a:p>
            <a:r>
              <a:rPr lang="el-GR" dirty="0" smtClean="0"/>
              <a:t>Η επακόλουθη αξονική τομογραφία κοιλίας για σταδιοποίηση του καρκίνου αναδεικνύει ηπατομεγαλία και </a:t>
            </a:r>
            <a:r>
              <a:rPr lang="el-GR" b="1" dirty="0" smtClean="0"/>
              <a:t>διάχυτη λεμφαδενική διόγκωση </a:t>
            </a:r>
            <a:r>
              <a:rPr lang="el-GR" dirty="0" smtClean="0"/>
              <a:t>(λεμφαδενοπάθεια).</a:t>
            </a:r>
          </a:p>
          <a:p>
            <a:r>
              <a:rPr lang="el-GR" dirty="0" smtClean="0"/>
              <a:t>Παρά τη λήψη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αντιβιοτικών ευρέως φάσματος </a:t>
            </a:r>
            <a:r>
              <a:rPr lang="el-GR" dirty="0" smtClean="0"/>
              <a:t>για την αντιμετώπιση των συμπτωμάτων της φλεγμονής,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πυρετός επιμένει</a:t>
            </a:r>
            <a:r>
              <a:rPr lang="el-GR" dirty="0" smtClean="0"/>
              <a:t>. Παράλληλα  εμφανίζονται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ηλεκτρολυτικές διαταραχές και καρδιακή ανακοπή.</a:t>
            </a:r>
          </a:p>
          <a:p>
            <a:pPr>
              <a:buNone/>
            </a:pP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l-GR" dirty="0" smtClean="0"/>
              <a:t> </a:t>
            </a:r>
            <a:r>
              <a:rPr lang="el-GR" u="sng" dirty="0" err="1">
                <a:solidFill>
                  <a:srgbClr val="002060"/>
                </a:solidFill>
              </a:rPr>
              <a:t>Υ</a:t>
            </a:r>
            <a:r>
              <a:rPr lang="el-GR" b="1" u="sng" dirty="0" err="1" smtClean="0">
                <a:solidFill>
                  <a:srgbClr val="002060"/>
                </a:solidFill>
              </a:rPr>
              <a:t>περκαλιαιμία</a:t>
            </a:r>
            <a:r>
              <a:rPr lang="el-GR" dirty="0" smtClean="0"/>
              <a:t> και </a:t>
            </a:r>
            <a:r>
              <a:rPr lang="el-GR" i="1" dirty="0" smtClean="0">
                <a:solidFill>
                  <a:srgbClr val="FF0000"/>
                </a:solidFill>
              </a:rPr>
              <a:t>υπονατριαιμία</a:t>
            </a:r>
            <a:r>
              <a:rPr lang="el-GR" dirty="0" smtClean="0"/>
              <a:t>, λόγω </a:t>
            </a:r>
            <a:r>
              <a:rPr lang="el-G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</a:t>
            </a:r>
            <a:r>
              <a:rPr lang="el-GR" u="sng" dirty="0" smtClean="0"/>
              <a:t>αλδοστερονισμού-</a:t>
            </a:r>
            <a:r>
              <a:rPr lang="el-GR" u="sng" dirty="0" smtClean="0">
                <a:solidFill>
                  <a:srgbClr val="002060"/>
                </a:solidFill>
              </a:rPr>
              <a:t>μειωμένης</a:t>
            </a:r>
            <a:r>
              <a:rPr lang="el-GR" u="sng" dirty="0" smtClean="0"/>
              <a:t> </a:t>
            </a:r>
            <a:r>
              <a:rPr lang="el-GR" u="sng" dirty="0" smtClean="0">
                <a:solidFill>
                  <a:srgbClr val="002060"/>
                </a:solidFill>
              </a:rPr>
              <a:t>νεφρικής απέκκρισης καλίου</a:t>
            </a:r>
            <a:r>
              <a:rPr lang="el-GR" dirty="0" smtClean="0">
                <a:solidFill>
                  <a:srgbClr val="002060"/>
                </a:solidFill>
              </a:rPr>
              <a:t> </a:t>
            </a:r>
            <a:r>
              <a:rPr lang="el-GR" dirty="0"/>
              <a:t>(η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ανεπάρκεια</a:t>
            </a:r>
            <a:r>
              <a:rPr lang="el-GR" dirty="0"/>
              <a:t> της </a:t>
            </a:r>
            <a:r>
              <a:rPr lang="el-GR" dirty="0" err="1"/>
              <a:t>αλδοστερόνης</a:t>
            </a:r>
            <a:r>
              <a:rPr lang="el-GR" dirty="0"/>
              <a:t> έχει ως αποτέλεσμα την </a:t>
            </a:r>
            <a:r>
              <a:rPr lang="el-GR" dirty="0">
                <a:solidFill>
                  <a:srgbClr val="FF0000"/>
                </a:solidFill>
              </a:rPr>
              <a:t>απώλεια νατρίου από τους νεφρούς</a:t>
            </a:r>
            <a:r>
              <a:rPr lang="el-GR" dirty="0"/>
              <a:t> και </a:t>
            </a:r>
            <a:r>
              <a:rPr lang="el-GR" dirty="0">
                <a:solidFill>
                  <a:srgbClr val="002060"/>
                </a:solidFill>
              </a:rPr>
              <a:t>την κατακράτηση </a:t>
            </a:r>
            <a:r>
              <a:rPr lang="el-GR" dirty="0" smtClean="0">
                <a:solidFill>
                  <a:srgbClr val="002060"/>
                </a:solidFill>
              </a:rPr>
              <a:t>καλίου</a:t>
            </a:r>
            <a:r>
              <a:rPr lang="el-GR" dirty="0" smtClean="0"/>
              <a:t> σε συνδυασμό με </a:t>
            </a:r>
            <a:r>
              <a:rPr lang="el-GR" dirty="0" smtClean="0">
                <a:solidFill>
                  <a:srgbClr val="FFC000"/>
                </a:solidFill>
              </a:rPr>
              <a:t>απώλεια υγρών</a:t>
            </a:r>
            <a:r>
              <a:rPr lang="en-US" dirty="0" smtClean="0">
                <a:solidFill>
                  <a:srgbClr val="FFC000"/>
                </a:solidFill>
              </a:rPr>
              <a:t>-</a:t>
            </a:r>
            <a:r>
              <a:rPr lang="el-GR" dirty="0" smtClean="0">
                <a:solidFill>
                  <a:srgbClr val="FFC000"/>
                </a:solidFill>
              </a:rPr>
              <a:t>αφυδάτωση</a:t>
            </a:r>
            <a:r>
              <a:rPr lang="el-GR" dirty="0" smtClean="0"/>
              <a:t>). </a:t>
            </a:r>
            <a:r>
              <a:rPr lang="el-GR" i="1" dirty="0"/>
              <a:t>Έ</a:t>
            </a:r>
            <a:r>
              <a:rPr lang="el-GR" i="1" dirty="0" smtClean="0"/>
              <a:t>λλειψη </a:t>
            </a:r>
            <a:r>
              <a:rPr lang="el-GR" i="1" dirty="0" err="1" smtClean="0"/>
              <a:t>κορτιζόλης</a:t>
            </a:r>
            <a:r>
              <a:rPr lang="el-GR" i="1" dirty="0" smtClean="0"/>
              <a:t>.  </a:t>
            </a:r>
            <a:r>
              <a:rPr lang="el-GR" i="1" dirty="0" smtClean="0">
                <a:solidFill>
                  <a:srgbClr val="FFC000"/>
                </a:solidFill>
              </a:rPr>
              <a:t>Υπερέκκριση </a:t>
            </a:r>
            <a:r>
              <a:rPr lang="en-US" i="1" dirty="0" smtClean="0">
                <a:solidFill>
                  <a:srgbClr val="FFC000"/>
                </a:solidFill>
              </a:rPr>
              <a:t>ADH</a:t>
            </a:r>
            <a:r>
              <a:rPr lang="el-GR" i="1" dirty="0" smtClean="0">
                <a:solidFill>
                  <a:srgbClr val="FFC000"/>
                </a:solidFill>
              </a:rPr>
              <a:t> λόγω </a:t>
            </a:r>
            <a:r>
              <a:rPr lang="el-GR" i="1" dirty="0" err="1" smtClean="0">
                <a:solidFill>
                  <a:srgbClr val="FFC000"/>
                </a:solidFill>
              </a:rPr>
              <a:t>υποογκαιμίας</a:t>
            </a:r>
            <a:r>
              <a:rPr lang="el-GR" dirty="0" smtClean="0"/>
              <a:t>. </a:t>
            </a:r>
            <a:r>
              <a:rPr lang="el-GR" dirty="0"/>
              <a:t>Θ</a:t>
            </a:r>
            <a:r>
              <a:rPr lang="el-GR" dirty="0" smtClean="0"/>
              <a:t>ανατηφόρος αρρυθμία, προφανώς λόγω της </a:t>
            </a:r>
            <a:r>
              <a:rPr lang="el-GR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υπερκαλιαιμίας</a:t>
            </a:r>
            <a:r>
              <a:rPr lang="el-GR" dirty="0" smtClean="0"/>
              <a:t>. Διενεργείται νεκροτομή.</a:t>
            </a:r>
            <a:endParaRPr lang="el-GR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expertconsultbook.com/excon/kumar8/open/ICS/inf1/inf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568" y="1738302"/>
            <a:ext cx="6958299" cy="4786346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dirty="0" smtClean="0"/>
              <a:t>Ακραία τελική χειρουργική αντιμετώπιση </a:t>
            </a:r>
          </a:p>
          <a:p>
            <a:pPr algn="ctr"/>
            <a:r>
              <a:rPr lang="el-GR" sz="3200" dirty="0"/>
              <a:t>μ</a:t>
            </a:r>
            <a:r>
              <a:rPr lang="el-GR" sz="3200" dirty="0" smtClean="0"/>
              <a:t>η </a:t>
            </a:r>
            <a:r>
              <a:rPr lang="el-GR" sz="3200" dirty="0" err="1" smtClean="0"/>
              <a:t>φαρμακευτικώς</a:t>
            </a:r>
            <a:r>
              <a:rPr lang="el-GR" sz="3200" dirty="0" smtClean="0"/>
              <a:t> </a:t>
            </a:r>
            <a:r>
              <a:rPr lang="el-GR" sz="3200" dirty="0" err="1" smtClean="0"/>
              <a:t>υφιέμενης</a:t>
            </a:r>
            <a:r>
              <a:rPr lang="el-GR" sz="3200" dirty="0" smtClean="0"/>
              <a:t> φλεγμονώδους νόσου της πυέλου</a:t>
            </a:r>
            <a:r>
              <a:rPr lang="en-US" sz="3200" dirty="0" smtClean="0"/>
              <a:t>: </a:t>
            </a:r>
            <a:r>
              <a:rPr lang="el-GR" sz="3200" b="1" dirty="0" smtClean="0"/>
              <a:t>Υστερεκτομή</a:t>
            </a:r>
            <a:r>
              <a:rPr lang="el-GR" sz="3200" dirty="0" smtClean="0"/>
              <a:t> </a:t>
            </a:r>
            <a:r>
              <a:rPr lang="el-GR" sz="3200" b="1" dirty="0" smtClean="0"/>
              <a:t>μετά των εξαρτημάτων</a:t>
            </a:r>
            <a:endParaRPr lang="el-GR" sz="3200" b="1" dirty="0"/>
          </a:p>
        </p:txBody>
      </p:sp>
      <p:sp>
        <p:nvSpPr>
          <p:cNvPr id="5" name="Θέση κειμένου 2"/>
          <p:cNvSpPr txBox="1">
            <a:spLocks/>
          </p:cNvSpPr>
          <p:nvPr/>
        </p:nvSpPr>
        <p:spPr>
          <a:xfrm>
            <a:off x="3203848" y="2420888"/>
            <a:ext cx="2232248" cy="1656184"/>
          </a:xfrm>
          <a:prstGeom prst="rect">
            <a:avLst/>
          </a:prstGeom>
        </p:spPr>
        <p:txBody>
          <a:bodyPr/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>
              <a:buNone/>
            </a:pPr>
            <a:r>
              <a:rPr lang="el-GR" sz="1200" b="1" dirty="0" smtClean="0">
                <a:solidFill>
                  <a:schemeClr val="bg1"/>
                </a:solidFill>
              </a:rPr>
              <a:t>Πρόσθιο </a:t>
            </a:r>
          </a:p>
          <a:p>
            <a:pPr marL="137160" indent="0" algn="ctr">
              <a:buNone/>
            </a:pPr>
            <a:r>
              <a:rPr lang="el-GR" sz="1200" b="1" dirty="0">
                <a:solidFill>
                  <a:schemeClr val="bg1"/>
                </a:solidFill>
              </a:rPr>
              <a:t>τ</a:t>
            </a:r>
            <a:r>
              <a:rPr lang="el-GR" sz="1200" b="1" dirty="0" smtClean="0">
                <a:solidFill>
                  <a:schemeClr val="bg1"/>
                </a:solidFill>
              </a:rPr>
              <a:t>οίχωμα</a:t>
            </a:r>
          </a:p>
          <a:p>
            <a:pPr marL="137160" indent="0" algn="ctr">
              <a:buNone/>
            </a:pPr>
            <a:r>
              <a:rPr lang="el-GR" sz="1200" b="1" dirty="0" smtClean="0">
                <a:solidFill>
                  <a:schemeClr val="bg1"/>
                </a:solidFill>
              </a:rPr>
              <a:t>μήτρας </a:t>
            </a:r>
            <a:r>
              <a:rPr lang="en-US" sz="1200" dirty="0" smtClean="0">
                <a:solidFill>
                  <a:schemeClr val="bg1"/>
                </a:solidFill>
              </a:rPr>
              <a:t>.</a:t>
            </a:r>
            <a:r>
              <a:rPr lang="en-US" sz="1200" dirty="0" smtClean="0"/>
              <a:t> </a:t>
            </a:r>
            <a:endParaRPr lang="el-GR" sz="1200" dirty="0" smtClean="0"/>
          </a:p>
          <a:p>
            <a:pPr marL="137160" indent="0" algn="ctr"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H </a:t>
            </a:r>
            <a:r>
              <a:rPr lang="el-GR" sz="1200" dirty="0" smtClean="0">
                <a:solidFill>
                  <a:schemeClr val="bg1"/>
                </a:solidFill>
              </a:rPr>
              <a:t>περιτοναϊκή επένδυση διακόπτεται υψηλότερα συγκριτικά με την οπίσθια επιφάνεια, καθώς η μήτρα παρασκευάζεται </a:t>
            </a:r>
            <a:r>
              <a:rPr lang="el-GR" sz="1200" dirty="0" err="1" smtClean="0">
                <a:solidFill>
                  <a:schemeClr val="bg1"/>
                </a:solidFill>
              </a:rPr>
              <a:t>χειρουργικώς</a:t>
            </a:r>
            <a:r>
              <a:rPr lang="el-GR" sz="1200" dirty="0" smtClean="0">
                <a:solidFill>
                  <a:schemeClr val="bg1"/>
                </a:solidFill>
              </a:rPr>
              <a:t> και ξεχωρίζει  από την ουροδόχο κύστη, κατά την υστερεκτομή.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971600" y="5877272"/>
            <a:ext cx="70962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Υπεραιμική-αιμορραγική  &amp; οιδηματώδης όψη. Τα </a:t>
            </a:r>
            <a:r>
              <a:rPr lang="el-GR" sz="2000" i="1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δεξιά </a:t>
            </a:r>
            <a:r>
              <a:rPr lang="el-GR" sz="2000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εξαρτήματα, λόγω της εντονότατης φλεγμονής, έχουν μετατραπεί σε μία ακανόνιστη φλεγμονώδη μάζα. </a:t>
            </a:r>
            <a:endParaRPr lang="el-GR" sz="20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expertconsultbook.com/excon/kumar8/open/ICS/inf5/inf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137104" y="577360"/>
            <a:ext cx="7417744" cy="5143536"/>
          </a:xfrm>
          <a:prstGeom prst="rect">
            <a:avLst/>
          </a:prstGeom>
          <a:noFill/>
        </p:spPr>
      </p:pic>
      <p:pic>
        <p:nvPicPr>
          <p:cNvPr id="58372" name="Picture 4" descr="http://www.expertconsultbook.com/excon/kumar8/open/ICS/inf5/inf5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862780" y="2346132"/>
            <a:ext cx="4649374" cy="3214710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5143536" y="332656"/>
            <a:ext cx="4000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dirty="0" smtClean="0"/>
              <a:t>Διασπειρόμενο καρκίνωμα του πνεύμονα</a:t>
            </a:r>
            <a:endParaRPr lang="el-GR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Μελάνι 1"/>
              <p14:cNvContentPartPr/>
              <p14:nvPr/>
            </p14:nvContentPartPr>
            <p14:xfrm>
              <a:off x="177840" y="863640"/>
              <a:ext cx="4185000" cy="2178360"/>
            </p14:xfrm>
          </p:contentPart>
        </mc:Choice>
        <mc:Fallback xmlns="">
          <p:pic>
            <p:nvPicPr>
              <p:cNvPr id="2" name="Μελάνι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8480" y="854280"/>
                <a:ext cx="4203720" cy="2197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expertconsultbook.com/excon/kumar8/open/ICS/inf5/inf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418455" y="1489969"/>
            <a:ext cx="5429288" cy="3878062"/>
          </a:xfrm>
          <a:prstGeom prst="rect">
            <a:avLst/>
          </a:prstGeom>
          <a:noFill/>
        </p:spPr>
      </p:pic>
      <p:pic>
        <p:nvPicPr>
          <p:cNvPr id="59396" name="Picture 4" descr="http://www.expertconsultbook.com/excon/kumar8/open/ICS/inf5/inf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074384" y="1497724"/>
            <a:ext cx="5429288" cy="3862552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0" y="0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b="1" dirty="0" smtClean="0"/>
              <a:t>Τυροειδής νέκρωση ( ως επί φυματίωσης, λέπρας και μυκητιάσεων ).Δυσδιάκριτων κυτταρικών ορίων, επιμήκη, </a:t>
            </a:r>
            <a:r>
              <a:rPr lang="el-GR" sz="1600" b="1" dirty="0" err="1" smtClean="0"/>
              <a:t>επιθηλιοειδή</a:t>
            </a:r>
            <a:r>
              <a:rPr lang="el-GR" sz="1600" b="1" dirty="0" smtClean="0"/>
              <a:t> κύτταρα. Πολυπύρηνο </a:t>
            </a:r>
            <a:r>
              <a:rPr lang="el-GR" sz="1600" b="1" dirty="0" err="1" smtClean="0"/>
              <a:t>γιγαντοκύτταρο</a:t>
            </a:r>
            <a:r>
              <a:rPr lang="el-GR" sz="1600" b="1" dirty="0" smtClean="0"/>
              <a:t> ( από συγχωνευμένα </a:t>
            </a:r>
            <a:r>
              <a:rPr lang="el-GR" sz="1600" b="1" dirty="0" err="1" smtClean="0"/>
              <a:t>μακροφάγα</a:t>
            </a:r>
            <a:r>
              <a:rPr lang="el-GR" sz="1600" b="1" dirty="0" smtClean="0"/>
              <a:t>) τύπου </a:t>
            </a:r>
            <a:r>
              <a:rPr lang="en-US" sz="1600" b="1" dirty="0" err="1" smtClean="0"/>
              <a:t>Langhans</a:t>
            </a:r>
            <a:r>
              <a:rPr lang="en-US" sz="1600" b="1" dirty="0" smtClean="0"/>
              <a:t>. </a:t>
            </a:r>
            <a:r>
              <a:rPr lang="el-GR" sz="1600" b="1" dirty="0" smtClean="0"/>
              <a:t>Λεμφοκύτταρα, κυρίως Τ4. Επί </a:t>
            </a:r>
            <a:r>
              <a:rPr lang="el-GR" sz="1600" b="1" dirty="0" err="1" smtClean="0"/>
              <a:t>ουλοποίησης</a:t>
            </a:r>
            <a:r>
              <a:rPr lang="el-GR" sz="1600" b="1" dirty="0" smtClean="0"/>
              <a:t>, πέριξ </a:t>
            </a:r>
            <a:r>
              <a:rPr lang="el-GR" sz="1600" b="1" dirty="0" err="1" smtClean="0"/>
              <a:t>ινοβλάστες</a:t>
            </a:r>
            <a:r>
              <a:rPr lang="el-GR" sz="1600" b="1" dirty="0" smtClean="0"/>
              <a:t>.</a:t>
            </a:r>
            <a:endParaRPr lang="el-GR" sz="1600" b="1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 rot="10800000" flipV="1">
            <a:off x="0" y="6126163"/>
            <a:ext cx="9144000" cy="45719"/>
          </a:xfrm>
          <a:prstGeom prst="rect">
            <a:avLst/>
          </a:prstGeom>
        </p:spPr>
        <p:txBody>
          <a:bodyPr/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Στην τυροειδή νέκρωση υπάρχει πλήρης απώλεια της δομής του ιστού, ενώ στην πηκτική διατηρούνται τα κυτταρικά περιγράμματα.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Αστέρι 5 ακτινών 1"/>
          <p:cNvSpPr/>
          <p:nvPr/>
        </p:nvSpPr>
        <p:spPr>
          <a:xfrm>
            <a:off x="1389426" y="2147342"/>
            <a:ext cx="604508" cy="5760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Αστέρι 5 ακτινών 6"/>
          <p:cNvSpPr/>
          <p:nvPr/>
        </p:nvSpPr>
        <p:spPr>
          <a:xfrm>
            <a:off x="5508104" y="1723678"/>
            <a:ext cx="604508" cy="5760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www.expertconsultbook.com/excon/kumar8/open/ICS/inf5/inf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22"/>
            <a:ext cx="8266394" cy="5786478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0" y="0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/>
              <a:t>Ιστοχημική ανάδειξη οξεάντοχων βακτηριδίων  μέσα στην τυροειδή νέκρωση.</a:t>
            </a:r>
            <a:r>
              <a:rPr lang="el-GR" sz="2400" b="1" dirty="0" smtClean="0"/>
              <a:t>  </a:t>
            </a:r>
            <a:r>
              <a:rPr lang="el-GR" sz="1600" b="1" dirty="0" smtClean="0"/>
              <a:t>Άρα,   </a:t>
            </a:r>
            <a:r>
              <a:rPr lang="el-GR" sz="1600" b="1" i="1" dirty="0" smtClean="0"/>
              <a:t>συν</a:t>
            </a:r>
            <a:r>
              <a:rPr lang="el-GR" sz="1600" b="1" dirty="0" smtClean="0"/>
              <a:t>υπάρχουσα με τον καρκίνο,  </a:t>
            </a:r>
            <a:r>
              <a:rPr lang="el-GR" sz="1600" b="1" spc="600" dirty="0" smtClean="0"/>
              <a:t>φυματίωση πνεύμονα </a:t>
            </a:r>
            <a:r>
              <a:rPr lang="el-GR" sz="1600" b="1" spc="300" dirty="0" smtClean="0"/>
              <a:t>(</a:t>
            </a:r>
            <a:r>
              <a:rPr lang="el-GR" sz="1600" b="1" spc="300" dirty="0" err="1" smtClean="0"/>
              <a:t>αναζοπυρωθείσα</a:t>
            </a:r>
            <a:r>
              <a:rPr lang="el-GR" sz="1600" b="1" spc="300" dirty="0" smtClean="0"/>
              <a:t> λόγω της αναμενόμενης </a:t>
            </a:r>
            <a:r>
              <a:rPr lang="el-GR" sz="1600" b="1" spc="300" dirty="0" err="1" smtClean="0"/>
              <a:t>ανοσοκαταστολής</a:t>
            </a:r>
            <a:r>
              <a:rPr lang="el-GR" sz="1600" b="1" spc="300" dirty="0" smtClean="0"/>
              <a:t> του καρκινοπαθούς).</a:t>
            </a:r>
            <a:endParaRPr lang="el-GR" sz="1600" b="1" spc="3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www.expertconsultbook.com/excon/kumar8/open/ICS/inf5/inf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06317" cy="3071834"/>
          </a:xfrm>
          <a:prstGeom prst="rect">
            <a:avLst/>
          </a:prstGeom>
          <a:noFill/>
        </p:spPr>
      </p:pic>
      <p:pic>
        <p:nvPicPr>
          <p:cNvPr id="61444" name="Picture 4" descr="http://www.expertconsultbook.com/excon/kumar8/open/ICS/inf5/inf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0"/>
            <a:ext cx="4355976" cy="3049184"/>
          </a:xfrm>
          <a:prstGeom prst="rect">
            <a:avLst/>
          </a:prstGeom>
          <a:noFill/>
        </p:spPr>
      </p:pic>
      <p:pic>
        <p:nvPicPr>
          <p:cNvPr id="61446" name="Picture 6" descr="http://www.expertconsultbook.com/excon/kumar8/open/ICS/inf5/inf5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6166"/>
            <a:ext cx="4442735" cy="3071834"/>
          </a:xfrm>
          <a:prstGeom prst="rect">
            <a:avLst/>
          </a:prstGeom>
          <a:noFill/>
        </p:spPr>
      </p:pic>
      <p:pic>
        <p:nvPicPr>
          <p:cNvPr id="61448" name="Picture 8" descr="http://www.expertconsultbook.com/excon/kumar8/open/ICS/inf5/inf5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58" y="3847399"/>
            <a:ext cx="4214842" cy="3010601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107504" y="3049184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smtClean="0"/>
              <a:t>Κεγχροειδής διασπορά  παντού παρόμοιων </a:t>
            </a:r>
            <a:r>
              <a:rPr lang="el-GR" sz="1600" b="1" dirty="0" smtClean="0"/>
              <a:t>φυματίων  (ανόσων </a:t>
            </a:r>
            <a:r>
              <a:rPr lang="el-GR" sz="1600" b="1" spc="300" dirty="0" smtClean="0"/>
              <a:t>κοκκιωμάτων</a:t>
            </a:r>
            <a:r>
              <a:rPr lang="el-GR" sz="1600" b="1" dirty="0" smtClean="0"/>
              <a:t> της φυματίωσης) </a:t>
            </a:r>
            <a:r>
              <a:rPr lang="el-GR" sz="1600" dirty="0" smtClean="0"/>
              <a:t>στα </a:t>
            </a:r>
            <a:r>
              <a:rPr lang="el-G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επινεφρίδια </a:t>
            </a:r>
            <a:r>
              <a:rPr lang="el-GR" sz="1600" dirty="0" smtClean="0"/>
              <a:t>(εξ’ου </a:t>
            </a:r>
            <a:r>
              <a:rPr lang="el-GR" sz="1600" i="1" dirty="0" smtClean="0"/>
              <a:t>και </a:t>
            </a:r>
            <a:r>
              <a:rPr lang="el-GR" sz="1600" i="1" u="sng" dirty="0" smtClean="0"/>
              <a:t>η  επινεφριδιακή ανεπάρκεια </a:t>
            </a:r>
            <a:r>
              <a:rPr lang="el-GR" sz="1600" dirty="0" smtClean="0"/>
              <a:t>με τις συνεπαγόμενες </a:t>
            </a:r>
            <a:r>
              <a:rPr lang="el-GR" sz="1600" i="1" u="sng" dirty="0" smtClean="0"/>
              <a:t>διαταραχές </a:t>
            </a:r>
            <a:r>
              <a:rPr lang="el-GR" sz="1600" i="1" u="sng" dirty="0" err="1" smtClean="0"/>
              <a:t>ηλεκτρολυτών</a:t>
            </a:r>
            <a:r>
              <a:rPr lang="el-GR" sz="1600" dirty="0" err="1" smtClean="0"/>
              <a:t>),σε</a:t>
            </a:r>
            <a:r>
              <a:rPr lang="el-GR" sz="1600" dirty="0" smtClean="0"/>
              <a:t> λεμφαδένες, στο ήπαρ  ακόμη και στους όρχεις του πάσχοντος. Καταστροφή ιστών-οργάνων.</a:t>
            </a:r>
            <a:endParaRPr lang="el-GR" sz="16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expertconsultbook.com/excon/kumar8/open/ICS/inf5/inf5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776864" cy="5510464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0" y="1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dirty="0" smtClean="0"/>
              <a:t>      </a:t>
            </a:r>
            <a:r>
              <a:rPr lang="el-GR" sz="2400" dirty="0" smtClean="0"/>
              <a:t>Συρρέοντα, μη </a:t>
            </a:r>
            <a:r>
              <a:rPr lang="el-GR" sz="2400" dirty="0" err="1" smtClean="0"/>
              <a:t>τυροειδοποιούμενα</a:t>
            </a:r>
            <a:r>
              <a:rPr lang="el-GR" sz="2400" dirty="0" smtClean="0"/>
              <a:t> άνοσα κοκκιώματα εντός λεμφαδένα. ΔΔ </a:t>
            </a:r>
            <a:r>
              <a:rPr lang="el-GR" sz="2400" b="1" dirty="0" smtClean="0"/>
              <a:t>σαρκοείδωσης  ή  </a:t>
            </a:r>
            <a:r>
              <a:rPr lang="el-GR" sz="2400" b="1" u="sng" dirty="0" smtClean="0"/>
              <a:t>πρώιμης</a:t>
            </a:r>
            <a:r>
              <a:rPr lang="el-GR" sz="2400" b="1" dirty="0" smtClean="0"/>
              <a:t> φυματίωσης.</a:t>
            </a:r>
            <a:endParaRPr lang="el-GR" sz="2400" b="1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Γενικά αίτια </a:t>
            </a:r>
            <a:br>
              <a:rPr lang="el-GR" dirty="0" smtClean="0"/>
            </a:br>
            <a:r>
              <a:rPr lang="el-GR" dirty="0" smtClean="0"/>
              <a:t>κοκκιωματώδους φλεγμονής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237682"/>
          </a:xfrm>
        </p:spPr>
        <p:txBody>
          <a:bodyPr/>
          <a:lstStyle/>
          <a:p>
            <a:r>
              <a:rPr lang="el-GR" dirty="0" smtClean="0"/>
              <a:t>Βακτήρια ( μυκοβακτηρίδιο φυματίωσης, λέπρας)</a:t>
            </a:r>
          </a:p>
          <a:p>
            <a:r>
              <a:rPr lang="el-GR" dirty="0" smtClean="0"/>
              <a:t>Ωχρό τρεπόνημα</a:t>
            </a:r>
          </a:p>
          <a:p>
            <a:r>
              <a:rPr lang="el-GR" dirty="0" smtClean="0"/>
              <a:t>Παράσιτα (σχιστοσωμίαση)</a:t>
            </a:r>
          </a:p>
          <a:p>
            <a:r>
              <a:rPr lang="el-GR" dirty="0" smtClean="0"/>
              <a:t>Μύκητες ( ιστοπλάσμωση, βλαστομύκωση)</a:t>
            </a:r>
          </a:p>
          <a:p>
            <a:r>
              <a:rPr lang="el-GR" dirty="0" smtClean="0"/>
              <a:t>Ανόργανες ουσίες (πυριτίαση, βηρυλλίωση)</a:t>
            </a:r>
          </a:p>
          <a:p>
            <a:r>
              <a:rPr lang="el-GR" dirty="0" smtClean="0"/>
              <a:t>Ξένα σώματα</a:t>
            </a:r>
          </a:p>
          <a:p>
            <a:r>
              <a:rPr lang="el-GR" dirty="0" smtClean="0"/>
              <a:t>Άγνωστα (π.χ. σαρκοείδωση)</a:t>
            </a:r>
            <a:endParaRPr lang="el-GR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Documents and Settings\Administrator\Τα έγγραφά μου\Οι εικόνες μου\sea\vintagese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86384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42" y="332656"/>
            <a:ext cx="835292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Μελάνι 2"/>
              <p14:cNvContentPartPr/>
              <p14:nvPr/>
            </p14:nvContentPartPr>
            <p14:xfrm>
              <a:off x="2336760" y="4140360"/>
              <a:ext cx="6840" cy="360"/>
            </p14:xfrm>
          </p:contentPart>
        </mc:Choice>
        <mc:Fallback xmlns="">
          <p:pic>
            <p:nvPicPr>
              <p:cNvPr id="3" name="Μελάνι 2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20920" y="4076640"/>
                <a:ext cx="385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Μελάνι 3"/>
              <p14:cNvContentPartPr/>
              <p14:nvPr/>
            </p14:nvContentPartPr>
            <p14:xfrm>
              <a:off x="2336760" y="4140360"/>
              <a:ext cx="864000" cy="38160"/>
            </p14:xfrm>
          </p:contentPart>
        </mc:Choice>
        <mc:Fallback xmlns="">
          <p:pic>
            <p:nvPicPr>
              <p:cNvPr id="4" name="Μελάνι 3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320920" y="4076640"/>
                <a:ext cx="89568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Μελάνι 4"/>
              <p14:cNvContentPartPr/>
              <p14:nvPr/>
            </p14:nvContentPartPr>
            <p14:xfrm>
              <a:off x="5683320" y="2127240"/>
              <a:ext cx="686160" cy="32040"/>
            </p14:xfrm>
          </p:contentPart>
        </mc:Choice>
        <mc:Fallback xmlns="">
          <p:pic>
            <p:nvPicPr>
              <p:cNvPr id="5" name="Μελάνι 4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667480" y="2063880"/>
                <a:ext cx="717840" cy="1591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Θέση κειμένου 2"/>
          <p:cNvSpPr txBox="1">
            <a:spLocks/>
          </p:cNvSpPr>
          <p:nvPr/>
        </p:nvSpPr>
        <p:spPr>
          <a:xfrm>
            <a:off x="4283968" y="3140968"/>
            <a:ext cx="1543368" cy="819708"/>
          </a:xfrm>
          <a:prstGeom prst="rect">
            <a:avLst/>
          </a:prstGeom>
        </p:spPr>
        <p:txBody>
          <a:bodyPr/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el-GR" sz="1800" dirty="0" smtClean="0"/>
              <a:t>Οπίσθιο </a:t>
            </a:r>
          </a:p>
          <a:p>
            <a:pPr marL="137160" indent="0">
              <a:buNone/>
            </a:pPr>
            <a:r>
              <a:rPr lang="el-GR" sz="1800" dirty="0"/>
              <a:t>τ</a:t>
            </a:r>
            <a:r>
              <a:rPr lang="el-GR" sz="1800" dirty="0" smtClean="0"/>
              <a:t>οίχωμα</a:t>
            </a:r>
          </a:p>
          <a:p>
            <a:pPr marL="137160" indent="0">
              <a:buNone/>
            </a:pPr>
            <a:r>
              <a:rPr lang="el-GR" sz="1800" dirty="0" smtClean="0"/>
              <a:t>μήτρας </a:t>
            </a:r>
            <a:endParaRPr lang="el-GR" sz="1800" dirty="0"/>
          </a:p>
        </p:txBody>
      </p:sp>
      <p:sp>
        <p:nvSpPr>
          <p:cNvPr id="2" name="Ορθογώνιο 1"/>
          <p:cNvSpPr/>
          <p:nvPr/>
        </p:nvSpPr>
        <p:spPr>
          <a:xfrm>
            <a:off x="394742" y="1268760"/>
            <a:ext cx="84977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400" dirty="0"/>
              <a:t>Οι ωοθήκες είναι σε πιο οπίσθια θέση από τις σάλπιγγες και η περιτοναϊκή κάλυψη επί του σώματος της μήτρας είναι πιο </a:t>
            </a:r>
            <a:r>
              <a:rPr lang="el-GR" sz="1400" dirty="0" err="1"/>
              <a:t>εκτατεμένη</a:t>
            </a:r>
            <a:r>
              <a:rPr lang="el-GR" sz="1400" dirty="0"/>
              <a:t> στην οπίσθια σε σχέση με την πρόσθια επιφάνεια </a:t>
            </a:r>
            <a:r>
              <a:rPr lang="el-GR" sz="1400" dirty="0" smtClean="0"/>
              <a:t>( </a:t>
            </a:r>
            <a:r>
              <a:rPr lang="el-GR" sz="1400" dirty="0" err="1" smtClean="0"/>
              <a:t>Δουγλάσειος</a:t>
            </a:r>
            <a:r>
              <a:rPr lang="el-GR" sz="1400" dirty="0" smtClean="0"/>
              <a:t> χώρος , πίσω από τη μήτρα).</a:t>
            </a:r>
            <a:endParaRPr lang="el-GR" sz="1400" dirty="0"/>
          </a:p>
        </p:txBody>
      </p:sp>
      <p:sp>
        <p:nvSpPr>
          <p:cNvPr id="6" name="Ορθογώνιο 5"/>
          <p:cNvSpPr/>
          <p:nvPr/>
        </p:nvSpPr>
        <p:spPr>
          <a:xfrm rot="10800000" flipV="1">
            <a:off x="7163890" y="4029165"/>
            <a:ext cx="158377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Η ανάσπαση του περιτοναίου είναι χαμηλότερα στην οπίσθια επιφάνεια </a:t>
            </a:r>
            <a:r>
              <a:rPr lang="el-GR" dirty="0" smtClean="0"/>
              <a:t>της μήτρας - </a:t>
            </a:r>
            <a:r>
              <a:rPr lang="el-GR" dirty="0"/>
              <a:t>προς τον </a:t>
            </a:r>
            <a:r>
              <a:rPr lang="el-GR" dirty="0" smtClean="0"/>
              <a:t>κόλπο</a:t>
            </a:r>
            <a:r>
              <a:rPr lang="en-US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038774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Σχόλια επί της προηγούμενης εικόνας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857892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Εμφανή  </a:t>
            </a:r>
            <a:r>
              <a:rPr lang="el-GR" b="1" dirty="0" smtClean="0"/>
              <a:t>σημεία</a:t>
            </a:r>
            <a:r>
              <a:rPr lang="el-GR" dirty="0" smtClean="0"/>
              <a:t> της φλεγμονής (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ερυθρότητα</a:t>
            </a:r>
            <a:r>
              <a:rPr lang="el-GR" dirty="0" smtClean="0"/>
              <a:t> ,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οίδημα-</a:t>
            </a:r>
            <a:r>
              <a:rPr lang="el-G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ογκόμορφη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αλλοίωση, δεξιά</a:t>
            </a:r>
            <a:r>
              <a:rPr lang="el-GR" dirty="0" smtClean="0"/>
              <a:t>).</a:t>
            </a:r>
          </a:p>
          <a:p>
            <a:r>
              <a:rPr lang="el-GR" dirty="0" smtClean="0"/>
              <a:t>Αύξηση της αιματικής ροής στο πεδίο της ιστικής βλάβης από τους εξής χημικούς διαμεσολαβητές</a:t>
            </a:r>
            <a:r>
              <a:rPr lang="en-US" dirty="0" smtClean="0"/>
              <a:t>:</a:t>
            </a:r>
            <a:r>
              <a:rPr lang="el-GR" dirty="0" smtClean="0"/>
              <a:t> ισταμίνη, προσταγλανδίνες Ι2, Ε &amp; </a:t>
            </a:r>
            <a:r>
              <a:rPr lang="en-US" dirty="0" smtClean="0"/>
              <a:t>D2, NO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«Τριχωτή» εμφάνιση της δεξιάς </a:t>
            </a:r>
            <a:r>
              <a:rPr lang="el-GR" dirty="0" err="1" smtClean="0"/>
              <a:t>φλεγμαίνουσας</a:t>
            </a:r>
            <a:r>
              <a:rPr lang="el-GR" dirty="0" smtClean="0"/>
              <a:t> περιοχής λόγω εναπόθεσης </a:t>
            </a:r>
            <a:r>
              <a:rPr lang="el-G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ινικής</a:t>
            </a:r>
            <a:r>
              <a:rPr lang="el-GR" dirty="0" smtClean="0"/>
              <a:t>, κατόπιν της εξίδρωσης του ινωδογόνου λόγω αυξημένης αγγειακής διαπερατότητας. </a:t>
            </a:r>
          </a:p>
          <a:p>
            <a:r>
              <a:rPr lang="el-GR" dirty="0" smtClean="0"/>
              <a:t>Η </a:t>
            </a:r>
            <a:r>
              <a:rPr lang="el-GR" b="1" dirty="0" smtClean="0"/>
              <a:t>πολυμορφοπυρηνική λευκοκυττάρωση </a:t>
            </a:r>
            <a:r>
              <a:rPr lang="el-GR" dirty="0" smtClean="0"/>
              <a:t>στο περιφερικό αίμα οφείλεται στην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κινητοποίηση</a:t>
            </a:r>
            <a:r>
              <a:rPr lang="el-GR" dirty="0" smtClean="0"/>
              <a:t> των ουδετερόφιλων από την αποθήκη τους στον οστικό μυελό, λόγω της δράσης της </a:t>
            </a:r>
            <a:r>
              <a:rPr lang="en-US" dirty="0" smtClean="0"/>
              <a:t>IL-1 </a:t>
            </a:r>
            <a:r>
              <a:rPr lang="el-GR" dirty="0" smtClean="0"/>
              <a:t>και του </a:t>
            </a:r>
            <a:r>
              <a:rPr lang="en-US" dirty="0" smtClean="0"/>
              <a:t>TNF. K</a:t>
            </a:r>
            <a:r>
              <a:rPr lang="el-GR" dirty="0" smtClean="0"/>
              <a:t>ατόπιν, κατά τη διάρκεια της φλεγμονής, πρόκειται να αυξηθεί η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παραγωγή</a:t>
            </a:r>
            <a:r>
              <a:rPr lang="el-GR" dirty="0" smtClean="0"/>
              <a:t> των ουδετερόφιλων λόγω παραγωγής του </a:t>
            </a:r>
            <a:r>
              <a:rPr lang="en-US" dirty="0" smtClean="0"/>
              <a:t>GM-CSF.</a:t>
            </a:r>
            <a:endParaRPr lang="el-GR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xpertconsultbook.com/excon/kumar8/open/ICS/inf1/inf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233248" y="1018901"/>
            <a:ext cx="6858000" cy="4820196"/>
          </a:xfrm>
          <a:prstGeom prst="rect">
            <a:avLst/>
          </a:prstGeom>
          <a:noFill/>
        </p:spPr>
      </p:pic>
      <p:pic>
        <p:nvPicPr>
          <p:cNvPr id="1028" name="Picture 4" descr="http://www.expertconsultbook.com/excon/kumar8/open/ICS/inf1/inf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630254" y="1156061"/>
            <a:ext cx="6858000" cy="4545877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7380312" y="548681"/>
            <a:ext cx="20882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Φυσιολογική ιστολογία     </a:t>
            </a:r>
            <a:r>
              <a:rPr lang="el-GR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σάλπιγγας.</a:t>
            </a:r>
            <a:endParaRPr lang="en-US" b="1" spc="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Λεπτές πτυχώσεις του βλεννογόνου με επιθηλιακή επένδυση και </a:t>
            </a:r>
            <a:r>
              <a:rPr lang="el-G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αγγειούμενο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υπόστρωμα με λίγα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υσιολογικά, επιτόπια μονοπύρηνα που απαντούν σε πολλούς βλεννογόνους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expertconsultbook.com/excon/kumar8/open/ICS/inf1/inf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308504" y="2158024"/>
            <a:ext cx="5548033" cy="3851920"/>
          </a:xfrm>
          <a:prstGeom prst="rect">
            <a:avLst/>
          </a:prstGeom>
          <a:noFill/>
        </p:spPr>
      </p:pic>
      <p:pic>
        <p:nvPicPr>
          <p:cNvPr id="40964" name="Picture 4" descr="http://www.expertconsultbook.com/excon/kumar8/open/ICS/inf1/inf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590450" y="1242198"/>
            <a:ext cx="6427596" cy="4320480"/>
          </a:xfrm>
          <a:prstGeom prst="rect">
            <a:avLst/>
          </a:prstGeom>
          <a:noFill/>
        </p:spPr>
      </p:pic>
      <p:sp>
        <p:nvSpPr>
          <p:cNvPr id="4" name="1 - Τίτλος"/>
          <p:cNvSpPr txBox="1">
            <a:spLocks/>
          </p:cNvSpPr>
          <p:nvPr/>
        </p:nvSpPr>
        <p:spPr>
          <a:xfrm>
            <a:off x="0" y="0"/>
            <a:ext cx="4572000" cy="1309967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6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ΟΞΕΙΑ ΣΑΛΠΙΓΓΙΤΙΣ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6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Οξέως </a:t>
            </a:r>
            <a:r>
              <a:rPr kumimoji="0" lang="el-GR" sz="64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φλεγμαίνουσα</a:t>
            </a:r>
            <a:r>
              <a:rPr kumimoji="0" lang="el-GR" sz="6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σάλπιγγα,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6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τόσο στον βλεννογόνο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6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όσο και στο μυϊκό</a:t>
            </a:r>
            <a:r>
              <a:rPr kumimoji="0" lang="el-GR" sz="6400" b="1" i="0" u="none" strike="noStrike" kern="1200" cap="none" spc="0" normalizeH="0" noProof="0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της τοίχωμα </a:t>
            </a:r>
            <a:r>
              <a:rPr kumimoji="0" lang="el-GR" sz="6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4100" b="1" i="0" u="none" strike="noStrike" kern="1200" cap="none" spc="0" normalizeH="0" baseline="0" noProof="0" dirty="0" smtClean="0">
              <a:ln w="635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100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Ο αυλός σχεδόν δεν διακρίνεται πλέον,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100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λόγω της εκροής φλεγμονωδών κυττάρων. Εμφανής η κυριαρχία των ουδετερόφιλων εντός του αυλού και του </a:t>
            </a:r>
            <a:r>
              <a:rPr lang="el-GR" sz="4100" dirty="0" err="1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βλεννογονικού</a:t>
            </a:r>
            <a:r>
              <a:rPr lang="el-GR" sz="4100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επιθηλίου</a:t>
            </a:r>
            <a:endParaRPr kumimoji="0" lang="el-GR" sz="4100" i="0" u="none" strike="noStrike" kern="1200" cap="none" spc="0" normalizeH="0" baseline="0" noProof="0" dirty="0">
              <a:ln w="6350"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Μελάνι 1"/>
              <p14:cNvContentPartPr/>
              <p14:nvPr/>
            </p14:nvContentPartPr>
            <p14:xfrm>
              <a:off x="4680000" y="787320"/>
              <a:ext cx="3638880" cy="5575680"/>
            </p14:xfrm>
          </p:contentPart>
        </mc:Choice>
        <mc:Fallback xmlns="">
          <p:pic>
            <p:nvPicPr>
              <p:cNvPr id="2" name="Μελάνι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670640" y="777960"/>
                <a:ext cx="3657600" cy="5594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Σχόλια επί των προηγούμενων εικόνων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l-GR" dirty="0" smtClean="0"/>
              <a:t>Στάδια εξόδου ουδετερόφιλων από το αίμα στους ιστούς.</a:t>
            </a:r>
          </a:p>
          <a:p>
            <a:r>
              <a:rPr lang="en-US" dirty="0" smtClean="0"/>
              <a:t> </a:t>
            </a:r>
            <a:r>
              <a:rPr lang="el-GR" dirty="0" smtClean="0"/>
              <a:t>Εντός του αυλού των τριχοειδών</a:t>
            </a:r>
            <a:r>
              <a:rPr lang="en-US" dirty="0" smtClean="0"/>
              <a:t>: </a:t>
            </a:r>
            <a:r>
              <a:rPr lang="el-GR" u="sng" dirty="0" smtClean="0"/>
              <a:t>παρόχθια διάταξη</a:t>
            </a:r>
            <a:r>
              <a:rPr lang="el-GR" dirty="0" smtClean="0"/>
              <a:t>, </a:t>
            </a:r>
            <a:r>
              <a:rPr lang="el-GR" u="sng" dirty="0" smtClean="0"/>
              <a:t>κύλισμα</a:t>
            </a:r>
            <a:r>
              <a:rPr lang="el-GR" dirty="0" smtClean="0"/>
              <a:t> </a:t>
            </a:r>
          </a:p>
          <a:p>
            <a:pPr>
              <a:buNone/>
            </a:pPr>
            <a:r>
              <a:rPr lang="el-GR" dirty="0" smtClean="0"/>
              <a:t>      ( εμπλεκόμενες </a:t>
            </a:r>
            <a:r>
              <a:rPr lang="el-GR" b="1" dirty="0" smtClean="0"/>
              <a:t>σελεκτίνες</a:t>
            </a:r>
            <a:r>
              <a:rPr lang="en-US" dirty="0" smtClean="0"/>
              <a:t>:</a:t>
            </a:r>
            <a:r>
              <a:rPr lang="el-GR" dirty="0" smtClean="0"/>
              <a:t> η </a:t>
            </a:r>
            <a:r>
              <a:rPr lang="el-GR" b="1" dirty="0" smtClean="0"/>
              <a:t>Ε</a:t>
            </a:r>
            <a:r>
              <a:rPr lang="el-GR" dirty="0" smtClean="0"/>
              <a:t> και η </a:t>
            </a:r>
            <a:r>
              <a:rPr lang="en-US" b="1" dirty="0" smtClean="0"/>
              <a:t>P</a:t>
            </a:r>
            <a:r>
              <a:rPr lang="el-GR" dirty="0" smtClean="0"/>
              <a:t> εκφράζονται στα ενδοθήλια και προσδένονται στο μόριο </a:t>
            </a:r>
            <a:r>
              <a:rPr lang="en-US" dirty="0" err="1" smtClean="0"/>
              <a:t>sialyl</a:t>
            </a:r>
            <a:r>
              <a:rPr lang="en-US" dirty="0" smtClean="0"/>
              <a:t> Lewis X</a:t>
            </a:r>
            <a:r>
              <a:rPr lang="el-GR" dirty="0" smtClean="0"/>
              <a:t> στην επιφάνεια των ουδετερόφιλων – η </a:t>
            </a:r>
            <a:r>
              <a:rPr lang="en-US" b="1" dirty="0" smtClean="0"/>
              <a:t>L</a:t>
            </a:r>
            <a:r>
              <a:rPr lang="en-US" dirty="0" smtClean="0"/>
              <a:t> </a:t>
            </a:r>
            <a:r>
              <a:rPr lang="el-GR" dirty="0" smtClean="0"/>
              <a:t>εκφράζεται στα ουδετερόφιλα και προσδένεται σε βλεννοειδή μόρια του ενδοθηλίου. Στη </a:t>
            </a:r>
            <a:r>
              <a:rPr lang="el-GR" u="sng" dirty="0" smtClean="0"/>
              <a:t>στερεά προσκόλληση </a:t>
            </a:r>
            <a:r>
              <a:rPr lang="el-GR" dirty="0" smtClean="0"/>
              <a:t> εμπλέκονται τα μόρια της οικογένειας των ανοσοσφαιρινών </a:t>
            </a:r>
            <a:r>
              <a:rPr lang="en-US" dirty="0" smtClean="0"/>
              <a:t>ICAM-1 &amp; VCAM-1</a:t>
            </a:r>
            <a:r>
              <a:rPr lang="el-GR" dirty="0" smtClean="0"/>
              <a:t>, συνδεόμενα με τις ιντεγκρίνες των λευκοκυττάρων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r>
              <a:rPr lang="en-US" dirty="0" smtClean="0"/>
              <a:t>LFA-1, Mac-1 &amp; VLA-4.</a:t>
            </a:r>
          </a:p>
          <a:p>
            <a:r>
              <a:rPr lang="el-GR" dirty="0" smtClean="0"/>
              <a:t>Στη </a:t>
            </a:r>
            <a:r>
              <a:rPr lang="el-GR" u="sng" dirty="0" smtClean="0"/>
              <a:t>διενδοθηλιακή μετανάστευση</a:t>
            </a:r>
            <a:r>
              <a:rPr lang="el-GR" dirty="0" smtClean="0"/>
              <a:t> εμπλέκεται το μόριο </a:t>
            </a:r>
            <a:r>
              <a:rPr lang="en-US" dirty="0" smtClean="0"/>
              <a:t>PECAM-1 , </a:t>
            </a:r>
            <a:r>
              <a:rPr lang="el-GR" dirty="0" smtClean="0"/>
              <a:t>εκφραζόμενο τόσο  στα λευκοκύτταρα όσο και στα ενδοθήλια.</a:t>
            </a:r>
          </a:p>
          <a:p>
            <a:r>
              <a:rPr lang="el-GR" dirty="0" smtClean="0"/>
              <a:t>Η </a:t>
            </a:r>
            <a:r>
              <a:rPr lang="el-GR" u="sng" dirty="0" smtClean="0"/>
              <a:t>μετανάστευση στον διάμεσο ιστό </a:t>
            </a:r>
            <a:r>
              <a:rPr lang="el-GR" dirty="0" smtClean="0"/>
              <a:t> προς το χημειοτακτικό ερέθισμα.</a:t>
            </a:r>
            <a:endParaRPr lang="el-GR" u="sng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947</TotalTime>
  <Words>2246</Words>
  <Application>Microsoft Office PowerPoint</Application>
  <PresentationFormat>Προβολή στην οθόνη (4:3)</PresentationFormat>
  <Paragraphs>153</Paragraphs>
  <Slides>46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46</vt:i4>
      </vt:variant>
    </vt:vector>
  </HeadingPairs>
  <TitlesOfParts>
    <vt:vector size="47" baseType="lpstr">
      <vt:lpstr>Αποκορύφωμα</vt:lpstr>
      <vt:lpstr>ΠΕΡΙΣΤΑΤΙΚΑ   ΦΛΕΓΜΟΝΗΣ</vt:lpstr>
      <vt:lpstr>KOMBIKA ΣΗΜΕΙΑ ΑΠΟ ΤΗ ΘΕΩΡΙΑ</vt:lpstr>
      <vt:lpstr>1ο  ιστορικό</vt:lpstr>
      <vt:lpstr>Παρουσίαση του PowerPoint</vt:lpstr>
      <vt:lpstr>Παρουσίαση του PowerPoint</vt:lpstr>
      <vt:lpstr>Σχόλια επί της προηγούμενης εικόνας</vt:lpstr>
      <vt:lpstr>Παρουσίαση του PowerPoint</vt:lpstr>
      <vt:lpstr>Παρουσίαση του PowerPoint</vt:lpstr>
      <vt:lpstr>Σχόλια επί των προηγούμενων εικόνων</vt:lpstr>
      <vt:lpstr>Εξέλιξη πυώδους εξιδρώματος</vt:lpstr>
      <vt:lpstr>Παρουσίαση του PowerPoint</vt:lpstr>
      <vt:lpstr>Σχόλια επί της προηγούμενης εικόνας</vt:lpstr>
      <vt:lpstr>Παρουσίαση του PowerPoint</vt:lpstr>
      <vt:lpstr>Σχόλια επί της προηγούμενης εικόνας</vt:lpstr>
      <vt:lpstr>Παρουσίαση του PowerPoint</vt:lpstr>
      <vt:lpstr>Σχόλια επί της προηγούμενης εικόνας</vt:lpstr>
      <vt:lpstr>Παρουσίαση του PowerPoint</vt:lpstr>
      <vt:lpstr>Παρουσίαση του PowerPoint</vt:lpstr>
      <vt:lpstr>2ο   ιστορικό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3ο   ιστορικό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4ο   ιστορικό</vt:lpstr>
      <vt:lpstr>Φυσιολογική ιστολογική υφή  ηπατικού παρεγχύματος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Tι προκαλεί την εναπόθεση κολλαγόνου;</vt:lpstr>
      <vt:lpstr>Παρουσίαση του PowerPoint</vt:lpstr>
      <vt:lpstr>Παρουσίαση του PowerPoint</vt:lpstr>
      <vt:lpstr>Παρουσίαση του PowerPoint</vt:lpstr>
      <vt:lpstr>5ο   ιστορικό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Γενικά αίτια  κοκκιωματώδους φλεγμονής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ΠΕΡΙΣΤΑΤΙΚΑ   ΦΛΕΓΜΟΝΗΣ</dc:title>
  <dc:creator>αγαπουλακι</dc:creator>
  <cp:lastModifiedBy>Νεφέλη</cp:lastModifiedBy>
  <cp:revision>116</cp:revision>
  <dcterms:modified xsi:type="dcterms:W3CDTF">2020-02-25T16:03:49Z</dcterms:modified>
</cp:coreProperties>
</file>