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sldIdLst>
    <p:sldId id="256" r:id="rId2"/>
    <p:sldId id="262" r:id="rId3"/>
    <p:sldId id="424" r:id="rId4"/>
    <p:sldId id="398" r:id="rId5"/>
    <p:sldId id="402" r:id="rId6"/>
    <p:sldId id="257" r:id="rId7"/>
    <p:sldId id="395" r:id="rId8"/>
    <p:sldId id="396" r:id="rId9"/>
    <p:sldId id="397" r:id="rId10"/>
    <p:sldId id="393" r:id="rId11"/>
    <p:sldId id="394" r:id="rId12"/>
    <p:sldId id="363" r:id="rId13"/>
    <p:sldId id="372" r:id="rId14"/>
    <p:sldId id="401" r:id="rId15"/>
    <p:sldId id="373" r:id="rId16"/>
    <p:sldId id="400" r:id="rId17"/>
    <p:sldId id="361" r:id="rId18"/>
    <p:sldId id="362" r:id="rId19"/>
    <p:sldId id="364" r:id="rId20"/>
    <p:sldId id="422" r:id="rId21"/>
    <p:sldId id="365" r:id="rId22"/>
    <p:sldId id="379" r:id="rId23"/>
    <p:sldId id="399" r:id="rId24"/>
    <p:sldId id="368" r:id="rId25"/>
    <p:sldId id="408" r:id="rId26"/>
    <p:sldId id="410" r:id="rId27"/>
    <p:sldId id="403" r:id="rId28"/>
    <p:sldId id="404" r:id="rId29"/>
    <p:sldId id="405" r:id="rId30"/>
    <p:sldId id="406" r:id="rId31"/>
    <p:sldId id="407" r:id="rId32"/>
    <p:sldId id="333" r:id="rId33"/>
    <p:sldId id="413" r:id="rId34"/>
    <p:sldId id="336" r:id="rId35"/>
    <p:sldId id="335" r:id="rId36"/>
    <p:sldId id="337" r:id="rId37"/>
    <p:sldId id="411" r:id="rId38"/>
    <p:sldId id="416" r:id="rId39"/>
    <p:sldId id="414" r:id="rId40"/>
    <p:sldId id="388" r:id="rId41"/>
    <p:sldId id="389" r:id="rId42"/>
    <p:sldId id="390" r:id="rId43"/>
    <p:sldId id="392" r:id="rId44"/>
    <p:sldId id="338" r:id="rId45"/>
    <p:sldId id="345" r:id="rId46"/>
    <p:sldId id="339" r:id="rId47"/>
    <p:sldId id="346" r:id="rId48"/>
    <p:sldId id="347" r:id="rId49"/>
    <p:sldId id="348" r:id="rId50"/>
    <p:sldId id="299" r:id="rId51"/>
    <p:sldId id="353" r:id="rId52"/>
    <p:sldId id="278" r:id="rId53"/>
    <p:sldId id="428" r:id="rId54"/>
    <p:sldId id="354" r:id="rId55"/>
    <p:sldId id="284" r:id="rId56"/>
    <p:sldId id="357" r:id="rId57"/>
    <p:sldId id="308" r:id="rId58"/>
    <p:sldId id="309" r:id="rId59"/>
    <p:sldId id="355" r:id="rId60"/>
    <p:sldId id="417" r:id="rId61"/>
    <p:sldId id="358" r:id="rId62"/>
    <p:sldId id="286" r:id="rId63"/>
    <p:sldId id="314" r:id="rId64"/>
    <p:sldId id="418" r:id="rId65"/>
    <p:sldId id="419" r:id="rId66"/>
    <p:sldId id="420" r:id="rId67"/>
    <p:sldId id="432" r:id="rId68"/>
    <p:sldId id="433" r:id="rId69"/>
    <p:sldId id="434" r:id="rId70"/>
    <p:sldId id="436" r:id="rId71"/>
    <p:sldId id="287" r:id="rId72"/>
    <p:sldId id="332" r:id="rId73"/>
    <p:sldId id="322" r:id="rId74"/>
    <p:sldId id="323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15" autoAdjust="0"/>
  </p:normalViewPr>
  <p:slideViewPr>
    <p:cSldViewPr snapToGrid="0" snapToObjects="1">
      <p:cViewPr>
        <p:scale>
          <a:sx n="72" d="100"/>
          <a:sy n="72" d="100"/>
        </p:scale>
        <p:origin x="-91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94A85-552D-FF48-AD18-4740A448ADB3}" type="datetimeFigureOut">
              <a:rPr lang="en-US" smtClean="0"/>
              <a:pPr/>
              <a:t>10/19/16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9B2F7-88C1-FD4E-8AC6-E1C61A6DEA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73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l-GR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6797-C174-6C49-ABC9-6D31164D63ED}" type="datetimeFigureOut">
              <a:rPr lang="en-US" smtClean="0"/>
              <a:pPr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BD29-83B6-3342-81B5-CC6E1E688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95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6797-C174-6C49-ABC9-6D31164D63ED}" type="datetimeFigureOut">
              <a:rPr lang="en-US" smtClean="0"/>
              <a:pPr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BD29-83B6-3342-81B5-CC6E1E688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5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6797-C174-6C49-ABC9-6D31164D63ED}" type="datetimeFigureOut">
              <a:rPr lang="en-US" smtClean="0"/>
              <a:pPr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BD29-83B6-3342-81B5-CC6E1E688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0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6797-C174-6C49-ABC9-6D31164D63ED}" type="datetimeFigureOut">
              <a:rPr lang="en-US" smtClean="0"/>
              <a:pPr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BD29-83B6-3342-81B5-CC6E1E688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2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6797-C174-6C49-ABC9-6D31164D63ED}" type="datetimeFigureOut">
              <a:rPr lang="en-US" smtClean="0"/>
              <a:pPr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BD29-83B6-3342-81B5-CC6E1E688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42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6797-C174-6C49-ABC9-6D31164D63ED}" type="datetimeFigureOut">
              <a:rPr lang="en-US" smtClean="0"/>
              <a:pPr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BD29-83B6-3342-81B5-CC6E1E688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8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6797-C174-6C49-ABC9-6D31164D63ED}" type="datetimeFigureOut">
              <a:rPr lang="en-US" smtClean="0"/>
              <a:pPr/>
              <a:t>10/19/16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BD29-83B6-3342-81B5-CC6E1E688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25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6797-C174-6C49-ABC9-6D31164D63ED}" type="datetimeFigureOut">
              <a:rPr lang="en-US" smtClean="0"/>
              <a:pPr/>
              <a:t>10/19/16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BD29-83B6-3342-81B5-CC6E1E688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1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6797-C174-6C49-ABC9-6D31164D63ED}" type="datetimeFigureOut">
              <a:rPr lang="en-US" smtClean="0"/>
              <a:pPr/>
              <a:t>10/19/16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BD29-83B6-3342-81B5-CC6E1E688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3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6797-C174-6C49-ABC9-6D31164D63ED}" type="datetimeFigureOut">
              <a:rPr lang="en-US" smtClean="0"/>
              <a:pPr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BD29-83B6-3342-81B5-CC6E1E688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8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6797-C174-6C49-ABC9-6D31164D63ED}" type="datetimeFigureOut">
              <a:rPr lang="en-US" smtClean="0"/>
              <a:pPr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BD29-83B6-3342-81B5-CC6E1E688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48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F6797-C174-6C49-ABC9-6D31164D63ED}" type="datetimeFigureOut">
              <a:rPr lang="en-US" smtClean="0"/>
              <a:pPr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FBD29-83B6-3342-81B5-CC6E1E688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8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>
                <a:solidFill>
                  <a:srgbClr val="FF0000"/>
                </a:solidFill>
                <a:latin typeface="Arial"/>
                <a:cs typeface="Arial"/>
              </a:rPr>
              <a:t>ΕΠΕΚΤΑΣΗ ΚΑΚΟΗΘΩΝ ΝΕΟΠΛΑΣΜΑΤΩΝ</a:t>
            </a:r>
            <a:endParaRPr lang="en-US" sz="4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3366FF"/>
                </a:solidFill>
              </a:rPr>
              <a:t>Στάμος ΘΕΟΧΑΡΗΣ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7 - Θέση κειμένου"/>
          <p:cNvSpPr>
            <a:spLocks noGrp="1"/>
          </p:cNvSpPr>
          <p:nvPr>
            <p:ph type="body" idx="1"/>
          </p:nvPr>
        </p:nvSpPr>
        <p:spPr>
          <a:xfrm>
            <a:off x="51479" y="1535113"/>
            <a:ext cx="4499567" cy="639762"/>
          </a:xfrm>
        </p:spPr>
        <p:txBody>
          <a:bodyPr>
            <a:noAutofit/>
          </a:bodyPr>
          <a:lstStyle/>
          <a:p>
            <a:r>
              <a:rPr lang="el-GR" sz="2800" dirty="0" smtClean="0">
                <a:solidFill>
                  <a:srgbClr val="3366FF"/>
                </a:solidFill>
                <a:latin typeface="Arial"/>
                <a:cs typeface="Arial"/>
              </a:rPr>
              <a:t>ΦΥΣΙΟΛΟΓΙΚΟ ΚΥΤΤΑΡΟ</a:t>
            </a:r>
            <a:endParaRPr lang="el-GR" sz="28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•"/>
            </a:pPr>
            <a:endParaRPr lang="el-GR" b="1" dirty="0" smtClean="0"/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b="1" dirty="0" smtClean="0">
                <a:solidFill>
                  <a:srgbClr val="FF0000"/>
                </a:solidFill>
              </a:rPr>
              <a:t>Κυτταρική </a:t>
            </a:r>
            <a:r>
              <a:rPr lang="el-GR" b="1" dirty="0">
                <a:solidFill>
                  <a:srgbClr val="FF0000"/>
                </a:solidFill>
              </a:rPr>
              <a:t>συνοχή και επικοινωνία μέσω μορίων </a:t>
            </a:r>
            <a:r>
              <a:rPr lang="el-GR" b="1" dirty="0" smtClean="0">
                <a:solidFill>
                  <a:srgbClr val="FF0000"/>
                </a:solidFill>
              </a:rPr>
              <a:t>προσκόλλησης </a:t>
            </a:r>
            <a:r>
              <a:rPr lang="el-GR" b="1" dirty="0"/>
              <a:t>(</a:t>
            </a:r>
            <a:r>
              <a:rPr lang="el-GR" b="1" dirty="0" smtClean="0"/>
              <a:t>καντχερίνες, σελεκτίνες, ιντεγκρίνες</a:t>
            </a:r>
            <a:r>
              <a:rPr lang="el-GR" b="1" dirty="0"/>
              <a:t>)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l-GR" b="1" dirty="0" smtClean="0"/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b="1" smtClean="0"/>
              <a:t> </a:t>
            </a:r>
            <a:r>
              <a:rPr lang="el-GR" b="1" smtClean="0">
                <a:solidFill>
                  <a:srgbClr val="FF0000"/>
                </a:solidFill>
              </a:rPr>
              <a:t>Εξ επαφής αναστολή κυτταρικής κινητικότητας </a:t>
            </a:r>
            <a:r>
              <a:rPr lang="en-US" b="1" smtClean="0">
                <a:solidFill>
                  <a:srgbClr val="FF0000"/>
                </a:solidFill>
              </a:rPr>
              <a:t> </a:t>
            </a:r>
            <a:r>
              <a:rPr lang="el-GR" b="1" smtClean="0">
                <a:solidFill>
                  <a:srgbClr val="FF0000"/>
                </a:solidFill>
              </a:rPr>
              <a:t>και πολ/σμού</a:t>
            </a:r>
            <a:endParaRPr lang="el-GR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9" name="8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l-GR" sz="2800" dirty="0" smtClean="0">
                <a:solidFill>
                  <a:srgbClr val="3366FF"/>
                </a:solidFill>
                <a:latin typeface="Arial"/>
                <a:cs typeface="Arial"/>
              </a:rPr>
              <a:t>ΚΑΡΚΙΝΙΚΟ ΚΥΤΤΑΡΟ</a:t>
            </a:r>
            <a:endParaRPr lang="el-GR" sz="28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el-GR" b="1" dirty="0" smtClean="0"/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b="1" dirty="0" smtClean="0">
                <a:solidFill>
                  <a:srgbClr val="FF0000"/>
                </a:solidFill>
              </a:rPr>
              <a:t>Διήθηση</a:t>
            </a:r>
            <a:r>
              <a:rPr lang="el-GR" b="1" dirty="0" smtClean="0"/>
              <a:t>: Τοπική επέκταση 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l-GR" b="1" dirty="0"/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b="1" dirty="0" smtClean="0">
                <a:solidFill>
                  <a:srgbClr val="FF0000"/>
                </a:solidFill>
              </a:rPr>
              <a:t>Μετάσταση</a:t>
            </a:r>
            <a:r>
              <a:rPr lang="el-GR" b="1" dirty="0" smtClean="0"/>
              <a:t>:</a:t>
            </a:r>
            <a:r>
              <a:rPr lang="en-US" b="1" dirty="0" smtClean="0"/>
              <a:t> </a:t>
            </a:r>
            <a:r>
              <a:rPr lang="el-GR" b="1" dirty="0" smtClean="0"/>
              <a:t>μετανάστευση (λεμφογενής, αιματογενής)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481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128232"/>
            <a:ext cx="8686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5282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3366FF"/>
                </a:solidFill>
                <a:latin typeface="Arial"/>
                <a:cs typeface="Arial"/>
              </a:rPr>
              <a:t>Κυτταρική συνοχή και επικοινωνία </a:t>
            </a:r>
            <a:endParaRPr lang="en-US" sz="2800" b="1" dirty="0" smtClean="0">
              <a:solidFill>
                <a:srgbClr val="3366FF"/>
              </a:solidFill>
              <a:latin typeface="Arial"/>
              <a:cs typeface="Arial"/>
            </a:endParaRPr>
          </a:p>
          <a:p>
            <a:pPr algn="ctr"/>
            <a:r>
              <a:rPr lang="el-GR" sz="2800" b="1" dirty="0" smtClean="0">
                <a:solidFill>
                  <a:srgbClr val="3366FF"/>
                </a:solidFill>
                <a:latin typeface="Arial"/>
                <a:cs typeface="Arial"/>
              </a:rPr>
              <a:t>μέσω </a:t>
            </a:r>
            <a:r>
              <a:rPr lang="el-GR" sz="2800" b="1" dirty="0">
                <a:solidFill>
                  <a:srgbClr val="3366FF"/>
                </a:solidFill>
                <a:latin typeface="Arial"/>
                <a:cs typeface="Arial"/>
              </a:rPr>
              <a:t>μορίων προσκόλλησης </a:t>
            </a:r>
            <a:endParaRPr lang="en-US" sz="2800" dirty="0">
              <a:solidFill>
                <a:srgbClr val="3366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5359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3366FF"/>
                </a:solidFill>
                <a:latin typeface="Arial"/>
                <a:cs typeface="Arial"/>
              </a:rPr>
              <a:t>Ε-ΚΑΝΤΧΕΡΙΝΗ</a:t>
            </a:r>
            <a:endParaRPr lang="en-US" sz="3600" b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l-GR" sz="2800" b="1" dirty="0">
                <a:latin typeface="Arial" charset="0"/>
              </a:rPr>
              <a:t>Μόριο προσκόλλησης, διαμεμβρανική πρωτεΐνη 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2800" dirty="0">
              <a:latin typeface="Arial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l-GR" sz="2800" b="1" dirty="0" smtClean="0">
                <a:latin typeface="Arial" charset="0"/>
              </a:rPr>
              <a:t>Σύνδεση </a:t>
            </a:r>
            <a:r>
              <a:rPr lang="el-GR" sz="2800" b="1" dirty="0">
                <a:latin typeface="Arial" charset="0"/>
              </a:rPr>
              <a:t>κυττάρων </a:t>
            </a:r>
            <a:r>
              <a:rPr lang="en-US" sz="2800" b="1" dirty="0">
                <a:latin typeface="Arial" charset="0"/>
              </a:rPr>
              <a:t>--</a:t>
            </a:r>
            <a:r>
              <a:rPr lang="el-GR" sz="2800" b="1" dirty="0">
                <a:latin typeface="Arial" charset="0"/>
              </a:rPr>
              <a:t> Διακυττάρια επικοινωνία </a:t>
            </a:r>
            <a:r>
              <a:rPr lang="en-US" sz="2800" b="1" dirty="0">
                <a:latin typeface="Arial" charset="0"/>
              </a:rPr>
              <a:t>--</a:t>
            </a:r>
            <a:r>
              <a:rPr lang="el-GR" sz="2800" b="1" dirty="0">
                <a:latin typeface="Arial" charset="0"/>
              </a:rPr>
              <a:t> Μεταγωγή σημάτων για πολ/σμό, επιβίωση και διαφοροποίηση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39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3366FF"/>
                </a:solidFill>
                <a:latin typeface="Arial"/>
                <a:cs typeface="Arial"/>
              </a:rPr>
              <a:t>Ε-ΚΑΝΤΧΕΡΙΝΗ</a:t>
            </a:r>
            <a:endParaRPr lang="en-US" sz="36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8050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endParaRPr lang="el-GR" sz="2400" b="1" dirty="0" smtClean="0">
              <a:solidFill>
                <a:srgbClr val="FF0000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el-GR" sz="2400" b="1" dirty="0" smtClean="0">
                <a:solidFill>
                  <a:srgbClr val="FF0000"/>
                </a:solidFill>
                <a:latin typeface="Arial" charset="0"/>
              </a:rPr>
              <a:t>Σύνδεση </a:t>
            </a:r>
            <a:r>
              <a:rPr lang="el-GR" sz="2400" b="1" dirty="0">
                <a:solidFill>
                  <a:srgbClr val="FF0000"/>
                </a:solidFill>
                <a:latin typeface="Arial" charset="0"/>
              </a:rPr>
              <a:t>του κυτταροπλασματικού άκρου μέσω του συμπλέγματος της </a:t>
            </a:r>
            <a:endParaRPr lang="en-US" sz="2400" b="1" dirty="0" smtClean="0">
              <a:solidFill>
                <a:srgbClr val="FF0000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el-GR" sz="2400" b="1" dirty="0" smtClean="0">
                <a:solidFill>
                  <a:srgbClr val="FF0000"/>
                </a:solidFill>
                <a:latin typeface="Arial" charset="0"/>
              </a:rPr>
              <a:t>α</a:t>
            </a:r>
            <a:r>
              <a:rPr lang="el-GR" sz="2400" b="1" dirty="0">
                <a:solidFill>
                  <a:srgbClr val="FF0000"/>
                </a:solidFill>
                <a:latin typeface="Arial" charset="0"/>
              </a:rPr>
              <a:t>- και β-κατενίνης με ινίδια ακτίνης του κυτταροσκελετού</a:t>
            </a:r>
          </a:p>
          <a:p>
            <a:endParaRPr lang="en-US" dirty="0"/>
          </a:p>
        </p:txBody>
      </p:sp>
      <p:pic>
        <p:nvPicPr>
          <p:cNvPr id="7" name="Picture 2" descr="cas12074-fig-0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71" b="-25471"/>
          <a:stretch>
            <a:fillRect/>
          </a:stretch>
        </p:blipFill>
        <p:spPr bwMode="auto">
          <a:xfrm>
            <a:off x="4193609" y="1600200"/>
            <a:ext cx="4847575" cy="543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339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384" b="-25384"/>
          <a:stretch>
            <a:fillRect/>
          </a:stretch>
        </p:blipFill>
        <p:spPr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504" b="-2550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" y="1975386"/>
            <a:ext cx="408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Arial" charset="0"/>
              </a:rPr>
              <a:t>Θετική Ανοσοχρώση Ε</a:t>
            </a:r>
            <a:r>
              <a:rPr lang="el-GR" b="1" dirty="0">
                <a:latin typeface="Arial" charset="0"/>
              </a:rPr>
              <a:t>-καντχερίνης 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23447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44690" y="1975386"/>
            <a:ext cx="3946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Arial" charset="0"/>
              </a:rPr>
              <a:t>Απώλεια έκφρασης </a:t>
            </a:r>
            <a:r>
              <a:rPr lang="el-GR" b="1" dirty="0">
                <a:latin typeface="Arial" charset="0"/>
              </a:rPr>
              <a:t>Ε-καντχερίνης 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103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rgbClr val="000000"/>
                </a:solidFill>
                <a:latin typeface="Arial"/>
                <a:cs typeface="Arial"/>
              </a:rPr>
              <a:t>Συνδετικές δομές</a:t>
            </a:r>
            <a:r>
              <a:rPr lang="el-GR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l-GR" b="1" dirty="0">
                <a:solidFill>
                  <a:srgbClr val="FF0000"/>
                </a:solidFill>
                <a:latin typeface="Arial"/>
                <a:cs typeface="Arial"/>
              </a:rPr>
              <a:t>→</a:t>
            </a:r>
            <a:r>
              <a:rPr lang="el-GR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l-GR" sz="2800" b="1" dirty="0">
                <a:solidFill>
                  <a:srgbClr val="000000"/>
                </a:solidFill>
                <a:latin typeface="Arial"/>
                <a:cs typeface="Arial"/>
              </a:rPr>
              <a:t>επικοινωνία </a:t>
            </a:r>
            <a:r>
              <a:rPr lang="el-GR" sz="2800" b="1" dirty="0" smtClean="0">
                <a:solidFill>
                  <a:srgbClr val="000000"/>
                </a:solidFill>
                <a:latin typeface="Arial"/>
                <a:cs typeface="Arial"/>
              </a:rPr>
              <a:t>φυσιολογικών</a:t>
            </a:r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l-GR" sz="2800" b="1" dirty="0" smtClean="0">
                <a:solidFill>
                  <a:srgbClr val="000000"/>
                </a:solidFill>
                <a:latin typeface="Arial"/>
                <a:cs typeface="Arial"/>
              </a:rPr>
              <a:t>επιθηλιακών </a:t>
            </a:r>
            <a:r>
              <a:rPr lang="el-GR" sz="2800" b="1" dirty="0">
                <a:solidFill>
                  <a:srgbClr val="000000"/>
                </a:solidFill>
                <a:latin typeface="Arial"/>
                <a:cs typeface="Arial"/>
              </a:rPr>
              <a:t>κυττάρων</a:t>
            </a:r>
          </a:p>
          <a:p>
            <a:pPr lvl="1">
              <a:buFont typeface="Wingdings" charset="0"/>
              <a:buChar char="ü"/>
            </a:pPr>
            <a:r>
              <a:rPr lang="el-GR" sz="2400" b="1" dirty="0">
                <a:solidFill>
                  <a:srgbClr val="FF0000"/>
                </a:solidFill>
                <a:latin typeface="Arial"/>
                <a:cs typeface="Arial"/>
              </a:rPr>
              <a:t>Στενές συνδέσεις, Δεσμοσώματα, Προσκολλητικές  και Χασματικές συνδέσεις</a:t>
            </a:r>
          </a:p>
          <a:p>
            <a:pPr lvl="1">
              <a:buFont typeface="Wingdings" charset="0"/>
              <a:buChar char="ü"/>
            </a:pPr>
            <a:r>
              <a:rPr lang="en-US" sz="2400" b="1" dirty="0" err="1">
                <a:solidFill>
                  <a:srgbClr val="000000"/>
                </a:solidFill>
                <a:latin typeface="Arial"/>
                <a:cs typeface="Arial"/>
              </a:rPr>
              <a:t>Ca</a:t>
            </a:r>
            <a:r>
              <a:rPr lang="el-GR" sz="2400" b="1" baseline="30000" dirty="0">
                <a:solidFill>
                  <a:srgbClr val="000000"/>
                </a:solidFill>
                <a:latin typeface="Arial"/>
                <a:cs typeface="Arial"/>
              </a:rPr>
              <a:t>2+ </a:t>
            </a:r>
            <a:r>
              <a:rPr lang="el-GR" sz="2400" b="1" dirty="0">
                <a:solidFill>
                  <a:srgbClr val="000000"/>
                </a:solidFill>
                <a:latin typeface="Arial"/>
                <a:cs typeface="Arial"/>
              </a:rPr>
              <a:t>εξαρτώμενες αλληλεπιδράσεις</a:t>
            </a:r>
          </a:p>
          <a:p>
            <a:pPr lvl="1">
              <a:buFont typeface="Wingdings" charset="0"/>
              <a:buChar char="ü"/>
            </a:pPr>
            <a:r>
              <a:rPr lang="el-GR" sz="2400" b="1" dirty="0">
                <a:solidFill>
                  <a:srgbClr val="000000"/>
                </a:solidFill>
                <a:latin typeface="Arial"/>
                <a:cs typeface="Arial"/>
              </a:rPr>
              <a:t> που μεσολαβούνται από μόρια κυτταρικής προσκόλλησης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126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3366FF"/>
                </a:solidFill>
                <a:latin typeface="Arial"/>
                <a:cs typeface="Arial"/>
              </a:rPr>
              <a:t>ΙΝΤΕΓΚΡΙΝΕΣ</a:t>
            </a:r>
            <a:endParaRPr lang="en-US" sz="3600" b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l-GR" sz="3300" b="1" dirty="0">
                <a:latin typeface="Arial" charset="0"/>
              </a:rPr>
              <a:t>Μόρια προσκόλλησης, διαμεμβρανικοί υποδοχείς</a:t>
            </a: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charset="2"/>
              <a:buChar char="§"/>
            </a:pPr>
            <a:endParaRPr lang="el-GR" sz="3300" b="1" dirty="0">
              <a:latin typeface="Arial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l-GR" sz="3300" b="1" dirty="0">
                <a:latin typeface="Arial" charset="0"/>
              </a:rPr>
              <a:t>  Επίτευξη πρόσδεσης </a:t>
            </a:r>
          </a:p>
          <a:p>
            <a:pPr lvl="1">
              <a:lnSpc>
                <a:spcPct val="90000"/>
              </a:lnSpc>
              <a:buClr>
                <a:srgbClr val="3366FF"/>
              </a:buClr>
              <a:buFont typeface="Wingdings" charset="2"/>
              <a:buChar char="ü"/>
            </a:pPr>
            <a:r>
              <a:rPr lang="el-GR" sz="3300" b="1" dirty="0">
                <a:latin typeface="Arial" charset="0"/>
              </a:rPr>
              <a:t>κυττάρων μεταξύ τους  </a:t>
            </a:r>
          </a:p>
          <a:p>
            <a:pPr lvl="1">
              <a:lnSpc>
                <a:spcPct val="90000"/>
              </a:lnSpc>
              <a:buClr>
                <a:srgbClr val="3366FF"/>
              </a:buClr>
              <a:buFont typeface="Wingdings" charset="2"/>
              <a:buChar char="ü"/>
            </a:pPr>
            <a:r>
              <a:rPr lang="el-GR" sz="3300" b="1" dirty="0">
                <a:latin typeface="Arial" charset="0"/>
              </a:rPr>
              <a:t>κυττάρων με συστατικά θεμέλιας ουσίας</a:t>
            </a:r>
          </a:p>
          <a:p>
            <a:pPr lvl="1">
              <a:lnSpc>
                <a:spcPct val="90000"/>
              </a:lnSpc>
              <a:buClr>
                <a:srgbClr val="FF0000"/>
              </a:buClr>
              <a:buFont typeface="Wingdings" charset="2"/>
              <a:buChar char="§"/>
            </a:pPr>
            <a:endParaRPr lang="el-GR" sz="3300" b="1" dirty="0">
              <a:latin typeface="Arial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l-GR" sz="3300" b="1" dirty="0">
                <a:latin typeface="Arial" charset="0"/>
              </a:rPr>
              <a:t>Ρύθμιση πολ/σμού, κυτταρικής διαφοροποίησης και </a:t>
            </a:r>
            <a:r>
              <a:rPr lang="el-GR" sz="3300" b="1" dirty="0" smtClean="0">
                <a:latin typeface="Arial" charset="0"/>
              </a:rPr>
              <a:t>μετακίνησης</a:t>
            </a: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charset="2"/>
              <a:buChar char="§"/>
            </a:pPr>
            <a:endParaRPr lang="el-GR" sz="3300" b="1" dirty="0" smtClean="0">
              <a:latin typeface="Arial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l-GR" sz="3300" b="1" dirty="0">
                <a:latin typeface="Arial"/>
                <a:cs typeface="Arial"/>
              </a:rPr>
              <a:t>Μηνυματοδότηση και στις δύο κατευθύνσεις της κυτταρικής μεμβράνης </a:t>
            </a: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charset="2"/>
              <a:buChar char="§"/>
            </a:pPr>
            <a:endParaRPr lang="el-GR" sz="3300" b="1" dirty="0">
              <a:latin typeface="Arial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charset="2"/>
              <a:buChar char="§"/>
            </a:pPr>
            <a:endParaRPr lang="el-GR" sz="3300" b="1" dirty="0">
              <a:latin typeface="Arial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l-GR" sz="3300" b="1" dirty="0">
                <a:latin typeface="Arial" charset="0"/>
              </a:rPr>
              <a:t>Καθοδήγηση κολλαγενασών στο στόχο τους</a:t>
            </a:r>
            <a:endParaRPr lang="en-US" sz="3300" b="1" dirty="0"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041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el-GR" b="1" dirty="0">
                <a:solidFill>
                  <a:srgbClr val="3366FF"/>
                </a:solidFill>
                <a:latin typeface="Arial" charset="0"/>
              </a:rPr>
              <a:t>ΔΙΗΘΗΣΗ</a:t>
            </a:r>
            <a:r>
              <a:rPr lang="en-US" b="1" dirty="0">
                <a:latin typeface="Arial" charset="0"/>
              </a:rPr>
              <a:t>       </a:t>
            </a:r>
            <a:r>
              <a:rPr lang="el-GR" b="1" dirty="0">
                <a:latin typeface="Arial" charset="0"/>
              </a:rPr>
              <a:t>        Τοπική  επέκταση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el-GR" b="1" dirty="0">
                <a:solidFill>
                  <a:srgbClr val="3366FF"/>
                </a:solidFill>
                <a:latin typeface="Arial" charset="0"/>
              </a:rPr>
              <a:t>ΜΕΤΑΣΤΑΣΗ</a:t>
            </a:r>
            <a:r>
              <a:rPr lang="el-GR" b="1" dirty="0">
                <a:latin typeface="Arial" charset="0"/>
              </a:rPr>
              <a:t>           Μετανάστευση                </a:t>
            </a:r>
            <a:r>
              <a:rPr lang="el-GR" b="1" dirty="0" smtClean="0">
                <a:latin typeface="Arial" charset="0"/>
              </a:rPr>
              <a:t>                                       </a:t>
            </a:r>
            <a:r>
              <a:rPr lang="el-GR" b="1" dirty="0">
                <a:latin typeface="Arial" charset="0"/>
              </a:rPr>
              <a:t>(λεμφογενής,   αιματογενής)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7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en-US" dirty="0" smtClean="0">
              <a:latin typeface="Arial" charset="0"/>
            </a:endParaRPr>
          </a:p>
          <a:p>
            <a:pPr>
              <a:buNone/>
            </a:pPr>
            <a:endParaRPr lang="en-US" dirty="0">
              <a:latin typeface="Arial" charset="0"/>
            </a:endParaRPr>
          </a:p>
          <a:p>
            <a:pPr>
              <a:buNone/>
            </a:pPr>
            <a:endParaRPr lang="en-US" dirty="0" smtClean="0">
              <a:latin typeface="Arial" charset="0"/>
            </a:endParaRPr>
          </a:p>
          <a:p>
            <a:pPr>
              <a:buNone/>
            </a:pPr>
            <a:r>
              <a:rPr lang="el-GR" b="1" dirty="0" smtClean="0">
                <a:solidFill>
                  <a:srgbClr val="3366FF"/>
                </a:solidFill>
                <a:latin typeface="Arial" charset="0"/>
              </a:rPr>
              <a:t>Διήθηση  </a:t>
            </a:r>
            <a:r>
              <a:rPr lang="el-GR" b="1" dirty="0">
                <a:solidFill>
                  <a:srgbClr val="3366FF"/>
                </a:solidFill>
                <a:latin typeface="Arial" charset="0"/>
              </a:rPr>
              <a:t>βασικής μεμβράνης </a:t>
            </a:r>
          </a:p>
          <a:p>
            <a:pPr>
              <a:buNone/>
            </a:pPr>
            <a:r>
              <a:rPr lang="el-GR" dirty="0">
                <a:latin typeface="Arial" charset="0"/>
              </a:rPr>
              <a:t>   </a:t>
            </a:r>
          </a:p>
          <a:p>
            <a:pPr>
              <a:buNone/>
            </a:pPr>
            <a:r>
              <a:rPr lang="el-GR" dirty="0">
                <a:latin typeface="Arial" charset="0"/>
              </a:rPr>
              <a:t>   </a:t>
            </a:r>
            <a:endParaRPr lang="en-US" dirty="0"/>
          </a:p>
        </p:txBody>
      </p:sp>
      <p:pic>
        <p:nvPicPr>
          <p:cNvPr id="7" name="Picture 2" descr="show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03"/>
          <a:stretch>
            <a:fillRect/>
          </a:stretch>
        </p:blipFill>
        <p:spPr bwMode="auto">
          <a:xfrm>
            <a:off x="4781094" y="161760"/>
            <a:ext cx="4211550" cy="330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how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5"/>
          <a:stretch>
            <a:fillRect/>
          </a:stretch>
        </p:blipFill>
        <p:spPr bwMode="auto">
          <a:xfrm>
            <a:off x="4795860" y="3253948"/>
            <a:ext cx="4211549" cy="350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730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3366FF"/>
                </a:solidFill>
                <a:latin typeface="Arial" charset="0"/>
              </a:rPr>
              <a:t>Διήθηση </a:t>
            </a:r>
            <a:r>
              <a:rPr lang="el-GR" b="1" dirty="0">
                <a:solidFill>
                  <a:srgbClr val="3366FF"/>
                </a:solidFill>
                <a:latin typeface="Arial" charset="0"/>
              </a:rPr>
              <a:t>διαμέσου υποστρώματος</a:t>
            </a:r>
          </a:p>
          <a:p>
            <a:endParaRPr lang="en-US" dirty="0"/>
          </a:p>
        </p:txBody>
      </p:sp>
      <p:pic>
        <p:nvPicPr>
          <p:cNvPr id="5" name="Picture 2" descr="show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1" r="18321"/>
          <a:stretch>
            <a:fillRect/>
          </a:stretch>
        </p:blipFill>
        <p:spPr bwMode="auto">
          <a:xfrm>
            <a:off x="4724400" y="108633"/>
            <a:ext cx="3962399" cy="346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how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6"/>
          <a:stretch>
            <a:fillRect/>
          </a:stretch>
        </p:blipFill>
        <p:spPr bwMode="auto">
          <a:xfrm>
            <a:off x="4724400" y="3652985"/>
            <a:ext cx="396239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235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F:\omilia\εικονα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9" r="-1045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94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20" b="-6420"/>
          <a:stretch>
            <a:fillRect/>
          </a:stretch>
        </p:blipFill>
        <p:spPr bwMode="auto">
          <a:xfrm>
            <a:off x="457200" y="1600200"/>
            <a:ext cx="8470510" cy="465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304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>
                <a:solidFill>
                  <a:srgbClr val="FF0000"/>
                </a:solidFill>
                <a:latin typeface="Arial" charset="0"/>
              </a:rPr>
              <a:t>Αύξηση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b="1" dirty="0">
                <a:solidFill>
                  <a:srgbClr val="3366FF"/>
                </a:solidFill>
                <a:latin typeface="Arial" charset="0"/>
              </a:rPr>
              <a:t>κινητικότητας</a:t>
            </a:r>
            <a:r>
              <a:rPr lang="el-GR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b="1" dirty="0">
                <a:solidFill>
                  <a:srgbClr val="FF0000"/>
                </a:solidFill>
                <a:latin typeface="Arial" charset="0"/>
              </a:rPr>
              <a:t>και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b="1" dirty="0" smtClean="0">
                <a:solidFill>
                  <a:srgbClr val="3366FF"/>
                </a:solidFill>
                <a:latin typeface="Arial" charset="0"/>
              </a:rPr>
              <a:t>ενεργητική μετακίνηση </a:t>
            </a:r>
            <a:r>
              <a:rPr lang="el-GR" b="1" dirty="0">
                <a:solidFill>
                  <a:srgbClr val="FF0000"/>
                </a:solidFill>
                <a:latin typeface="Arial" charset="0"/>
              </a:rPr>
              <a:t>στο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b="1" dirty="0">
                <a:solidFill>
                  <a:srgbClr val="FF0000"/>
                </a:solidFill>
                <a:latin typeface="Arial" charset="0"/>
              </a:rPr>
              <a:t>διάμεσο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b="1" dirty="0">
                <a:solidFill>
                  <a:srgbClr val="FF0000"/>
                </a:solidFill>
                <a:latin typeface="Arial" charset="0"/>
              </a:rPr>
              <a:t> ιστό</a:t>
            </a:r>
          </a:p>
          <a:p>
            <a:pPr>
              <a:buNone/>
            </a:pPr>
            <a:endParaRPr lang="el-GR" dirty="0">
              <a:latin typeface="Arial" charset="0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>
                <a:solidFill>
                  <a:srgbClr val="3366FF"/>
                </a:solidFill>
                <a:latin typeface="Arial" charset="0"/>
              </a:rPr>
              <a:t>Διήθηση</a:t>
            </a:r>
            <a:r>
              <a:rPr lang="en-US" b="1" dirty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l-GR" b="1" dirty="0">
                <a:solidFill>
                  <a:srgbClr val="3366FF"/>
                </a:solidFill>
                <a:latin typeface="Arial" charset="0"/>
              </a:rPr>
              <a:t> εξωκυττάριας </a:t>
            </a:r>
            <a:r>
              <a:rPr lang="en-US" b="1" dirty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l-GR" b="1" dirty="0">
                <a:solidFill>
                  <a:srgbClr val="3366FF"/>
                </a:solidFill>
                <a:latin typeface="Arial" charset="0"/>
              </a:rPr>
              <a:t>θεμέλιας</a:t>
            </a:r>
            <a:r>
              <a:rPr lang="en-US" b="1" dirty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l-GR" b="1" dirty="0">
                <a:solidFill>
                  <a:srgbClr val="3366FF"/>
                </a:solidFill>
                <a:latin typeface="Arial" charset="0"/>
              </a:rPr>
              <a:t> ουσίας </a:t>
            </a:r>
            <a:r>
              <a:rPr lang="el-GR" b="1" dirty="0">
                <a:solidFill>
                  <a:srgbClr val="FF0000"/>
                </a:solidFill>
                <a:latin typeface="Arial" charset="0"/>
              </a:rPr>
              <a:t>με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b="1" dirty="0">
                <a:solidFill>
                  <a:srgbClr val="FF0000"/>
                </a:solidFill>
                <a:latin typeface="Arial" charset="0"/>
              </a:rPr>
              <a:t>παρόμοιους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b="1" dirty="0">
                <a:solidFill>
                  <a:srgbClr val="FF0000"/>
                </a:solidFill>
                <a:latin typeface="Arial" charset="0"/>
              </a:rPr>
              <a:t>μηχανισμόυς προσκόλλησης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b="1" dirty="0">
                <a:solidFill>
                  <a:srgbClr val="FF0000"/>
                </a:solidFill>
                <a:latin typeface="Arial" charset="0"/>
              </a:rPr>
              <a:t>και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b="1" dirty="0" smtClean="0">
                <a:solidFill>
                  <a:srgbClr val="FF0000"/>
                </a:solidFill>
                <a:latin typeface="Arial" charset="0"/>
              </a:rPr>
              <a:t>πρωτεόλυσης (ενζυματική αλλοίωση)</a:t>
            </a:r>
            <a:endParaRPr lang="en-US" b="1" dirty="0">
              <a:solidFill>
                <a:srgbClr val="FF0000"/>
              </a:solidFill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357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3366FF"/>
                </a:solidFill>
                <a:latin typeface="Arial"/>
                <a:cs typeface="Arial"/>
              </a:rPr>
              <a:t>Μετακίνηση  στο  διάμεσο  ιστό</a:t>
            </a:r>
            <a:endParaRPr lang="en-US" sz="36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l-GR" sz="3300" b="1" dirty="0">
                <a:latin typeface="Arial"/>
                <a:cs typeface="Arial"/>
              </a:rPr>
              <a:t>Η κυτταρική κίνηση απαιτεί τη μεταβολή του κυτταροσκελετού μέσω πολυμερισμού-αποπολυμερισμού των ινιδίων της ακτίνης, υπό την επίδραση της οικογένειας πρωτεινών, των </a:t>
            </a:r>
            <a:r>
              <a:rPr lang="en-US" sz="3300" b="1" dirty="0">
                <a:latin typeface="Arial"/>
                <a:cs typeface="Arial"/>
              </a:rPr>
              <a:t>Rho-GTP</a:t>
            </a:r>
            <a:r>
              <a:rPr lang="el-GR" sz="3300" b="1" dirty="0">
                <a:latin typeface="Arial"/>
                <a:cs typeface="Arial"/>
              </a:rPr>
              <a:t>ασων</a:t>
            </a:r>
            <a:endParaRPr lang="en-US" sz="3300" b="1" dirty="0">
              <a:latin typeface="Arial"/>
              <a:cs typeface="Arial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  <a:defRPr/>
            </a:pPr>
            <a:endParaRPr lang="el-GR" sz="33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l-GR" sz="3300" b="1" dirty="0" smtClean="0">
                <a:solidFill>
                  <a:srgbClr val="000000"/>
                </a:solidFill>
                <a:latin typeface="Arial"/>
                <a:cs typeface="Arial"/>
              </a:rPr>
              <a:t>Τα </a:t>
            </a:r>
            <a:r>
              <a:rPr lang="el-GR" sz="3300" b="1" dirty="0">
                <a:solidFill>
                  <a:srgbClr val="000000"/>
                </a:solidFill>
                <a:latin typeface="Arial"/>
                <a:cs typeface="Arial"/>
              </a:rPr>
              <a:t>ινίδια της ακτίνης οργανώνονται σε δεμάτια ή τρισδιάτατα δίκτυα σχηματίζοντας προβολές της κυτταρικής μεμβράνης προς την επιθυμητή κατεύθυνση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52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solidFill>
                  <a:srgbClr val="3366FF"/>
                </a:solidFill>
                <a:latin typeface="Arial"/>
                <a:cs typeface="Arial"/>
              </a:rPr>
              <a:t>Μετακίνηση  στο  διάμεσο  ιστό</a:t>
            </a:r>
            <a:r>
              <a:rPr lang="en-US" sz="3600" b="1" dirty="0">
                <a:solidFill>
                  <a:srgbClr val="3366FF"/>
                </a:solidFill>
                <a:latin typeface="Arial"/>
                <a:cs typeface="Arial"/>
              </a:rPr>
              <a:t/>
            </a:r>
            <a:br>
              <a:rPr lang="en-US" sz="3600" b="1" dirty="0">
                <a:solidFill>
                  <a:srgbClr val="3366FF"/>
                </a:solidFill>
                <a:latin typeface="Arial"/>
                <a:cs typeface="Arial"/>
              </a:rPr>
            </a:br>
            <a:endParaRPr lang="en-US" sz="3600" dirty="0">
              <a:solidFill>
                <a:srgbClr val="3366FF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45" r="-1084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420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l-GR" sz="4000" b="1" dirty="0" smtClean="0">
                <a:solidFill>
                  <a:srgbClr val="3366FF"/>
                </a:solidFill>
                <a:latin typeface="Arial"/>
                <a:cs typeface="Arial"/>
              </a:rPr>
              <a:t>Μετακίνηση  </a:t>
            </a:r>
            <a:r>
              <a:rPr lang="el-GR" sz="4000" b="1" dirty="0">
                <a:solidFill>
                  <a:srgbClr val="3366FF"/>
                </a:solidFill>
                <a:latin typeface="Arial"/>
                <a:cs typeface="Arial"/>
              </a:rPr>
              <a:t>στο  διάμεσο  ιστό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4000" b="1" dirty="0">
                <a:latin typeface="Arial"/>
                <a:cs typeface="Arial"/>
              </a:rPr>
              <a:t/>
            </a:r>
            <a:br>
              <a:rPr lang="en-US" sz="4000" b="1" dirty="0">
                <a:latin typeface="Arial"/>
                <a:cs typeface="Arial"/>
              </a:rPr>
            </a:b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l-GR" b="1" dirty="0">
                <a:latin typeface="Arial"/>
                <a:cs typeface="Arial"/>
              </a:rPr>
              <a:t>Χημειοταξία  μέσω </a:t>
            </a:r>
            <a:r>
              <a:rPr lang="el-GR" b="1" dirty="0">
                <a:solidFill>
                  <a:srgbClr val="FF0000"/>
                </a:solidFill>
                <a:latin typeface="Arial"/>
                <a:cs typeface="Arial"/>
              </a:rPr>
              <a:t>χημειοκινών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l-GR" b="1" dirty="0">
                <a:latin typeface="Arial"/>
                <a:cs typeface="Arial"/>
              </a:rPr>
              <a:t>Διευκόλυνση μετακίνησης μέσω </a:t>
            </a:r>
            <a:r>
              <a:rPr lang="el-GR" b="1" dirty="0">
                <a:solidFill>
                  <a:srgbClr val="FF0000"/>
                </a:solidFill>
                <a:latin typeface="Arial"/>
                <a:cs typeface="Arial"/>
              </a:rPr>
              <a:t>αποδόμηση</a:t>
            </a:r>
            <a:r>
              <a:rPr lang="el-GR" b="1" dirty="0">
                <a:latin typeface="Arial"/>
                <a:cs typeface="Arial"/>
              </a:rPr>
              <a:t>ς της    </a:t>
            </a:r>
            <a:r>
              <a:rPr lang="el-GR" b="1" dirty="0" smtClean="0">
                <a:latin typeface="Arial"/>
                <a:cs typeface="Arial"/>
              </a:rPr>
              <a:t>εξωκυττάριας </a:t>
            </a:r>
            <a:r>
              <a:rPr lang="el-GR" b="1" dirty="0">
                <a:latin typeface="Arial"/>
                <a:cs typeface="Arial"/>
              </a:rPr>
              <a:t>θεμέλιας ουσίας από </a:t>
            </a:r>
            <a:r>
              <a:rPr lang="el-GR" b="1" dirty="0">
                <a:solidFill>
                  <a:srgbClr val="FF0000"/>
                </a:solidFill>
                <a:latin typeface="Arial"/>
                <a:cs typeface="Arial"/>
              </a:rPr>
              <a:t>πρωτεολυτικά  </a:t>
            </a:r>
            <a:r>
              <a:rPr lang="el-GR" b="1" dirty="0" smtClean="0">
                <a:solidFill>
                  <a:srgbClr val="FF0000"/>
                </a:solidFill>
                <a:latin typeface="Arial"/>
                <a:cs typeface="Arial"/>
              </a:rPr>
              <a:t>ένζυμα</a:t>
            </a:r>
            <a:endParaRPr lang="el-GR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50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3366FF"/>
                </a:solidFill>
                <a:latin typeface="Arial"/>
                <a:cs typeface="Arial"/>
              </a:rPr>
              <a:t>ΧΗΜΕΙΟΚΙΝΕΣ</a:t>
            </a:r>
            <a:endParaRPr lang="en-US" sz="3600" b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l-GR" sz="3000" b="1" dirty="0" smtClean="0">
                <a:latin typeface="Arial"/>
                <a:cs typeface="Arial"/>
              </a:rPr>
              <a:t>Μικρές  πρωτεϊνες </a:t>
            </a:r>
            <a:r>
              <a:rPr lang="el-GR" sz="3000" b="1" dirty="0">
                <a:latin typeface="Arial"/>
                <a:cs typeface="Arial"/>
              </a:rPr>
              <a:t>ρ</a:t>
            </a:r>
            <a:r>
              <a:rPr lang="el-GR" sz="3000" b="1" dirty="0" smtClean="0">
                <a:latin typeface="Arial"/>
                <a:cs typeface="Arial"/>
              </a:rPr>
              <a:t>υθμιστές  </a:t>
            </a:r>
            <a:r>
              <a:rPr lang="el-GR" sz="3000" b="1" dirty="0">
                <a:latin typeface="Arial"/>
                <a:cs typeface="Arial"/>
              </a:rPr>
              <a:t>σημαντικών  διεργασιών  (</a:t>
            </a:r>
            <a:r>
              <a:rPr lang="el-GR" sz="3000" b="1" i="1" dirty="0">
                <a:latin typeface="Arial"/>
                <a:cs typeface="Arial"/>
              </a:rPr>
              <a:t>φλεγμονή, ανοσολογική   </a:t>
            </a:r>
            <a:r>
              <a:rPr lang="el-GR" sz="3000" b="1" i="1" dirty="0" smtClean="0">
                <a:latin typeface="Arial"/>
                <a:cs typeface="Arial"/>
              </a:rPr>
              <a:t>αντίδραση</a:t>
            </a:r>
            <a:r>
              <a:rPr lang="el-GR" sz="3000" b="1" i="1" dirty="0">
                <a:latin typeface="Arial"/>
                <a:cs typeface="Arial"/>
              </a:rPr>
              <a:t>, </a:t>
            </a:r>
            <a:r>
              <a:rPr lang="el-GR" sz="3000" b="1" i="1" dirty="0" smtClean="0">
                <a:latin typeface="Arial"/>
                <a:cs typeface="Arial"/>
              </a:rPr>
              <a:t>μετάσταση)</a:t>
            </a:r>
            <a:endParaRPr lang="el-GR" sz="3000" b="1" i="1" dirty="0">
              <a:latin typeface="Arial"/>
              <a:cs typeface="Arial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l-GR" sz="3000" b="1" dirty="0" smtClean="0">
                <a:latin typeface="Arial"/>
                <a:cs typeface="Arial"/>
              </a:rPr>
              <a:t>Χημειοτακτικές  </a:t>
            </a:r>
            <a:r>
              <a:rPr lang="el-GR" sz="3000" b="1" dirty="0">
                <a:latin typeface="Arial"/>
                <a:cs typeface="Arial"/>
              </a:rPr>
              <a:t>κυτταροκίνες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l-GR" sz="3000" b="1" dirty="0" smtClean="0">
                <a:latin typeface="Arial"/>
                <a:cs typeface="Arial"/>
              </a:rPr>
              <a:t>Παράγονται  </a:t>
            </a:r>
            <a:r>
              <a:rPr lang="el-GR" sz="3000" b="1" dirty="0">
                <a:latin typeface="Arial"/>
                <a:cs typeface="Arial"/>
              </a:rPr>
              <a:t>από  διάφορα  κύτταρα  και  ιστούς  (</a:t>
            </a:r>
            <a:r>
              <a:rPr lang="el-GR" sz="3000" b="1" i="1" dirty="0">
                <a:latin typeface="Arial"/>
                <a:cs typeface="Arial"/>
              </a:rPr>
              <a:t>μακροφάγα, λεμφοκύτταρα, ενδοθηλιακά κύτταρα, μυοϊνοβλάστες, επιθηλιακά κύτταρα</a:t>
            </a:r>
            <a:r>
              <a:rPr lang="el-GR" sz="3000" b="1" dirty="0">
                <a:latin typeface="Arial"/>
                <a:cs typeface="Arial"/>
              </a:rPr>
              <a:t>)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l-GR" sz="3000" b="1" dirty="0" smtClean="0">
                <a:latin typeface="Arial"/>
                <a:cs typeface="Arial"/>
              </a:rPr>
              <a:t>Συνδέονται  </a:t>
            </a:r>
            <a:r>
              <a:rPr lang="el-GR" sz="3000" b="1" dirty="0">
                <a:latin typeface="Arial"/>
                <a:cs typeface="Arial"/>
              </a:rPr>
              <a:t>με συστατικά  της  θεμέλιας  ουσίας  ή  με την </a:t>
            </a:r>
            <a:r>
              <a:rPr lang="el-GR" sz="3000" b="1" dirty="0" smtClean="0">
                <a:latin typeface="Arial"/>
                <a:cs typeface="Arial"/>
              </a:rPr>
              <a:t>επιφάνεια  </a:t>
            </a:r>
            <a:r>
              <a:rPr lang="el-GR" sz="3000" b="1" dirty="0">
                <a:latin typeface="Arial"/>
                <a:cs typeface="Arial"/>
              </a:rPr>
              <a:t>κυττάρων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33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3366FF"/>
                </a:solidFill>
                <a:latin typeface="Arial"/>
                <a:cs typeface="Arial"/>
              </a:rPr>
              <a:t>ΧΗΜΕΙΟΚΙΝΕΣ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l-GR" b="1" dirty="0">
                <a:latin typeface="Arial"/>
                <a:cs typeface="Arial"/>
              </a:rPr>
              <a:t>Προάγουν  τον  κυτταρικό  κύκλο  ως  αυξητικοί  παράγοντες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l-GR" b="1" dirty="0" smtClean="0">
                <a:latin typeface="Arial"/>
                <a:cs typeface="Arial"/>
              </a:rPr>
              <a:t>Καθοδηγούν τη μετανάστευση </a:t>
            </a:r>
            <a:r>
              <a:rPr lang="el-GR" b="1" dirty="0">
                <a:latin typeface="Arial"/>
                <a:cs typeface="Arial"/>
              </a:rPr>
              <a:t>καρκινικών κυττάρων μέσω της έκφρασης των αντίστοιχων υποδοχέων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l-GR" b="1" dirty="0">
                <a:latin typeface="Arial"/>
                <a:cs typeface="Arial"/>
              </a:rPr>
              <a:t>Προάγουν  ή  αναστέλλουν  την  αγγειογένεση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l-GR" b="1" dirty="0">
                <a:latin typeface="Arial"/>
                <a:cs typeface="Arial"/>
              </a:rPr>
              <a:t>Επάγουν  τη  φλεγμονή,  η  οποία  προάγει  την αγγειογένεση,  διευκολύνει  τη  διηθητική  ανάπτυξη  και  τη μετάσταση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589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MMPs</a:t>
            </a:r>
            <a:r>
              <a:rPr lang="en-US" sz="3200" b="1" dirty="0" smtClean="0">
                <a:solidFill>
                  <a:srgbClr val="FF0000"/>
                </a:solidFill>
              </a:rPr>
              <a:t>:  </a:t>
            </a:r>
            <a:r>
              <a:rPr lang="el-GR" sz="3200" b="1" dirty="0" smtClean="0">
                <a:solidFill>
                  <a:srgbClr val="FF0000"/>
                </a:solidFill>
                <a:latin typeface="Arial"/>
                <a:cs typeface="Arial"/>
              </a:rPr>
              <a:t>Οικογένεια </a:t>
            </a:r>
            <a:r>
              <a:rPr lang="el-GR" sz="3200" b="1" dirty="0">
                <a:solidFill>
                  <a:srgbClr val="FF0000"/>
                </a:solidFill>
                <a:latin typeface="Arial"/>
                <a:cs typeface="Arial"/>
              </a:rPr>
              <a:t>24 ενδοπρωτεασών – πρωτεολυτικών ενζύμων 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b="1" dirty="0" smtClean="0">
                <a:latin typeface="Arial"/>
                <a:cs typeface="Arial"/>
              </a:rPr>
              <a:t>Κολλαγενάσες</a:t>
            </a:r>
            <a:endParaRPr lang="en-US" b="1" dirty="0" smtClean="0">
              <a:latin typeface="Arial"/>
              <a:cs typeface="Arial"/>
            </a:endParaRPr>
          </a:p>
          <a:p>
            <a:r>
              <a:rPr lang="el-GR" b="1" dirty="0">
                <a:latin typeface="Arial"/>
                <a:cs typeface="Arial"/>
              </a:rPr>
              <a:t>Ζελατινάσες ή κολλαγενάσες τύπου </a:t>
            </a:r>
            <a:r>
              <a:rPr lang="en-US" b="1" dirty="0" smtClean="0">
                <a:latin typeface="Arial"/>
                <a:cs typeface="Arial"/>
              </a:rPr>
              <a:t>IV</a:t>
            </a:r>
          </a:p>
          <a:p>
            <a:r>
              <a:rPr lang="el-GR" b="1" dirty="0" smtClean="0">
                <a:latin typeface="Arial"/>
                <a:cs typeface="Arial"/>
              </a:rPr>
              <a:t>Στρωμελυσίνες</a:t>
            </a:r>
            <a:endParaRPr lang="en-US" b="1" dirty="0" smtClean="0">
              <a:latin typeface="Arial"/>
              <a:cs typeface="Arial"/>
            </a:endParaRPr>
          </a:p>
          <a:p>
            <a:r>
              <a:rPr lang="el-GR" b="1" dirty="0" smtClean="0">
                <a:latin typeface="Arial"/>
                <a:cs typeface="Arial"/>
              </a:rPr>
              <a:t>Ματριλυσίνες</a:t>
            </a:r>
            <a:endParaRPr lang="en-US" b="1" dirty="0" smtClean="0">
              <a:latin typeface="Arial"/>
              <a:cs typeface="Arial"/>
            </a:endParaRPr>
          </a:p>
          <a:p>
            <a:r>
              <a:rPr lang="el-GR" b="1" dirty="0">
                <a:latin typeface="Arial"/>
                <a:cs typeface="Arial"/>
              </a:rPr>
              <a:t>Μεμβρανικού τύπου </a:t>
            </a:r>
            <a:r>
              <a:rPr lang="en-US" b="1" dirty="0">
                <a:latin typeface="Arial"/>
                <a:cs typeface="Arial"/>
              </a:rPr>
              <a:t>MMPs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555896"/>
            <a:ext cx="4038600" cy="4525963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MMP-1,-8,-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13</a:t>
            </a:r>
          </a:p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MMP-</a:t>
            </a:r>
            <a:r>
              <a:rPr lang="el-GR" b="1" dirty="0">
                <a:solidFill>
                  <a:srgbClr val="000000"/>
                </a:solidFill>
                <a:latin typeface="Arial"/>
                <a:cs typeface="Arial"/>
              </a:rPr>
              <a:t>2,</a:t>
            </a:r>
          </a:p>
          <a:p>
            <a:pPr>
              <a:buFont typeface="Wingdings" charset="0"/>
              <a:buNone/>
            </a:pPr>
            <a:r>
              <a:rPr lang="el-GR" b="1" dirty="0">
                <a:solidFill>
                  <a:srgbClr val="000000"/>
                </a:solidFill>
                <a:latin typeface="Arial"/>
                <a:cs typeface="Arial"/>
              </a:rPr>
              <a:t>    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9</a:t>
            </a:r>
          </a:p>
          <a:p>
            <a:pPr>
              <a:buFont typeface="Wingdings" charset="0"/>
              <a:buNone/>
            </a:pP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MMP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-3,-10,-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11</a:t>
            </a:r>
          </a:p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MMP-7,-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26</a:t>
            </a:r>
          </a:p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MMP-14,-15,-16,</a:t>
            </a:r>
            <a:r>
              <a:rPr lang="el-GR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>
              <a:buFont typeface="Wingdings" charset="0"/>
              <a:buNone/>
            </a:pPr>
            <a:r>
              <a:rPr lang="el-GR" b="1" dirty="0">
                <a:solidFill>
                  <a:srgbClr val="000000"/>
                </a:solidFill>
                <a:latin typeface="Arial"/>
                <a:cs typeface="Arial"/>
              </a:rPr>
              <a:t>   -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24,-25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38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endParaRPr lang="en-US" sz="28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el-GR" sz="2800" b="1" dirty="0" smtClean="0">
                <a:solidFill>
                  <a:srgbClr val="FF0000"/>
                </a:solidFill>
                <a:latin typeface="Arial"/>
                <a:cs typeface="Arial"/>
              </a:rPr>
              <a:t>ΤΙΜ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Ps: </a:t>
            </a:r>
            <a:r>
              <a:rPr lang="el-GR" sz="2800" b="1" dirty="0" smtClean="0">
                <a:solidFill>
                  <a:srgbClr val="000000"/>
                </a:solidFill>
                <a:latin typeface="Arial"/>
                <a:cs typeface="Arial"/>
              </a:rPr>
              <a:t>ιστικοί </a:t>
            </a:r>
            <a:r>
              <a:rPr lang="el-GR" sz="2800" b="1" dirty="0">
                <a:solidFill>
                  <a:srgbClr val="000000"/>
                </a:solidFill>
                <a:latin typeface="Arial"/>
                <a:cs typeface="Arial"/>
              </a:rPr>
              <a:t>αναστολείς </a:t>
            </a:r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MMPs</a:t>
            </a: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endParaRPr lang="en-US" sz="28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el-GR" sz="2800" b="1" dirty="0" smtClean="0">
                <a:solidFill>
                  <a:srgbClr val="FF0000"/>
                </a:solidFill>
                <a:latin typeface="Arial"/>
                <a:cs typeface="Arial"/>
              </a:rPr>
              <a:t>Απορρύθμιση</a:t>
            </a:r>
            <a:r>
              <a:rPr lang="el-GR" sz="28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l-GR" sz="2800" b="1" dirty="0">
                <a:solidFill>
                  <a:srgbClr val="000000"/>
                </a:solidFill>
                <a:latin typeface="Arial"/>
                <a:cs typeface="Arial"/>
              </a:rPr>
              <a:t>ισορροπίας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MMPs</a:t>
            </a:r>
            <a:r>
              <a:rPr lang="el-GR" sz="2800" b="1" dirty="0">
                <a:solidFill>
                  <a:srgbClr val="000000"/>
                </a:solidFill>
                <a:latin typeface="Arial"/>
                <a:cs typeface="Arial"/>
              </a:rPr>
              <a:t> και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TIMPs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l-GR" sz="2800" b="1" dirty="0">
                <a:solidFill>
                  <a:srgbClr val="000000"/>
                </a:solidFill>
                <a:latin typeface="Arial"/>
                <a:cs typeface="Arial"/>
              </a:rPr>
              <a:t>στη φάση της </a:t>
            </a:r>
            <a:r>
              <a:rPr lang="el-GR" sz="2800" b="1" dirty="0">
                <a:solidFill>
                  <a:srgbClr val="FF0000"/>
                </a:solidFill>
                <a:latin typeface="Arial"/>
                <a:cs typeface="Arial"/>
              </a:rPr>
              <a:t>διήθησης</a:t>
            </a:r>
            <a:r>
              <a:rPr lang="el-GR" sz="2800" b="1" dirty="0">
                <a:solidFill>
                  <a:srgbClr val="000000"/>
                </a:solidFill>
                <a:latin typeface="Arial"/>
                <a:cs typeface="Arial"/>
              </a:rPr>
              <a:t> και της </a:t>
            </a:r>
            <a:r>
              <a:rPr lang="el-GR" sz="2800" b="1" dirty="0">
                <a:solidFill>
                  <a:srgbClr val="FF0000"/>
                </a:solidFill>
                <a:latin typeface="Arial"/>
                <a:cs typeface="Arial"/>
              </a:rPr>
              <a:t>μετάστασης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99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:\omilia\εικονα35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26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n1b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57" b="-6857"/>
          <a:stretch>
            <a:fillRect/>
          </a:stretch>
        </p:blipFill>
        <p:spPr>
          <a:xfrm>
            <a:off x="-18763" y="398404"/>
            <a:ext cx="5124163" cy="5742527"/>
          </a:xfrm>
        </p:spPr>
      </p:pic>
      <p:pic>
        <p:nvPicPr>
          <p:cNvPr id="8" name="Content Placeholder 7" descr="n1c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517" b="-93517"/>
          <a:stretch>
            <a:fillRect/>
          </a:stretch>
        </p:blipFill>
        <p:spPr>
          <a:xfrm>
            <a:off x="5105400" y="1600200"/>
            <a:ext cx="40386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3357840" y="5965571"/>
            <a:ext cx="5090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Biochimica</a:t>
            </a:r>
            <a:r>
              <a:rPr lang="en-US" b="1" dirty="0">
                <a:solidFill>
                  <a:srgbClr val="FF0000"/>
                </a:solidFill>
              </a:rPr>
              <a:t> et </a:t>
            </a:r>
            <a:r>
              <a:rPr lang="en-US" b="1" dirty="0" err="1">
                <a:solidFill>
                  <a:srgbClr val="FF0000"/>
                </a:solidFill>
              </a:rPr>
              <a:t>Biophysica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Acta</a:t>
            </a:r>
            <a:r>
              <a:rPr lang="en-US" b="1" dirty="0">
                <a:solidFill>
                  <a:srgbClr val="FF0000"/>
                </a:solidFill>
              </a:rPr>
              <a:t> 1796 (2009) 293–308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73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l-GR" sz="3600" b="1" dirty="0">
                <a:latin typeface="Arial"/>
                <a:cs typeface="Arial"/>
              </a:rPr>
              <a:t>Ενίοτε σύνδεση </a:t>
            </a:r>
            <a:r>
              <a:rPr lang="en-US" sz="3600" b="1" dirty="0">
                <a:latin typeface="Arial"/>
                <a:cs typeface="Arial"/>
              </a:rPr>
              <a:t>MMPs</a:t>
            </a:r>
            <a:r>
              <a:rPr lang="el-GR" sz="3600" b="1" dirty="0">
                <a:latin typeface="Arial"/>
                <a:cs typeface="Arial"/>
              </a:rPr>
              <a:t> παραγόμενων από στρωματικά κύτταρα με ιντεγκρίνες στην επιφάνεια καρκινικών κυττάρων, ενισχύοντας το διηθητικό μέτωπο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endParaRPr lang="el-GR" sz="3600" b="1" dirty="0">
              <a:latin typeface="Arial"/>
              <a:cs typeface="Arial"/>
            </a:endParaRP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l-GR" sz="3600" b="1" dirty="0">
                <a:latin typeface="Arial"/>
                <a:cs typeface="Arial"/>
              </a:rPr>
              <a:t>Συσχέτιση έκφρασης ΜΜΡ</a:t>
            </a:r>
            <a:r>
              <a:rPr lang="en-US" sz="3600" b="1" dirty="0">
                <a:latin typeface="Arial"/>
                <a:cs typeface="Arial"/>
              </a:rPr>
              <a:t>s</a:t>
            </a:r>
            <a:r>
              <a:rPr lang="el-GR" sz="3600" b="1" dirty="0">
                <a:latin typeface="Arial"/>
                <a:cs typeface="Arial"/>
              </a:rPr>
              <a:t> με το στάδιο του καρκινώματος, ένδειξη διηθητικής ικανότητας και μεταστατικού δυναμικού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endParaRPr lang="el-GR" sz="3600" b="1" dirty="0">
              <a:latin typeface="Arial"/>
              <a:cs typeface="Arial"/>
            </a:endParaRP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l-GR" sz="3600" b="1" dirty="0">
                <a:latin typeface="Arial"/>
                <a:cs typeface="Arial"/>
              </a:rPr>
              <a:t>Συχνά μειωμένη έκφραση ΤΙΜ</a:t>
            </a:r>
            <a:r>
              <a:rPr lang="en-US" sz="3600" b="1" dirty="0">
                <a:latin typeface="Arial"/>
                <a:cs typeface="Arial"/>
              </a:rPr>
              <a:t>Ps</a:t>
            </a:r>
            <a:r>
              <a:rPr lang="el-GR" sz="3600" b="1" dirty="0">
                <a:latin typeface="Arial"/>
                <a:cs typeface="Arial"/>
              </a:rPr>
              <a:t> στον ίδιο όγκο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endParaRPr lang="el-GR" sz="3600" b="1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90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945167"/>
            <a:ext cx="4040188" cy="1229708"/>
          </a:xfrm>
        </p:spPr>
        <p:txBody>
          <a:bodyPr>
            <a:noAutofit/>
          </a:bodyPr>
          <a:lstStyle/>
          <a:p>
            <a:endParaRPr lang="en-US" sz="2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3366FF"/>
                </a:solidFill>
                <a:latin typeface="Arial"/>
                <a:cs typeface="Arial"/>
              </a:rPr>
              <a:t>u</a:t>
            </a:r>
            <a:r>
              <a:rPr lang="en-US" sz="2800" dirty="0">
                <a:solidFill>
                  <a:srgbClr val="3366FF"/>
                </a:solidFill>
                <a:latin typeface="Arial"/>
                <a:cs typeface="Arial"/>
              </a:rPr>
              <a:t>-PA (</a:t>
            </a:r>
            <a:r>
              <a:rPr lang="en-US" sz="2800" dirty="0" err="1">
                <a:solidFill>
                  <a:srgbClr val="3366FF"/>
                </a:solidFill>
                <a:latin typeface="Arial"/>
                <a:cs typeface="Arial"/>
              </a:rPr>
              <a:t>urokinase</a:t>
            </a:r>
            <a:r>
              <a:rPr lang="en-US" sz="2800" dirty="0">
                <a:solidFill>
                  <a:srgbClr val="3366FF"/>
                </a:solidFill>
                <a:latin typeface="Arial"/>
                <a:cs typeface="Arial"/>
              </a:rPr>
              <a:t>-type plasminogen activator)</a:t>
            </a:r>
            <a:r>
              <a:rPr lang="el-GR" sz="2800" dirty="0">
                <a:solidFill>
                  <a:srgbClr val="3366FF"/>
                </a:solidFill>
                <a:latin typeface="Arial"/>
                <a:cs typeface="Arial"/>
              </a:rPr>
              <a:t> 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endParaRPr lang="en-US" b="1" dirty="0" smtClean="0">
              <a:latin typeface="Arial"/>
              <a:cs typeface="Arial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l-GR" b="1" dirty="0" smtClean="0">
                <a:latin typeface="Arial"/>
                <a:cs typeface="Arial"/>
              </a:rPr>
              <a:t>Μετατροπή </a:t>
            </a:r>
            <a:r>
              <a:rPr lang="el-GR" b="1" dirty="0">
                <a:latin typeface="Arial"/>
                <a:cs typeface="Arial"/>
              </a:rPr>
              <a:t>του πλασμινογόνου σε πλασμίνη </a:t>
            </a:r>
            <a:r>
              <a:rPr lang="el-GR" sz="2800" b="1" dirty="0">
                <a:solidFill>
                  <a:srgbClr val="FF0000"/>
                </a:solidFill>
                <a:latin typeface="Arial"/>
                <a:cs typeface="Arial"/>
                <a:sym typeface="Wingdings 3" charset="0"/>
              </a:rPr>
              <a:t></a:t>
            </a:r>
            <a:r>
              <a:rPr lang="el-GR" b="1" dirty="0">
                <a:latin typeface="Arial"/>
                <a:cs typeface="Arial"/>
              </a:rPr>
              <a:t> αποδόμηση της λαμινίνης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l-GR" b="1" dirty="0">
                <a:latin typeface="Arial"/>
                <a:cs typeface="Arial"/>
              </a:rPr>
              <a:t>    Αναστολέας:</a:t>
            </a:r>
            <a:r>
              <a:rPr lang="el-GR" b="1" i="1" dirty="0">
                <a:latin typeface="Arial"/>
                <a:cs typeface="Arial"/>
              </a:rPr>
              <a:t> </a:t>
            </a:r>
            <a:r>
              <a:rPr lang="el-GR" b="1" dirty="0">
                <a:latin typeface="Arial"/>
                <a:cs typeface="Arial"/>
              </a:rPr>
              <a:t>(</a:t>
            </a:r>
            <a:r>
              <a:rPr lang="en-US" b="1" dirty="0">
                <a:latin typeface="Arial"/>
                <a:cs typeface="Arial"/>
              </a:rPr>
              <a:t>plasminogen activator inhibitor)</a:t>
            </a:r>
            <a:endParaRPr lang="el-GR" b="1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945167"/>
            <a:ext cx="4041775" cy="1229708"/>
          </a:xfrm>
        </p:spPr>
        <p:txBody>
          <a:bodyPr>
            <a:normAutofit/>
          </a:bodyPr>
          <a:lstStyle/>
          <a:p>
            <a:endParaRPr lang="en-US" dirty="0" smtClean="0">
              <a:latin typeface="Arial"/>
              <a:cs typeface="Arial"/>
            </a:endParaRPr>
          </a:p>
          <a:p>
            <a:r>
              <a:rPr lang="el-GR" sz="2800" dirty="0" smtClean="0">
                <a:solidFill>
                  <a:srgbClr val="3366FF"/>
                </a:solidFill>
                <a:latin typeface="Arial"/>
                <a:cs typeface="Arial"/>
              </a:rPr>
              <a:t>Καθεψίνες</a:t>
            </a:r>
            <a:endParaRPr lang="el-GR" sz="2800" dirty="0">
              <a:solidFill>
                <a:srgbClr val="3366FF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45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Content Placeholder 3" descr="D:\4-11-2013 ΜΕΤΑΠΤΥΧΙΑΚΟ  ΓΙΑΝΝΟΠΟΥΛΟΥ\1-s2.0-S1874391912007117-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708" b="-49708"/>
          <a:stretch>
            <a:fillRect/>
          </a:stretch>
        </p:blipFill>
        <p:spPr bwMode="auto">
          <a:xfrm>
            <a:off x="609600" y="17526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solidFill>
                  <a:srgbClr val="FF0000"/>
                </a:solidFill>
                <a:latin typeface="Arial"/>
                <a:cs typeface="Arial"/>
              </a:rPr>
              <a:t>ΕΠΙΘΗΛΙΑΚΗ-ΜΕΣΕΓΧΥΜΑΤΙΚΗ ΜΕΤΑΤΡΟΠΗ</a:t>
            </a:r>
            <a:endParaRPr lang="en-US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b="1" dirty="0">
                <a:latin typeface="Arial" charset="0"/>
              </a:rPr>
              <a:t>Κυτταρικό  φαινόμενο  στη  φάση  ρήξης  των  φυσικών φραγμών  και  στο  διηθητικό  </a:t>
            </a:r>
            <a:r>
              <a:rPr lang="el-GR" sz="2800" b="1" dirty="0" smtClean="0">
                <a:latin typeface="Arial" charset="0"/>
              </a:rPr>
              <a:t>μέτωπο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>
                <a:latin typeface="Arial" charset="0"/>
              </a:rPr>
              <a:t>(</a:t>
            </a:r>
            <a:r>
              <a:rPr lang="el-GR" sz="2800" b="1" i="1" dirty="0">
                <a:latin typeface="Arial" charset="0"/>
              </a:rPr>
              <a:t>δραστικός παράγοντας </a:t>
            </a:r>
            <a:r>
              <a:rPr lang="en-US" sz="2800" b="1" i="1" dirty="0">
                <a:latin typeface="Arial" charset="0"/>
              </a:rPr>
              <a:t> TGF-</a:t>
            </a:r>
            <a:r>
              <a:rPr lang="el-GR" sz="2800" b="1" i="1" dirty="0">
                <a:latin typeface="Arial" charset="0"/>
              </a:rPr>
              <a:t>β</a:t>
            </a:r>
            <a:r>
              <a:rPr lang="el-GR" sz="2800" b="1" dirty="0">
                <a:latin typeface="Arial" charset="0"/>
              </a:rPr>
              <a:t>)</a:t>
            </a:r>
            <a:r>
              <a:rPr lang="en-US" sz="2800" b="1" dirty="0">
                <a:latin typeface="Arial" charset="0"/>
              </a:rPr>
              <a:t>  </a:t>
            </a:r>
            <a:endParaRPr lang="el-GR" sz="2800" b="1" dirty="0" smtClean="0">
              <a:latin typeface="Arial" charset="0"/>
            </a:endParaRPr>
          </a:p>
          <a:p>
            <a:endParaRPr lang="el-GR" sz="2800" b="1" dirty="0" smtClean="0">
              <a:latin typeface="Arial" charset="0"/>
            </a:endParaRPr>
          </a:p>
          <a:p>
            <a:r>
              <a:rPr lang="el-GR" sz="2800" b="1" dirty="0" smtClean="0">
                <a:latin typeface="Arial" charset="0"/>
              </a:rPr>
              <a:t>Φαινόμενο  </a:t>
            </a:r>
            <a:r>
              <a:rPr lang="el-GR" sz="2800" b="1" dirty="0">
                <a:latin typeface="Arial" charset="0"/>
              </a:rPr>
              <a:t>αναστρέψιμο</a:t>
            </a:r>
          </a:p>
          <a:p>
            <a:endParaRPr lang="en-US" b="1" dirty="0"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399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  <a:latin typeface="Arial"/>
                <a:cs typeface="Arial"/>
              </a:rPr>
              <a:t>ΕΠΙΘΗΛΙΑΚΗ-ΜΕΣΕΓΧΥΜΑΤΙΚΗ ΜΕΤΑΤΡΟΠΗ</a:t>
            </a:r>
            <a:endParaRPr lang="el-GR" sz="3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648200" cy="45259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el-GR" sz="2200" b="1" dirty="0" smtClean="0">
              <a:latin typeface="Arial" charset="0"/>
            </a:endParaRPr>
          </a:p>
          <a:p>
            <a:endParaRPr lang="en-US" sz="2200" b="1" dirty="0" smtClean="0">
              <a:latin typeface="Arial" charset="0"/>
            </a:endParaRPr>
          </a:p>
          <a:p>
            <a:endParaRPr lang="en-US" sz="2200" b="1" dirty="0">
              <a:latin typeface="Arial" charset="0"/>
            </a:endParaRPr>
          </a:p>
          <a:p>
            <a:r>
              <a:rPr lang="el-GR" sz="2200" b="1" dirty="0" smtClean="0">
                <a:latin typeface="Arial" charset="0"/>
              </a:rPr>
              <a:t>Μετατροπή  των  επιθηλιακών  μορφολογικών  και ανοσοφαινοτυπικών  κυτταρικών  χαρακτηριστικών  σε μεσεγχυματικά</a:t>
            </a:r>
          </a:p>
          <a:p>
            <a:endParaRPr lang="el-GR" sz="2200" b="1" dirty="0" smtClean="0">
              <a:latin typeface="Arial" charset="0"/>
            </a:endParaRPr>
          </a:p>
          <a:p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344343" cy="45259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l-GR" sz="2000" dirty="0" smtClean="0">
                <a:latin typeface="Arial" charset="0"/>
              </a:rPr>
              <a:t> </a:t>
            </a:r>
            <a:endParaRPr lang="el-GR" sz="2000" b="1" i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l-GR" sz="2200" b="1" i="1" dirty="0" smtClean="0">
                <a:solidFill>
                  <a:srgbClr val="FF0000"/>
                </a:solidFill>
                <a:latin typeface="Arial" charset="0"/>
              </a:rPr>
              <a:t>απώλεια έκφρασης  επιθηλιακών πρωτεϊνών: </a:t>
            </a:r>
            <a:r>
              <a:rPr lang="el-GR" sz="2200" b="1" dirty="0" smtClean="0">
                <a:latin typeface="Arial" charset="0"/>
              </a:rPr>
              <a:t>κερατινών, Ε-καντχερίνης, κατενίνης, </a:t>
            </a:r>
            <a:r>
              <a:rPr lang="en-US" sz="2200" b="1" dirty="0" err="1" smtClean="0">
                <a:latin typeface="Arial" charset="0"/>
              </a:rPr>
              <a:t>occludin</a:t>
            </a:r>
            <a:r>
              <a:rPr lang="en-US" sz="2200" b="1" dirty="0" smtClean="0">
                <a:latin typeface="Arial" charset="0"/>
              </a:rPr>
              <a:t>, </a:t>
            </a:r>
            <a:r>
              <a:rPr lang="en-US" sz="2200" b="1" dirty="0" err="1" smtClean="0">
                <a:latin typeface="Arial" charset="0"/>
              </a:rPr>
              <a:t>claudin</a:t>
            </a:r>
            <a:endParaRPr lang="el-GR" sz="2200" b="1" dirty="0" smtClean="0">
              <a:latin typeface="Arial" charset="0"/>
            </a:endParaRP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l-GR" sz="2200" b="1" i="1" dirty="0" smtClean="0">
                <a:latin typeface="Arial" charset="0"/>
              </a:rPr>
              <a:t> </a:t>
            </a:r>
            <a:r>
              <a:rPr lang="el-GR" sz="2200" b="1" i="1" dirty="0" smtClean="0">
                <a:solidFill>
                  <a:srgbClr val="FF0000"/>
                </a:solidFill>
                <a:latin typeface="Arial" charset="0"/>
              </a:rPr>
              <a:t>έκφραση </a:t>
            </a:r>
            <a:r>
              <a:rPr lang="el-GR" sz="2200" b="1" i="1" dirty="0" err="1" smtClean="0">
                <a:solidFill>
                  <a:srgbClr val="FF0000"/>
                </a:solidFill>
                <a:latin typeface="Arial" charset="0"/>
              </a:rPr>
              <a:t>μεσεγχυματικών</a:t>
            </a:r>
            <a:r>
              <a:rPr lang="el-GR" sz="2200" b="1" i="1" dirty="0" smtClean="0">
                <a:solidFill>
                  <a:srgbClr val="FF0000"/>
                </a:solidFill>
                <a:latin typeface="Arial" charset="0"/>
              </a:rPr>
              <a:t> πρωτεϊνών</a:t>
            </a:r>
            <a:r>
              <a:rPr lang="el-GR" sz="2200" b="1" i="1" dirty="0" smtClean="0">
                <a:latin typeface="Arial" charset="0"/>
              </a:rPr>
              <a:t>: </a:t>
            </a:r>
            <a:r>
              <a:rPr lang="el-GR" sz="2200" b="1" dirty="0" err="1" smtClean="0">
                <a:latin typeface="Arial" charset="0"/>
              </a:rPr>
              <a:t>τενασκίνης</a:t>
            </a:r>
            <a:r>
              <a:rPr lang="el-GR" sz="2200" b="1" dirty="0" smtClean="0">
                <a:latin typeface="Arial" charset="0"/>
              </a:rPr>
              <a:t>, κολλαγόνου Ι</a:t>
            </a:r>
            <a:r>
              <a:rPr lang="en-US" sz="2200" b="1" dirty="0" smtClean="0">
                <a:latin typeface="Arial" charset="0"/>
              </a:rPr>
              <a:t>V</a:t>
            </a:r>
            <a:r>
              <a:rPr lang="el-GR" sz="2200" b="1" dirty="0" smtClean="0">
                <a:latin typeface="Arial" charset="0"/>
              </a:rPr>
              <a:t>, </a:t>
            </a:r>
            <a:r>
              <a:rPr lang="el-GR" sz="2200" b="1" dirty="0" err="1" smtClean="0">
                <a:latin typeface="Arial" charset="0"/>
              </a:rPr>
              <a:t>λαμινίνης</a:t>
            </a:r>
            <a:r>
              <a:rPr lang="el-GR" sz="2200" b="1" dirty="0" smtClean="0">
                <a:latin typeface="Arial" charset="0"/>
              </a:rPr>
              <a:t> και  </a:t>
            </a:r>
            <a:r>
              <a:rPr lang="el-GR" sz="2200" b="1" dirty="0" err="1" smtClean="0">
                <a:latin typeface="Arial" charset="0"/>
              </a:rPr>
              <a:t>βιμεντίνης</a:t>
            </a:r>
            <a:endParaRPr lang="el-GR" sz="22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528320"/>
            <a:ext cx="8229600" cy="5597843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77" r="-23477"/>
          <a:stretch>
            <a:fillRect/>
          </a:stretch>
        </p:blipFill>
        <p:spPr bwMode="auto">
          <a:xfrm>
            <a:off x="609600" y="17526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4-11-2013 ΜΕΤΑΠΤΥΧΙΑΚΟ  ΓΙΑΝΝΟΠΟΥΛΟΥ\1-s2.0-S1874391912007117-fx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84" b="-5684"/>
          <a:stretch>
            <a:fillRect/>
          </a:stretch>
        </p:blipFill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654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4-11-2013 ΜΕΤΑΠΤΥΧΙΑΚΟ  ΓΙΑΝΝΟΠΟΥΛΟΥ\10555_2012_9377_Fig1_HTML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137" b="-17137"/>
          <a:stretch>
            <a:fillRect/>
          </a:stretch>
        </p:blipFill>
        <p:spPr bwMode="auto">
          <a:xfrm>
            <a:off x="4648200" y="1048546"/>
            <a:ext cx="4530852" cy="507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:\omilia\emt 2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94" b="-6294"/>
          <a:stretch>
            <a:fillRect/>
          </a:stretch>
        </p:blipFill>
        <p:spPr bwMode="auto">
          <a:xfrm>
            <a:off x="457200" y="827022"/>
            <a:ext cx="4038600" cy="529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275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FF0000"/>
                </a:solidFill>
                <a:latin typeface="Arial"/>
                <a:cs typeface="Arial"/>
              </a:rPr>
              <a:t>«Ανοικία-</a:t>
            </a:r>
            <a:r>
              <a:rPr lang="en-US" sz="3600" b="1" dirty="0" err="1">
                <a:solidFill>
                  <a:srgbClr val="FF0000"/>
                </a:solidFill>
                <a:latin typeface="Arial"/>
                <a:cs typeface="Arial"/>
              </a:rPr>
              <a:t>Anoikis</a:t>
            </a:r>
            <a:r>
              <a:rPr lang="el-GR" sz="3600" b="1" dirty="0">
                <a:solidFill>
                  <a:srgbClr val="FF0000"/>
                </a:solidFill>
                <a:latin typeface="Arial"/>
                <a:cs typeface="Arial"/>
              </a:rPr>
              <a:t>»</a:t>
            </a:r>
            <a:endParaRPr lang="en-US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>
                <a:latin typeface="Arial"/>
                <a:cs typeface="Arial"/>
              </a:rPr>
              <a:t>«Ανοικία-</a:t>
            </a:r>
            <a:r>
              <a:rPr lang="en-US" sz="2800" b="1" dirty="0" err="1" smtClean="0">
                <a:latin typeface="Arial"/>
                <a:cs typeface="Arial"/>
              </a:rPr>
              <a:t>Anoikis</a:t>
            </a:r>
            <a:r>
              <a:rPr lang="el-GR" sz="2800" b="1" dirty="0" smtClean="0">
                <a:latin typeface="Arial"/>
                <a:cs typeface="Arial"/>
              </a:rPr>
              <a:t>»: Τύπος προγραμματισμένου κυτταρικού θανάτου όταν τα κύτταρα απομακρύνονται απο τον ιστό απο τον οποίο προέρχονται ή χάσουν την επαφή με την εξωκυττάρια θεμέλια ουσία</a:t>
            </a:r>
          </a:p>
          <a:p>
            <a:endParaRPr lang="en-US" sz="2800" b="1" dirty="0" smtClean="0">
              <a:latin typeface="Arial"/>
              <a:cs typeface="Arial"/>
            </a:endParaRPr>
          </a:p>
          <a:p>
            <a:r>
              <a:rPr lang="el-GR" sz="2800" b="1" dirty="0" smtClean="0">
                <a:latin typeface="Arial"/>
                <a:cs typeface="Arial"/>
              </a:rPr>
              <a:t>Τα νεοπλασματικά κύτταρα διαφεύγουν απο αυτό το μηχανισμό</a:t>
            </a:r>
          </a:p>
          <a:p>
            <a:endParaRPr lang="el-GR" b="1" dirty="0" smtClean="0"/>
          </a:p>
        </p:txBody>
      </p:sp>
    </p:spTree>
    <p:extLst>
      <p:ext uri="{BB962C8B-B14F-4D97-AF65-F5344CB8AC3E}">
        <p14:creationId xmlns:p14="http://schemas.microsoft.com/office/powerpoint/2010/main" val="1662931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FF0000"/>
                </a:solidFill>
                <a:latin typeface="Arial"/>
                <a:cs typeface="Arial"/>
              </a:rPr>
              <a:t>«Ανοικία-</a:t>
            </a:r>
            <a:r>
              <a:rPr lang="en-US" sz="3600" b="1" dirty="0" err="1">
                <a:solidFill>
                  <a:srgbClr val="FF0000"/>
                </a:solidFill>
                <a:latin typeface="Arial"/>
                <a:cs typeface="Arial"/>
              </a:rPr>
              <a:t>Anoikis</a:t>
            </a:r>
            <a:r>
              <a:rPr lang="el-GR" sz="3600" b="1" dirty="0">
                <a:solidFill>
                  <a:srgbClr val="FF0000"/>
                </a:solidFill>
                <a:latin typeface="Arial"/>
                <a:cs typeface="Arial"/>
              </a:rPr>
              <a:t>»</a:t>
            </a: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24" b="-13124"/>
          <a:stretch>
            <a:fillRect/>
          </a:stretch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713063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Clr>
                <a:srgbClr val="FF0000"/>
              </a:buClr>
              <a:buFont typeface="Wingdings" charset="2"/>
              <a:buChar char="§"/>
            </a:pPr>
            <a:r>
              <a:rPr lang="el-GR" sz="2400" b="1" dirty="0" smtClean="0">
                <a:solidFill>
                  <a:srgbClr val="3366FF"/>
                </a:solidFill>
                <a:latin typeface="Arial" charset="0"/>
              </a:rPr>
              <a:t>πολυφασικές διαδικασίες </a:t>
            </a:r>
            <a:endParaRPr lang="en-US" sz="2400" b="1" dirty="0" smtClean="0">
              <a:solidFill>
                <a:srgbClr val="3366FF"/>
              </a:solidFill>
              <a:latin typeface="Arial" charset="0"/>
            </a:endParaRPr>
          </a:p>
          <a:p>
            <a:pPr lvl="1">
              <a:buClr>
                <a:srgbClr val="FF0000"/>
              </a:buClr>
              <a:buFont typeface="Wingdings" charset="2"/>
              <a:buChar char="§"/>
            </a:pPr>
            <a:r>
              <a:rPr lang="el-GR" sz="2400" b="1" dirty="0" smtClean="0">
                <a:solidFill>
                  <a:srgbClr val="3366FF"/>
                </a:solidFill>
                <a:latin typeface="Arial" charset="0"/>
              </a:rPr>
              <a:t>πολύπλοκοι</a:t>
            </a:r>
            <a:r>
              <a:rPr lang="el-GR" b="1" dirty="0" smtClean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l-GR" sz="2400" b="1" dirty="0" smtClean="0">
                <a:solidFill>
                  <a:srgbClr val="3366FF"/>
                </a:solidFill>
                <a:latin typeface="Arial" charset="0"/>
              </a:rPr>
              <a:t>μηχανισμοί</a:t>
            </a:r>
            <a:r>
              <a:rPr lang="en-US" sz="2400" b="1" dirty="0" smtClean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l-GR" sz="2400" b="1" dirty="0" smtClean="0">
                <a:solidFill>
                  <a:srgbClr val="3366FF"/>
                </a:solidFill>
                <a:latin typeface="Arial" charset="0"/>
              </a:rPr>
              <a:t>αλληλεπίδρασης  καρκινικών κυττάρων και περιβάλλοντος</a:t>
            </a:r>
          </a:p>
          <a:p>
            <a:pPr lvl="1">
              <a:buClr>
                <a:srgbClr val="FF0000"/>
              </a:buClr>
              <a:buFont typeface="Wingdings" charset="2"/>
              <a:buChar char="§"/>
            </a:pPr>
            <a:r>
              <a:rPr lang="el-GR" sz="2400" b="1" dirty="0" smtClean="0">
                <a:solidFill>
                  <a:srgbClr val="3366FF"/>
                </a:solidFill>
                <a:latin typeface="Arial" charset="0"/>
              </a:rPr>
              <a:t>γενετικά καθορισμένη συμπεριφορά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440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  <a:latin typeface="Arial"/>
                <a:cs typeface="Arial"/>
              </a:rPr>
              <a:t>ΥΠΟΞΙΑ</a:t>
            </a:r>
            <a:endParaRPr lang="en-US" sz="3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828" y="1600200"/>
            <a:ext cx="8686800" cy="452596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Clr>
                <a:srgbClr val="FF0000"/>
              </a:buClr>
              <a:buNone/>
            </a:pPr>
            <a:r>
              <a:rPr lang="el-GR" sz="4000" b="1" dirty="0">
                <a:latin typeface="Arial"/>
                <a:cs typeface="Arial"/>
              </a:rPr>
              <a:t>Μείωση  παροχής  οξυγόνου  μέσω  διάχυσης στα  καρκινικά  κύτταρα  που  απέχουν  &gt;200 μ</a:t>
            </a:r>
            <a:r>
              <a:rPr lang="en-US" sz="4000" b="1" dirty="0">
                <a:latin typeface="Arial"/>
                <a:cs typeface="Arial"/>
              </a:rPr>
              <a:t>m</a:t>
            </a:r>
            <a:r>
              <a:rPr lang="el-GR" sz="4000" b="1" dirty="0">
                <a:latin typeface="Arial"/>
                <a:cs typeface="Arial"/>
              </a:rPr>
              <a:t>  από τα  τριχοειδή</a:t>
            </a:r>
          </a:p>
          <a:p>
            <a:pPr marL="0" indent="0" algn="ctr">
              <a:buClr>
                <a:srgbClr val="FF0000"/>
              </a:buClr>
              <a:buNone/>
            </a:pPr>
            <a:r>
              <a:rPr lang="el-GR" sz="4000" b="1" dirty="0">
                <a:solidFill>
                  <a:srgbClr val="3366FF"/>
                </a:solidFill>
                <a:latin typeface="Arial"/>
                <a:cs typeface="Arial"/>
                <a:sym typeface="Wingdings 3" charset="0"/>
              </a:rPr>
              <a:t></a:t>
            </a:r>
            <a:endParaRPr lang="el-GR" sz="4000" b="1" dirty="0">
              <a:solidFill>
                <a:srgbClr val="3366FF"/>
              </a:solidFill>
              <a:latin typeface="Arial"/>
              <a:cs typeface="Arial"/>
            </a:endParaRPr>
          </a:p>
          <a:p>
            <a:pPr marL="0" indent="0" algn="ctr">
              <a:buClr>
                <a:srgbClr val="FF0000"/>
              </a:buClr>
              <a:buNone/>
            </a:pPr>
            <a:r>
              <a:rPr lang="el-GR" sz="4000" b="1" dirty="0">
                <a:latin typeface="Arial"/>
                <a:cs typeface="Arial"/>
              </a:rPr>
              <a:t>Υποξία </a:t>
            </a:r>
            <a:r>
              <a:rPr lang="el-GR" sz="4000" b="1" dirty="0">
                <a:solidFill>
                  <a:srgbClr val="3366FF"/>
                </a:solidFill>
                <a:latin typeface="Arial"/>
                <a:cs typeface="Arial"/>
                <a:sym typeface="Wingdings 3" charset="0"/>
              </a:rPr>
              <a:t></a:t>
            </a:r>
            <a:r>
              <a:rPr lang="el-GR" sz="4000" b="1" dirty="0">
                <a:latin typeface="Arial"/>
                <a:cs typeface="Arial"/>
              </a:rPr>
              <a:t> κυτταρικός θάνατος </a:t>
            </a:r>
            <a:r>
              <a:rPr lang="el-GR" sz="4000" b="1" dirty="0">
                <a:solidFill>
                  <a:srgbClr val="3366FF"/>
                </a:solidFill>
                <a:latin typeface="Arial"/>
                <a:cs typeface="Arial"/>
                <a:sym typeface="Wingdings 3" charset="0"/>
              </a:rPr>
              <a:t></a:t>
            </a:r>
            <a:r>
              <a:rPr lang="el-GR" sz="4000" b="1" dirty="0">
                <a:latin typeface="Arial"/>
                <a:cs typeface="Arial"/>
              </a:rPr>
              <a:t> </a:t>
            </a:r>
            <a:r>
              <a:rPr lang="el-GR" sz="4000" b="1" dirty="0" smtClean="0">
                <a:latin typeface="Arial"/>
                <a:cs typeface="Arial"/>
              </a:rPr>
              <a:t>αναστολή ανάπτυξης</a:t>
            </a:r>
            <a:endParaRPr lang="el-GR" sz="4000" b="1" dirty="0">
              <a:latin typeface="Arial"/>
              <a:cs typeface="Arial"/>
            </a:endParaRPr>
          </a:p>
          <a:p>
            <a:pPr algn="ctr">
              <a:buClr>
                <a:srgbClr val="FF0000"/>
              </a:buClr>
            </a:pPr>
            <a:endParaRPr lang="el-GR" sz="40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 algn="ctr">
              <a:buClr>
                <a:srgbClr val="FF0000"/>
              </a:buClr>
              <a:buNone/>
            </a:pPr>
            <a:r>
              <a:rPr lang="el-GR" sz="4000" b="1" dirty="0">
                <a:solidFill>
                  <a:srgbClr val="3366FF"/>
                </a:solidFill>
                <a:latin typeface="Arial"/>
                <a:cs typeface="Arial"/>
              </a:rPr>
              <a:t>Αγγειογένεση</a:t>
            </a:r>
          </a:p>
          <a:p>
            <a:pPr marL="0" indent="0" algn="ctr">
              <a:buClr>
                <a:srgbClr val="FF0000"/>
              </a:buClr>
              <a:buNone/>
            </a:pPr>
            <a:r>
              <a:rPr lang="el-GR" sz="4000" b="1" dirty="0">
                <a:solidFill>
                  <a:srgbClr val="FF0000"/>
                </a:solidFill>
                <a:latin typeface="Arial"/>
                <a:cs typeface="Arial"/>
                <a:sym typeface="Wingdings 3" charset="0"/>
              </a:rPr>
              <a:t></a:t>
            </a:r>
            <a:endParaRPr lang="el-GR" sz="40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 algn="ctr">
              <a:buClr>
                <a:srgbClr val="FF0000"/>
              </a:buClr>
              <a:buNone/>
            </a:pPr>
            <a:r>
              <a:rPr lang="el-GR" sz="4000" b="1" dirty="0">
                <a:latin typeface="Arial"/>
                <a:cs typeface="Arial"/>
              </a:rPr>
              <a:t>Περαιτέρω ανάπτυξη του όγκου και </a:t>
            </a:r>
            <a:r>
              <a:rPr lang="el-GR" sz="4000" b="1" dirty="0" smtClean="0">
                <a:latin typeface="Arial"/>
                <a:cs typeface="Arial"/>
              </a:rPr>
              <a:t>αύξηση </a:t>
            </a:r>
            <a:r>
              <a:rPr lang="el-GR" sz="4000" b="1" dirty="0">
                <a:latin typeface="Arial"/>
                <a:cs typeface="Arial"/>
              </a:rPr>
              <a:t>του μεγέθους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069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l-GR" sz="2800" b="1" dirty="0">
                <a:latin typeface="Arial"/>
                <a:cs typeface="Arial"/>
              </a:rPr>
              <a:t>Αποδέσμευση του μεταγραφικού παράγοντα </a:t>
            </a:r>
            <a:r>
              <a:rPr lang="en-US" sz="2800" b="1" dirty="0">
                <a:latin typeface="Arial"/>
                <a:cs typeface="Arial"/>
              </a:rPr>
              <a:t>HIF-1</a:t>
            </a:r>
            <a:r>
              <a:rPr lang="el-GR" sz="2800" b="1" dirty="0">
                <a:latin typeface="Arial"/>
                <a:cs typeface="Arial"/>
              </a:rPr>
              <a:t>α (</a:t>
            </a:r>
            <a:r>
              <a:rPr lang="en-US" sz="2800" b="1" dirty="0">
                <a:latin typeface="Arial"/>
                <a:cs typeface="Arial"/>
              </a:rPr>
              <a:t>Hypoxia  inducible factor)</a:t>
            </a:r>
            <a:r>
              <a:rPr lang="el-GR" sz="2800" b="1" dirty="0">
                <a:solidFill>
                  <a:srgbClr val="FF0000"/>
                </a:solidFill>
                <a:latin typeface="Arial"/>
                <a:cs typeface="Arial"/>
                <a:sym typeface="Wingdings 3" charset="0"/>
              </a:rPr>
              <a:t> </a:t>
            </a:r>
            <a:r>
              <a:rPr lang="el-GR" sz="2800" b="1" dirty="0" smtClean="0">
                <a:latin typeface="Arial"/>
                <a:cs typeface="Arial"/>
              </a:rPr>
              <a:t>μετατόπιση </a:t>
            </a:r>
            <a:r>
              <a:rPr lang="el-GR" sz="2800" b="1" dirty="0">
                <a:latin typeface="Arial"/>
                <a:cs typeface="Arial"/>
              </a:rPr>
              <a:t>στον πυρήνα του καρκινικού κυττάρου </a:t>
            </a:r>
            <a:r>
              <a:rPr lang="el-GR" sz="2800" b="1" dirty="0">
                <a:solidFill>
                  <a:srgbClr val="FF0000"/>
                </a:solidFill>
                <a:latin typeface="Arial"/>
                <a:cs typeface="Arial"/>
                <a:sym typeface="Wingdings 3" charset="0"/>
              </a:rPr>
              <a:t></a:t>
            </a:r>
            <a:r>
              <a:rPr lang="el-GR" sz="2800" b="1" dirty="0">
                <a:latin typeface="Arial"/>
                <a:cs typeface="Arial"/>
              </a:rPr>
              <a:t> </a:t>
            </a:r>
            <a:r>
              <a:rPr lang="el-GR" sz="2800" b="1" dirty="0" smtClean="0">
                <a:latin typeface="Arial"/>
                <a:cs typeface="Arial"/>
              </a:rPr>
              <a:t>ενεργοποίηση </a:t>
            </a:r>
            <a:r>
              <a:rPr lang="el-GR" sz="2800" b="1" dirty="0">
                <a:latin typeface="Arial"/>
                <a:cs typeface="Arial"/>
              </a:rPr>
              <a:t>γονιδίων που συμβάλλουν στην αναστροφή της υποξίας (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VEGF,</a:t>
            </a:r>
            <a:r>
              <a:rPr lang="en-US" sz="2800" b="1" dirty="0">
                <a:latin typeface="Arial"/>
                <a:cs typeface="Arial"/>
              </a:rPr>
              <a:t> PDGF, TGF-</a:t>
            </a:r>
            <a:r>
              <a:rPr lang="el-GR" sz="2800" b="1" dirty="0">
                <a:latin typeface="Arial"/>
                <a:cs typeface="Arial"/>
              </a:rPr>
              <a:t>α, </a:t>
            </a:r>
            <a:r>
              <a:rPr lang="en-US" sz="2800" b="1" dirty="0">
                <a:latin typeface="Arial"/>
                <a:cs typeface="Arial"/>
              </a:rPr>
              <a:t>FGF, </a:t>
            </a:r>
            <a:r>
              <a:rPr lang="el-GR" sz="2800" b="1" dirty="0">
                <a:latin typeface="Arial"/>
                <a:cs typeface="Arial"/>
              </a:rPr>
              <a:t>ερυθροποιητίνη)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508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  <a:latin typeface="Arial"/>
                <a:cs typeface="Arial"/>
              </a:rPr>
              <a:t>ΑΓΓΕΙΟΓΕΝΕΣΗ</a:t>
            </a:r>
            <a:endParaRPr lang="en-US" sz="3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/>
          <a:lstStyle/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b="1" dirty="0" smtClean="0">
                <a:solidFill>
                  <a:srgbClr val="3366FF"/>
                </a:solidFill>
                <a:latin typeface="Arial"/>
                <a:cs typeface="Arial"/>
              </a:rPr>
              <a:t>Οι </a:t>
            </a:r>
            <a:r>
              <a:rPr lang="el-GR" b="1" dirty="0">
                <a:solidFill>
                  <a:srgbClr val="3366FF"/>
                </a:solidFill>
                <a:latin typeface="Arial"/>
                <a:cs typeface="Arial"/>
              </a:rPr>
              <a:t>αγγειογενετικοί παράγοντες </a:t>
            </a:r>
            <a:endParaRPr lang="el-GR" b="1" dirty="0" smtClean="0">
              <a:solidFill>
                <a:srgbClr val="3366FF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3366FF"/>
                </a:solidFill>
                <a:latin typeface="Arial"/>
                <a:cs typeface="Arial"/>
              </a:rPr>
              <a:t>εκκρίνονται </a:t>
            </a:r>
            <a:r>
              <a:rPr lang="el-GR" b="1" dirty="0">
                <a:solidFill>
                  <a:srgbClr val="3366FF"/>
                </a:solidFill>
                <a:latin typeface="Arial"/>
                <a:cs typeface="Arial"/>
              </a:rPr>
              <a:t>από: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425770" y="1600200"/>
            <a:ext cx="5718230" cy="4525963"/>
          </a:xfrm>
        </p:spPr>
        <p:txBody>
          <a:bodyPr/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b="1" dirty="0">
                <a:latin typeface="Arial"/>
                <a:cs typeface="Arial"/>
              </a:rPr>
              <a:t>καρκινικά κύτταρα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l-GR" b="1" dirty="0">
              <a:latin typeface="Arial"/>
              <a:cs typeface="Arial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b="1" dirty="0">
                <a:latin typeface="Arial"/>
                <a:cs typeface="Arial"/>
              </a:rPr>
              <a:t> ενεργοποιημένα  στρωματικά κύτταρα  (</a:t>
            </a:r>
            <a:r>
              <a:rPr lang="en-US" b="1" dirty="0">
                <a:latin typeface="Arial"/>
                <a:cs typeface="Arial"/>
              </a:rPr>
              <a:t>VEGF-A, </a:t>
            </a:r>
            <a:r>
              <a:rPr lang="el-GR" b="1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FGF-2</a:t>
            </a:r>
            <a:r>
              <a:rPr lang="en-US" b="1" dirty="0" smtClean="0">
                <a:latin typeface="Arial"/>
                <a:cs typeface="Arial"/>
              </a:rPr>
              <a:t>,</a:t>
            </a:r>
            <a:r>
              <a:rPr lang="el-GR" b="1" dirty="0" smtClean="0">
                <a:latin typeface="Arial"/>
                <a:cs typeface="Arial"/>
              </a:rPr>
              <a:t> αγγειοποιητίνες</a:t>
            </a:r>
            <a:r>
              <a:rPr lang="el-GR" b="1" dirty="0">
                <a:latin typeface="Arial"/>
                <a:cs typeface="Arial"/>
              </a:rPr>
              <a:t>) 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l-GR" b="1" dirty="0">
              <a:latin typeface="Arial"/>
              <a:cs typeface="Arial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b="1" dirty="0">
                <a:latin typeface="Arial"/>
                <a:cs typeface="Arial"/>
              </a:rPr>
              <a:t>  μακροφάγα  (</a:t>
            </a:r>
            <a:r>
              <a:rPr lang="en-US" b="1" dirty="0">
                <a:latin typeface="Arial"/>
                <a:cs typeface="Arial"/>
              </a:rPr>
              <a:t>VEGF)</a:t>
            </a:r>
            <a:endParaRPr lang="el-GR" b="1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3466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sz="32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l-GR" sz="3200" b="1" dirty="0" smtClean="0">
                <a:solidFill>
                  <a:srgbClr val="FF0000"/>
                </a:solidFill>
                <a:latin typeface="Arial"/>
                <a:cs typeface="Arial"/>
              </a:rPr>
              <a:t>ΑΓΓΕΙΟΓΕΝΕΣΗ</a:t>
            </a:r>
            <a:endParaRPr lang="el-GR" sz="32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l-GR" b="1" dirty="0">
                <a:solidFill>
                  <a:srgbClr val="3366FF"/>
                </a:solidFill>
                <a:latin typeface="Arial"/>
                <a:cs typeface="Arial"/>
              </a:rPr>
              <a:t>Αύξηση του μεγέθους </a:t>
            </a:r>
            <a:r>
              <a:rPr lang="el-GR" b="1" dirty="0" smtClean="0">
                <a:solidFill>
                  <a:srgbClr val="3366FF"/>
                </a:solidFill>
                <a:latin typeface="Arial"/>
                <a:cs typeface="Arial"/>
              </a:rPr>
              <a:t>του πρωτοπαθούς </a:t>
            </a:r>
            <a:r>
              <a:rPr lang="el-GR" b="1" dirty="0">
                <a:solidFill>
                  <a:srgbClr val="3366FF"/>
                </a:solidFill>
                <a:latin typeface="Arial"/>
                <a:cs typeface="Arial"/>
              </a:rPr>
              <a:t>όγκου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l-GR" b="1" dirty="0">
                <a:solidFill>
                  <a:srgbClr val="3366FF"/>
                </a:solidFill>
                <a:latin typeface="Arial"/>
                <a:cs typeface="Arial"/>
              </a:rPr>
              <a:t> Διευκόλυνση της εισόδου καρκινικών κυττάρων στην κυκλοφορία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l-GR" b="1" dirty="0">
                <a:solidFill>
                  <a:srgbClr val="3366FF"/>
                </a:solidFill>
                <a:latin typeface="Arial"/>
                <a:cs typeface="Arial"/>
              </a:rPr>
              <a:t>Ανάπτυξη μεταστατικής εστίας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9562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  <a:latin typeface="Arial"/>
                <a:cs typeface="Arial"/>
              </a:rPr>
              <a:t>ΚΑΡΚΙΝΙΚΑ ΚΥΤΤΑΡΑ ΚΑΙ ΜΙΚΡΟΠΕΡΙΒΑΛΛΟΝ</a:t>
            </a:r>
            <a:endParaRPr lang="el-GR" sz="3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86664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 b="1" dirty="0" err="1" smtClean="0">
                <a:solidFill>
                  <a:srgbClr val="3366FF"/>
                </a:solidFill>
                <a:latin typeface="Arial" charset="0"/>
              </a:rPr>
              <a:t>Μικροπεριβάλλον</a:t>
            </a:r>
            <a:r>
              <a:rPr lang="el-GR" sz="2400" b="1" dirty="0" smtClean="0">
                <a:solidFill>
                  <a:srgbClr val="3366FF"/>
                </a:solidFill>
                <a:latin typeface="Arial" charset="0"/>
              </a:rPr>
              <a:t> ρυθμιστικός παράγοντας:</a:t>
            </a:r>
          </a:p>
          <a:p>
            <a:pPr lvl="1">
              <a:lnSpc>
                <a:spcPct val="90000"/>
              </a:lnSpc>
            </a:pPr>
            <a:r>
              <a:rPr lang="el-GR" b="1" i="1" dirty="0" smtClean="0">
                <a:latin typeface="Arial" charset="0"/>
              </a:rPr>
              <a:t>ανάπτυξης</a:t>
            </a:r>
          </a:p>
          <a:p>
            <a:pPr lvl="1">
              <a:lnSpc>
                <a:spcPct val="90000"/>
              </a:lnSpc>
            </a:pPr>
            <a:r>
              <a:rPr lang="el-GR" b="1" i="1" dirty="0" smtClean="0">
                <a:latin typeface="Arial" charset="0"/>
              </a:rPr>
              <a:t>διήθησης</a:t>
            </a:r>
          </a:p>
          <a:p>
            <a:pPr lvl="1">
              <a:lnSpc>
                <a:spcPct val="90000"/>
              </a:lnSpc>
            </a:pPr>
            <a:r>
              <a:rPr lang="el-GR" b="1" i="1" dirty="0" smtClean="0">
                <a:latin typeface="Arial" charset="0"/>
              </a:rPr>
              <a:t>μετάστασης</a:t>
            </a:r>
          </a:p>
          <a:p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sz="2400" b="1" dirty="0" smtClean="0">
                <a:latin typeface="Arial" charset="0"/>
              </a:rPr>
              <a:t>Αμφίδρομη σχέση με τα καρκινικά κύτταρα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l-GR" sz="2400" b="1" dirty="0" smtClean="0">
              <a:latin typeface="Arial" charset="0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l-GR" sz="2400" b="1" dirty="0" smtClean="0">
              <a:latin typeface="Arial" charset="0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sz="2400" b="1" dirty="0" smtClean="0">
                <a:latin typeface="Arial" charset="0"/>
              </a:rPr>
              <a:t>Ανταλλαγή σημάτων με τον ανάλογο πληθυσμό σε απομακρυσμένες θέσεις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  <a:latin typeface="Arial"/>
                <a:cs typeface="Arial"/>
              </a:rPr>
              <a:t>ΚΥΤΤΑΡΑ ΜΙΚΡΟΠΕΡΙΒΑΛΛΟΝΤΟΣ</a:t>
            </a:r>
            <a:endParaRPr lang="el-GR" sz="3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>
                <a:solidFill>
                  <a:srgbClr val="3366FF"/>
                </a:solidFill>
                <a:latin typeface="Arial" charset="0"/>
              </a:rPr>
              <a:t>Ενεργοποιημένοι </a:t>
            </a:r>
            <a:r>
              <a:rPr lang="el-GR" sz="2800" b="1" dirty="0" err="1" smtClean="0">
                <a:solidFill>
                  <a:srgbClr val="3366FF"/>
                </a:solidFill>
                <a:latin typeface="Arial" charset="0"/>
              </a:rPr>
              <a:t>ινοβλάστες</a:t>
            </a:r>
            <a:r>
              <a:rPr lang="el-GR" sz="2800" b="1" dirty="0" smtClean="0">
                <a:solidFill>
                  <a:srgbClr val="3366FF"/>
                </a:solidFill>
                <a:latin typeface="Arial" charset="0"/>
              </a:rPr>
              <a:t>/</a:t>
            </a:r>
            <a:r>
              <a:rPr lang="el-GR" sz="2800" b="1" dirty="0" err="1" smtClean="0">
                <a:solidFill>
                  <a:srgbClr val="3366FF"/>
                </a:solidFill>
                <a:latin typeface="Arial" charset="0"/>
              </a:rPr>
              <a:t>μυοϊνοβλάστες</a:t>
            </a:r>
            <a:endParaRPr lang="el-GR" sz="2800" b="1" dirty="0" smtClean="0">
              <a:solidFill>
                <a:srgbClr val="3366FF"/>
              </a:solidFill>
              <a:latin typeface="Arial" charset="0"/>
            </a:endParaRPr>
          </a:p>
          <a:p>
            <a:endParaRPr lang="el-GR" sz="2800" b="1" dirty="0" smtClean="0">
              <a:latin typeface="Arial" charset="0"/>
            </a:endParaRPr>
          </a:p>
          <a:p>
            <a:r>
              <a:rPr lang="el-GR" sz="2800" b="1" dirty="0" err="1" smtClean="0">
                <a:solidFill>
                  <a:srgbClr val="3366FF"/>
                </a:solidFill>
                <a:latin typeface="Arial" charset="0"/>
              </a:rPr>
              <a:t>Μακροφάγα</a:t>
            </a:r>
            <a:endParaRPr lang="el-GR" sz="2800" b="1" dirty="0" smtClean="0">
              <a:solidFill>
                <a:srgbClr val="3366FF"/>
              </a:solidFill>
              <a:latin typeface="Arial" charset="0"/>
            </a:endParaRPr>
          </a:p>
          <a:p>
            <a:endParaRPr lang="el-GR" sz="2800" b="1" dirty="0" smtClean="0">
              <a:solidFill>
                <a:srgbClr val="FF0000"/>
              </a:solidFill>
              <a:latin typeface="Arial" charset="0"/>
            </a:endParaRPr>
          </a:p>
          <a:p>
            <a:r>
              <a:rPr lang="el-GR" sz="2800" b="1" dirty="0" smtClean="0">
                <a:solidFill>
                  <a:srgbClr val="3366FF"/>
                </a:solidFill>
                <a:latin typeface="Arial" charset="0"/>
              </a:rPr>
              <a:t>Κύτταρα προερχόμενα από το μυελό των οστών</a:t>
            </a:r>
            <a:r>
              <a:rPr lang="el-GR" sz="2800" dirty="0" smtClean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l-GR" sz="2400" b="1" dirty="0" smtClean="0">
                <a:latin typeface="Arial" charset="0"/>
              </a:rPr>
              <a:t>(</a:t>
            </a:r>
            <a:r>
              <a:rPr lang="el-GR" sz="2400" b="1" i="1" dirty="0" smtClean="0">
                <a:latin typeface="Arial" charset="0"/>
              </a:rPr>
              <a:t>προγονικά ενδοθηλιακά και </a:t>
            </a:r>
            <a:r>
              <a:rPr lang="el-GR" sz="2400" b="1" i="1" dirty="0" err="1" smtClean="0">
                <a:latin typeface="Arial" charset="0"/>
              </a:rPr>
              <a:t>μεσεγχυματικά</a:t>
            </a:r>
            <a:r>
              <a:rPr lang="el-GR" sz="2400" b="1" i="1" dirty="0" smtClean="0">
                <a:latin typeface="Arial" charset="0"/>
              </a:rPr>
              <a:t> κύτταρα, μονοκύτταρα, φλεγμονώδη κύτταρα)</a:t>
            </a:r>
            <a:endParaRPr lang="el-GR" sz="2400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27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el-GR" sz="3100" b="1" dirty="0" smtClean="0">
                <a:solidFill>
                  <a:srgbClr val="3366FF"/>
                </a:solidFill>
                <a:latin typeface="Arial" charset="0"/>
              </a:rPr>
              <a:t>Ενεργοποιημένοι ΙΝΟΒΛΑΣΤΕΣ</a:t>
            </a:r>
            <a:r>
              <a:rPr lang="en-US" sz="3100" b="1" dirty="0" smtClean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l-GR" sz="3100" b="1" dirty="0" smtClean="0">
                <a:solidFill>
                  <a:srgbClr val="3366FF"/>
                </a:solidFill>
                <a:latin typeface="Arial" charset="0"/>
              </a:rPr>
              <a:t>/ΜΥΟΪΝΟΒΛΑΣΤΕΣ </a:t>
            </a:r>
            <a:br>
              <a:rPr lang="el-GR" sz="3100" b="1" dirty="0" smtClean="0">
                <a:solidFill>
                  <a:srgbClr val="3366FF"/>
                </a:solidFill>
                <a:latin typeface="Arial" charset="0"/>
              </a:rPr>
            </a:br>
            <a:endParaRPr lang="el-GR" sz="3100" dirty="0">
              <a:solidFill>
                <a:srgbClr val="3366FF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l-GR" sz="2400" b="1" dirty="0" smtClean="0">
              <a:latin typeface="Arial" charset="0"/>
            </a:endParaRPr>
          </a:p>
          <a:p>
            <a:pPr>
              <a:buFontTx/>
              <a:buNone/>
            </a:pPr>
            <a:r>
              <a:rPr lang="el-GR" sz="2400" b="1" dirty="0" smtClean="0">
                <a:latin typeface="Arial" charset="0"/>
              </a:rPr>
              <a:t>Παραγωγή αυξητικών παραγόντων,  </a:t>
            </a:r>
            <a:r>
              <a:rPr lang="el-GR" sz="2400" b="1" dirty="0" err="1" smtClean="0">
                <a:latin typeface="Arial" charset="0"/>
              </a:rPr>
              <a:t>εξωκυττάριας</a:t>
            </a:r>
            <a:r>
              <a:rPr lang="el-GR" sz="2400" b="1" dirty="0" smtClean="0">
                <a:latin typeface="Arial" charset="0"/>
              </a:rPr>
              <a:t> θεμέλιας ουσίας  και   ΜΜΡ</a:t>
            </a:r>
            <a:r>
              <a:rPr lang="en-US" sz="2400" b="1" dirty="0" smtClean="0">
                <a:latin typeface="Arial" charset="0"/>
              </a:rPr>
              <a:t>s</a:t>
            </a:r>
            <a:r>
              <a:rPr lang="el-GR" sz="2400" dirty="0" smtClean="0">
                <a:latin typeface="Arial" charset="0"/>
              </a:rPr>
              <a:t> </a:t>
            </a:r>
          </a:p>
          <a:p>
            <a:pPr>
              <a:buFontTx/>
              <a:buNone/>
            </a:pPr>
            <a:endParaRPr lang="el-GR" sz="2400" b="1" dirty="0" smtClean="0">
              <a:latin typeface="Arial" charset="0"/>
            </a:endParaRPr>
          </a:p>
          <a:p>
            <a:pPr>
              <a:buFontTx/>
              <a:buNone/>
            </a:pPr>
            <a:r>
              <a:rPr lang="el-GR" sz="2400" b="1" dirty="0" smtClean="0">
                <a:latin typeface="Arial" charset="0"/>
              </a:rPr>
              <a:t>Ιδιότητες συνυφασμένες με την αυξητική και </a:t>
            </a:r>
            <a:r>
              <a:rPr lang="el-GR" sz="2400" b="1" dirty="0" err="1" smtClean="0">
                <a:latin typeface="Arial" charset="0"/>
              </a:rPr>
              <a:t>χημειοτακτική</a:t>
            </a:r>
            <a:r>
              <a:rPr lang="el-GR" sz="2400" b="1" dirty="0" smtClean="0">
                <a:latin typeface="Arial" charset="0"/>
              </a:rPr>
              <a:t> δράση της παραγόμενης </a:t>
            </a:r>
            <a:r>
              <a:rPr lang="el-GR" sz="2400" b="1" dirty="0" err="1" smtClean="0">
                <a:solidFill>
                  <a:srgbClr val="C00000"/>
                </a:solidFill>
                <a:latin typeface="Arial" charset="0"/>
              </a:rPr>
              <a:t>χημειοκίνης</a:t>
            </a:r>
            <a:r>
              <a:rPr lang="el-GR" sz="2400" b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charset="0"/>
              </a:rPr>
              <a:t>SDF-1 </a:t>
            </a:r>
            <a:r>
              <a:rPr lang="el-GR" sz="2400" b="1" dirty="0" smtClean="0">
                <a:latin typeface="Arial" charset="0"/>
              </a:rPr>
              <a:t>σε συνδυασμό με την έκφραση του </a:t>
            </a:r>
            <a:r>
              <a:rPr lang="el-GR" sz="2400" b="1" dirty="0" smtClean="0">
                <a:solidFill>
                  <a:srgbClr val="C00000"/>
                </a:solidFill>
                <a:latin typeface="Arial" charset="0"/>
              </a:rPr>
              <a:t>υποδοχέα της </a:t>
            </a:r>
            <a:r>
              <a:rPr lang="en-US" sz="2400" b="1" dirty="0" smtClean="0">
                <a:solidFill>
                  <a:srgbClr val="C00000"/>
                </a:solidFill>
                <a:latin typeface="Arial" charset="0"/>
              </a:rPr>
              <a:t>CXCR-4 </a:t>
            </a:r>
            <a:r>
              <a:rPr lang="el-GR" sz="2400" b="1" dirty="0" smtClean="0">
                <a:latin typeface="Arial" charset="0"/>
              </a:rPr>
              <a:t>από καρκινικά κύτταρα και ενδοθηλιακά κύτταρα.</a:t>
            </a:r>
          </a:p>
          <a:p>
            <a:pPr algn="just">
              <a:buFontTx/>
              <a:buNone/>
            </a:pPr>
            <a:endParaRPr lang="el-GR" sz="2400" b="1" dirty="0" smtClean="0">
              <a:latin typeface="Arial" charset="0"/>
            </a:endParaRPr>
          </a:p>
          <a:p>
            <a:pPr algn="just">
              <a:buFontTx/>
              <a:buNone/>
            </a:pPr>
            <a:r>
              <a:rPr lang="el-GR" sz="2400" b="1" dirty="0" smtClean="0">
                <a:latin typeface="Arial" charset="0"/>
              </a:rPr>
              <a:t>    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Arial"/>
                <a:cs typeface="Arial"/>
              </a:rPr>
              <a:t>ΜΑΚΡΟΦΑΓΑ ΣΧΕΤΙΖΟΜΕΝΑ ΜΕ ΤΟΝ ΟΓΚΟ</a:t>
            </a:r>
            <a:endParaRPr lang="el-GR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600" dirty="0" smtClean="0">
                <a:latin typeface="Arial" charset="0"/>
              </a:rPr>
              <a:t>Συναθροίζονται υπό την επίδραση του </a:t>
            </a:r>
            <a:r>
              <a:rPr lang="en-US" sz="2600" dirty="0" smtClean="0">
                <a:latin typeface="Arial" charset="0"/>
              </a:rPr>
              <a:t>CSF-1, </a:t>
            </a:r>
            <a:r>
              <a:rPr lang="el-GR" sz="2600" dirty="0" smtClean="0">
                <a:latin typeface="Arial" charset="0"/>
              </a:rPr>
              <a:t>ο οποίος εκκρίνεται από τα καρκινικά κύτταρα</a:t>
            </a:r>
          </a:p>
          <a:p>
            <a:endParaRPr lang="el-GR" sz="2600" dirty="0" smtClean="0">
              <a:latin typeface="Arial" charset="0"/>
            </a:endParaRPr>
          </a:p>
          <a:p>
            <a:r>
              <a:rPr lang="el-GR" sz="2600" dirty="0" smtClean="0">
                <a:latin typeface="Arial" charset="0"/>
              </a:rPr>
              <a:t>Προάγουν την </a:t>
            </a:r>
            <a:r>
              <a:rPr lang="el-GR" sz="2600" dirty="0" err="1" smtClean="0">
                <a:latin typeface="Arial" charset="0"/>
              </a:rPr>
              <a:t>ογκογένεση</a:t>
            </a:r>
            <a:r>
              <a:rPr lang="el-GR" sz="2600" dirty="0" smtClean="0">
                <a:latin typeface="Arial" charset="0"/>
              </a:rPr>
              <a:t> μέσω παραγωγής</a:t>
            </a:r>
            <a:r>
              <a:rPr lang="el-GR" sz="2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l-GR" sz="2600" b="1" dirty="0" smtClean="0">
                <a:latin typeface="Arial" charset="0"/>
              </a:rPr>
              <a:t>αυξητικών παραγόντων</a:t>
            </a:r>
            <a:r>
              <a:rPr lang="el-GR" sz="2600" dirty="0" smtClean="0">
                <a:latin typeface="Arial" charset="0"/>
              </a:rPr>
              <a:t> (</a:t>
            </a:r>
            <a:r>
              <a:rPr lang="en-US" sz="2600" dirty="0" smtClean="0">
                <a:latin typeface="Arial" charset="0"/>
              </a:rPr>
              <a:t>FGF, EGF, HGF, PDGF, </a:t>
            </a:r>
            <a:r>
              <a:rPr lang="el-GR" sz="2600" dirty="0" smtClean="0">
                <a:latin typeface="Arial" charset="0"/>
              </a:rPr>
              <a:t>και </a:t>
            </a:r>
            <a:r>
              <a:rPr lang="en-US" sz="2600" dirty="0" smtClean="0">
                <a:latin typeface="Arial" charset="0"/>
              </a:rPr>
              <a:t>TGF-</a:t>
            </a:r>
            <a:r>
              <a:rPr lang="el-GR" sz="2600" dirty="0" smtClean="0">
                <a:latin typeface="Arial" charset="0"/>
              </a:rPr>
              <a:t>β), </a:t>
            </a:r>
            <a:r>
              <a:rPr lang="el-GR" sz="2600" b="1" dirty="0" err="1" smtClean="0">
                <a:latin typeface="Arial" charset="0"/>
              </a:rPr>
              <a:t>αγγειογενετικών</a:t>
            </a:r>
            <a:r>
              <a:rPr lang="el-GR" sz="2600" b="1" dirty="0" smtClean="0">
                <a:latin typeface="Arial" charset="0"/>
              </a:rPr>
              <a:t> παραγόντων </a:t>
            </a:r>
            <a:r>
              <a:rPr lang="en-US" sz="2600" dirty="0" smtClean="0">
                <a:latin typeface="Arial" charset="0"/>
              </a:rPr>
              <a:t>(VEGF</a:t>
            </a:r>
            <a:r>
              <a:rPr lang="el-GR" sz="2600" dirty="0" smtClean="0">
                <a:latin typeface="Arial" charset="0"/>
              </a:rPr>
              <a:t>) και μέσω </a:t>
            </a:r>
            <a:r>
              <a:rPr lang="el-GR" sz="2600" b="1" dirty="0" smtClean="0">
                <a:latin typeface="Arial" charset="0"/>
              </a:rPr>
              <a:t>μεταλλαξιογόνου δράσης ελευθέρων ριζών</a:t>
            </a:r>
            <a:endParaRPr lang="el-GR" sz="2600" dirty="0" smtClean="0">
              <a:latin typeface="Arial" charset="0"/>
            </a:endParaRPr>
          </a:p>
          <a:p>
            <a:endParaRPr lang="el-GR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Arial"/>
                <a:cs typeface="Arial"/>
              </a:rPr>
              <a:t>ΜΑΚΡΟΦΑΓΑ ΣΧΕΤΙΖΟΜΕΝΑ ΜΕ ΤΟΝ ΟΓΚΟ</a:t>
            </a:r>
            <a:endParaRPr lang="el-GR" sz="2800" dirty="0">
              <a:latin typeface="Arial"/>
              <a:cs typeface="Arial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sz="2600" b="1" dirty="0" smtClean="0">
                <a:latin typeface="Arial" charset="0"/>
              </a:rPr>
              <a:t>Καταγωγή από μονοκύτταρα του περιφερικού αίματος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l-GR" sz="2600" b="1" dirty="0" smtClean="0">
              <a:latin typeface="Arial" charset="0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sz="2600" b="1" dirty="0" smtClean="0">
                <a:latin typeface="Arial" charset="0"/>
              </a:rPr>
              <a:t>Προσελκύονται από </a:t>
            </a:r>
            <a:r>
              <a:rPr lang="el-GR" sz="2600" b="1" dirty="0" err="1" smtClean="0">
                <a:latin typeface="Arial" charset="0"/>
              </a:rPr>
              <a:t>χημειοκίνες</a:t>
            </a:r>
            <a:r>
              <a:rPr lang="el-GR" sz="2600" b="1" dirty="0" smtClean="0">
                <a:latin typeface="Arial" charset="0"/>
              </a:rPr>
              <a:t> που εκφράζονται από τα  καρκινικά κύτταρα,  </a:t>
            </a:r>
            <a:r>
              <a:rPr lang="el-GR" sz="2600" b="1" dirty="0" err="1" smtClean="0">
                <a:latin typeface="Arial" charset="0"/>
              </a:rPr>
              <a:t>ινοβλάστες</a:t>
            </a:r>
            <a:r>
              <a:rPr lang="el-GR" sz="2600" b="1" dirty="0" smtClean="0">
                <a:latin typeface="Arial" charset="0"/>
              </a:rPr>
              <a:t> και  ενδοθήλια</a:t>
            </a:r>
            <a:endParaRPr lang="en-US" sz="2600" b="1" dirty="0" smtClean="0">
              <a:latin typeface="Arial" charset="0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l-GR" sz="2600" b="1" dirty="0" smtClean="0">
              <a:latin typeface="Arial" charset="0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sz="2600" b="1" dirty="0" smtClean="0">
                <a:latin typeface="Arial" charset="0"/>
              </a:rPr>
              <a:t>Συνδράμουν στη </a:t>
            </a:r>
            <a:r>
              <a:rPr lang="el-GR" sz="2600" b="1" dirty="0" err="1" smtClean="0">
                <a:latin typeface="Arial" charset="0"/>
              </a:rPr>
              <a:t>διηθητικότητα</a:t>
            </a:r>
            <a:r>
              <a:rPr lang="el-GR" sz="2600" b="1" dirty="0" smtClean="0">
                <a:latin typeface="Arial" charset="0"/>
              </a:rPr>
              <a:t> των καρκινικών κυττάρων μέσω έκκρισης </a:t>
            </a:r>
            <a:r>
              <a:rPr lang="el-GR" sz="2600" b="1" dirty="0" err="1" smtClean="0">
                <a:latin typeface="Arial" charset="0"/>
              </a:rPr>
              <a:t>πρωτεασών</a:t>
            </a:r>
            <a:r>
              <a:rPr lang="el-GR" sz="2600" b="1" dirty="0" smtClean="0">
                <a:latin typeface="Arial" charset="0"/>
              </a:rPr>
              <a:t> και αυξημένης έκφρασης </a:t>
            </a:r>
            <a:r>
              <a:rPr lang="el-GR" sz="2600" b="1" dirty="0" err="1" smtClean="0">
                <a:latin typeface="Arial" charset="0"/>
              </a:rPr>
              <a:t>χημειοκινών</a:t>
            </a:r>
            <a:endParaRPr lang="en-US" sz="2600" b="1" dirty="0" smtClean="0">
              <a:latin typeface="Arial" charset="0"/>
            </a:endParaRPr>
          </a:p>
          <a:p>
            <a:pPr marL="0" indent="0">
              <a:buClr>
                <a:srgbClr val="FF0000"/>
              </a:buClr>
              <a:buNone/>
            </a:pPr>
            <a:endParaRPr lang="el-GR" sz="2600" b="1" dirty="0" smtClean="0">
              <a:latin typeface="Arial" charset="0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sz="2600" b="1" dirty="0" smtClean="0">
                <a:latin typeface="Arial" charset="0"/>
              </a:rPr>
              <a:t>Συσχέτιση με δυσμενή πρόγνωση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Arial"/>
                <a:cs typeface="Arial"/>
              </a:rPr>
              <a:t>ΕΝΔΟΘΗΛΙΑΚΑ ΠΡΟΓΟΝΙΚΑ ΚΥΤΤΑΡΑ ΤΟΥ ΜΥΕΛΟΥ ΤΩΝ ΟΣΤΩΝ </a:t>
            </a:r>
            <a:endParaRPr lang="el-GR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sz="2800" b="1" dirty="0" smtClean="0">
                <a:latin typeface="Arial" charset="0"/>
              </a:rPr>
              <a:t>Κινητοποιούνται 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και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 προσελκύονται 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από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 </a:t>
            </a:r>
            <a:r>
              <a:rPr lang="el-GR" sz="2800" b="1" dirty="0" smtClean="0">
                <a:solidFill>
                  <a:srgbClr val="3366FF"/>
                </a:solidFill>
                <a:latin typeface="Arial" charset="0"/>
              </a:rPr>
              <a:t>κυτταροκίνες</a:t>
            </a:r>
            <a:r>
              <a:rPr lang="el-GR" sz="2800" b="1" dirty="0" smtClean="0">
                <a:latin typeface="Arial" charset="0"/>
              </a:rPr>
              <a:t> (</a:t>
            </a:r>
            <a:r>
              <a:rPr lang="el-GR" sz="2800" b="1" i="1" dirty="0" smtClean="0">
                <a:latin typeface="Arial" charset="0"/>
              </a:rPr>
              <a:t>κυρίως </a:t>
            </a:r>
            <a:r>
              <a:rPr lang="en-US" sz="2800" b="1" i="1" dirty="0" smtClean="0">
                <a:latin typeface="Arial" charset="0"/>
              </a:rPr>
              <a:t>VEGF-A</a:t>
            </a:r>
            <a:r>
              <a:rPr lang="el-GR" sz="2800" b="1" i="1" dirty="0" smtClean="0">
                <a:latin typeface="Arial" charset="0"/>
              </a:rPr>
              <a:t>)</a:t>
            </a:r>
            <a:r>
              <a:rPr lang="en-US" sz="2800" b="1" i="1" dirty="0" smtClean="0">
                <a:latin typeface="Arial" charset="0"/>
              </a:rPr>
              <a:t>  </a:t>
            </a:r>
            <a:r>
              <a:rPr lang="el-GR" sz="2800" b="1" dirty="0" smtClean="0">
                <a:latin typeface="Arial" charset="0"/>
              </a:rPr>
              <a:t>και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 </a:t>
            </a:r>
            <a:r>
              <a:rPr lang="el-GR" sz="2800" b="1" dirty="0" err="1" smtClean="0">
                <a:solidFill>
                  <a:srgbClr val="3366FF"/>
                </a:solidFill>
                <a:latin typeface="Arial" charset="0"/>
              </a:rPr>
              <a:t>χημειοκίνες</a:t>
            </a:r>
            <a:r>
              <a:rPr lang="en-US" sz="2800" b="1" dirty="0" smtClean="0">
                <a:latin typeface="Arial" charset="0"/>
              </a:rPr>
              <a:t>  </a:t>
            </a:r>
            <a:r>
              <a:rPr lang="el-GR" sz="2800" b="1" dirty="0" smtClean="0">
                <a:latin typeface="Arial" charset="0"/>
              </a:rPr>
              <a:t>στην 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πρώιμη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 φάση ανάπτυξης του όγκου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l-GR" sz="2800" b="1" dirty="0" smtClean="0">
              <a:latin typeface="Arial" charset="0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sz="2800" b="1" dirty="0" smtClean="0">
                <a:latin typeface="Arial" charset="0"/>
              </a:rPr>
              <a:t>Εκφράζουν 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n-US" sz="2800" b="1" dirty="0" smtClean="0">
                <a:solidFill>
                  <a:srgbClr val="3366FF"/>
                </a:solidFill>
                <a:latin typeface="Arial" charset="0"/>
              </a:rPr>
              <a:t>VEGFR-2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 και</a:t>
            </a:r>
            <a:r>
              <a:rPr lang="en-US" sz="2800" b="1" dirty="0" smtClean="0">
                <a:latin typeface="Arial" charset="0"/>
              </a:rPr>
              <a:t>  </a:t>
            </a:r>
            <a:r>
              <a:rPr lang="en-US" sz="2800" b="1" dirty="0" smtClean="0">
                <a:solidFill>
                  <a:srgbClr val="3366FF"/>
                </a:solidFill>
                <a:latin typeface="Arial" charset="0"/>
              </a:rPr>
              <a:t>CXCR4 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υποδοχείς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l-GR" sz="2800" b="1" dirty="0" smtClean="0">
              <a:latin typeface="Arial" charset="0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l-GR" sz="2800" b="1" dirty="0" smtClean="0">
              <a:latin typeface="Arial" charset="0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sz="2800" b="1" dirty="0" smtClean="0">
                <a:latin typeface="Arial" charset="0"/>
              </a:rPr>
              <a:t>Συμβάλλουν</a:t>
            </a:r>
            <a:r>
              <a:rPr lang="en-US" sz="2800" b="1" dirty="0" smtClean="0">
                <a:latin typeface="Arial" charset="0"/>
              </a:rPr>
              <a:t>  </a:t>
            </a:r>
            <a:r>
              <a:rPr lang="el-GR" sz="2800" b="1" dirty="0" smtClean="0">
                <a:latin typeface="Arial" charset="0"/>
              </a:rPr>
              <a:t>στην 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err="1" smtClean="0">
                <a:solidFill>
                  <a:srgbClr val="FF0000"/>
                </a:solidFill>
                <a:latin typeface="Arial" charset="0"/>
              </a:rPr>
              <a:t>αγγειογένεση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 άμεσα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 ή 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έμμεσα μέσω παραγωγής 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err="1" smtClean="0">
                <a:latin typeface="Arial" charset="0"/>
              </a:rPr>
              <a:t>αγγειογενετικών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 παραγόντων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:\omilia\εικ39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83" b="-378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5601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6" t="12659" r="8101" b="7594"/>
          <a:stretch>
            <a:fillRect/>
          </a:stretch>
        </p:blipFill>
        <p:spPr bwMode="auto">
          <a:xfrm>
            <a:off x="0" y="1016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- TextBox"/>
          <p:cNvSpPr txBox="1"/>
          <p:nvPr/>
        </p:nvSpPr>
        <p:spPr>
          <a:xfrm>
            <a:off x="251514" y="223520"/>
            <a:ext cx="2654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dirty="0" err="1" smtClean="0">
                <a:solidFill>
                  <a:srgbClr val="FF0000"/>
                </a:solidFill>
              </a:rPr>
              <a:t>Ungefroren</a:t>
            </a:r>
            <a:r>
              <a:rPr lang="el-GR" b="1" dirty="0" smtClean="0">
                <a:solidFill>
                  <a:srgbClr val="FF0000"/>
                </a:solidFill>
              </a:rPr>
              <a:t>,</a:t>
            </a:r>
            <a:r>
              <a:rPr lang="en-US" b="1" dirty="0" smtClean="0">
                <a:solidFill>
                  <a:srgbClr val="FF0000"/>
                </a:solidFill>
              </a:rPr>
              <a:t> et al. </a:t>
            </a:r>
            <a:endParaRPr lang="el-GR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Cell </a:t>
            </a:r>
            <a:r>
              <a:rPr lang="en-US" b="1" dirty="0" err="1" smtClean="0">
                <a:solidFill>
                  <a:srgbClr val="FF0000"/>
                </a:solidFill>
              </a:rPr>
              <a:t>Commun</a:t>
            </a:r>
            <a:r>
              <a:rPr lang="en-US" b="1" dirty="0" smtClean="0">
                <a:solidFill>
                  <a:srgbClr val="FF0000"/>
                </a:solidFill>
              </a:rPr>
              <a:t> Signal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2011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1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570038"/>
          </a:xfrm>
        </p:spPr>
        <p:txBody>
          <a:bodyPr>
            <a:normAutofit/>
          </a:bodyPr>
          <a:lstStyle/>
          <a:p>
            <a:pPr eaLnBrk="1" hangingPunct="1"/>
            <a:r>
              <a:rPr lang="el-GR" sz="3600" b="1" dirty="0" smtClean="0">
                <a:solidFill>
                  <a:srgbClr val="FF0000"/>
                </a:solidFill>
                <a:latin typeface="Arial" charset="0"/>
              </a:rPr>
              <a:t>ΠΟΡΕΙΑ ΜΕΤΑΣΤΑΤΙΚΟΥ ΚΥΤΤΑΡΟΥ</a:t>
            </a:r>
            <a:endParaRPr lang="en-US" sz="3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999" y="1060430"/>
            <a:ext cx="8615267" cy="5334000"/>
          </a:xfrm>
        </p:spPr>
        <p:txBody>
          <a:bodyPr>
            <a:noAutofit/>
          </a:bodyPr>
          <a:lstStyle/>
          <a:p>
            <a:pPr eaLnBrk="1" hangingPunct="1">
              <a:buClr>
                <a:srgbClr val="FF0000"/>
              </a:buClr>
              <a:buFont typeface="Wingdings" charset="2"/>
              <a:buChar char="§"/>
            </a:pPr>
            <a:r>
              <a:rPr lang="el-GR" sz="2400" b="1" dirty="0">
                <a:latin typeface="Arial" charset="0"/>
              </a:rPr>
              <a:t>Διείσδυση στον αυλό τριχοειδών αγγείων και </a:t>
            </a:r>
            <a:r>
              <a:rPr lang="el-GR" sz="2400" b="1" dirty="0" err="1">
                <a:latin typeface="Arial" charset="0"/>
              </a:rPr>
              <a:t>φλεβιδίων</a:t>
            </a:r>
            <a:r>
              <a:rPr lang="el-GR" sz="2400" b="1" dirty="0">
                <a:latin typeface="Arial" charset="0"/>
              </a:rPr>
              <a:t> μέσω μηχανισμών διήθησης</a:t>
            </a:r>
          </a:p>
          <a:p>
            <a:pPr eaLnBrk="1" hangingPunct="1">
              <a:buClr>
                <a:srgbClr val="FF0000"/>
              </a:buClr>
              <a:buFont typeface="Wingdings" charset="2"/>
              <a:buChar char="§"/>
            </a:pPr>
            <a:endParaRPr lang="el-GR" sz="2400" b="1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Font typeface="Wingdings" charset="2"/>
              <a:buChar char="§"/>
            </a:pPr>
            <a:r>
              <a:rPr lang="el-GR" sz="2400" b="1" dirty="0">
                <a:latin typeface="Arial" charset="0"/>
              </a:rPr>
              <a:t>Διήθηση μικρών λεμφαγγείων</a:t>
            </a:r>
          </a:p>
          <a:p>
            <a:pPr eaLnBrk="1" hangingPunct="1">
              <a:buClr>
                <a:srgbClr val="FF0000"/>
              </a:buClr>
              <a:buFont typeface="Wingdings" charset="2"/>
              <a:buChar char="§"/>
            </a:pPr>
            <a:endParaRPr lang="el-GR" sz="2400" b="1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Font typeface="Wingdings" charset="2"/>
              <a:buChar char="§"/>
            </a:pPr>
            <a:r>
              <a:rPr lang="el-GR" sz="2400" b="1" dirty="0">
                <a:latin typeface="Arial" charset="0"/>
              </a:rPr>
              <a:t>Σχηματισμός θρόμβων (μείωση  επιφανειακών </a:t>
            </a:r>
            <a:r>
              <a:rPr lang="el-GR" sz="2400" b="1" dirty="0" smtClean="0">
                <a:latin typeface="Arial" charset="0"/>
              </a:rPr>
              <a:t>αντιγόνων</a:t>
            </a:r>
            <a:r>
              <a:rPr lang="el-GR" sz="2400" b="1" dirty="0">
                <a:latin typeface="Arial" charset="0"/>
              </a:rPr>
              <a:t>)</a:t>
            </a:r>
          </a:p>
          <a:p>
            <a:pPr eaLnBrk="1" hangingPunct="1">
              <a:buClr>
                <a:srgbClr val="FF0000"/>
              </a:buClr>
              <a:buFont typeface="Wingdings" charset="2"/>
              <a:buChar char="§"/>
            </a:pPr>
            <a:endParaRPr lang="el-GR" sz="2400" b="1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Font typeface="Wingdings" charset="2"/>
              <a:buChar char="§"/>
            </a:pPr>
            <a:r>
              <a:rPr lang="el-GR" sz="2400" b="1" dirty="0">
                <a:latin typeface="Arial" charset="0"/>
              </a:rPr>
              <a:t>Παγίδευση καρκινικών κυττάρων στα τριχοειδή και τα </a:t>
            </a:r>
            <a:r>
              <a:rPr lang="el-GR" sz="2400" b="1" dirty="0" err="1">
                <a:latin typeface="Arial" charset="0"/>
              </a:rPr>
              <a:t>φλεβίδια</a:t>
            </a:r>
            <a:r>
              <a:rPr lang="el-GR" sz="2400" b="1" dirty="0">
                <a:latin typeface="Arial" charset="0"/>
              </a:rPr>
              <a:t>  μετά  από  επιτυχή προσκόλληση  στα ενδοθηλιακά  κύτταρα  (</a:t>
            </a:r>
            <a:r>
              <a:rPr lang="el-GR" sz="2400" b="1" i="1" dirty="0" err="1">
                <a:latin typeface="Arial" charset="0"/>
              </a:rPr>
              <a:t>ιντεγκρίνες</a:t>
            </a:r>
            <a:r>
              <a:rPr lang="el-GR" sz="2400" b="1" i="1" dirty="0">
                <a:latin typeface="Arial" charset="0"/>
              </a:rPr>
              <a:t>, </a:t>
            </a:r>
            <a:r>
              <a:rPr lang="el-GR" sz="2400" b="1" i="1" dirty="0" err="1">
                <a:latin typeface="Arial" charset="0"/>
              </a:rPr>
              <a:t>σελεκτίνες</a:t>
            </a:r>
            <a:r>
              <a:rPr lang="el-GR" sz="2400" b="1" i="1" dirty="0">
                <a:latin typeface="Arial" charset="0"/>
              </a:rPr>
              <a:t> Ρ και -Ε</a:t>
            </a:r>
            <a:r>
              <a:rPr lang="el-GR" sz="2400" b="1" dirty="0">
                <a:latin typeface="Arial" charset="0"/>
              </a:rPr>
              <a:t>)</a:t>
            </a:r>
          </a:p>
          <a:p>
            <a:pPr eaLnBrk="1" hangingPunct="1">
              <a:buClr>
                <a:srgbClr val="FF0000"/>
              </a:buClr>
              <a:buFont typeface="Wingdings" charset="2"/>
              <a:buChar char="§"/>
            </a:pPr>
            <a:endParaRPr lang="el-GR" sz="2400" b="1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Font typeface="Wingdings" charset="2"/>
              <a:buChar char="§"/>
            </a:pPr>
            <a:r>
              <a:rPr lang="el-GR" sz="2400" b="1" dirty="0">
                <a:latin typeface="Arial" charset="0"/>
              </a:rPr>
              <a:t>Ανάστροφη διήθηση τοιχώματος αγγείων, λεμφαγγείων</a:t>
            </a:r>
          </a:p>
          <a:p>
            <a:pPr eaLnBrk="1" hangingPunct="1"/>
            <a:endParaRPr lang="el-GR" sz="2400" b="1" dirty="0">
              <a:latin typeface="Arial" charset="0"/>
            </a:endParaRPr>
          </a:p>
          <a:p>
            <a:pPr eaLnBrk="1" hangingPunct="1"/>
            <a:r>
              <a:rPr lang="el-GR" sz="2400" b="1" dirty="0">
                <a:latin typeface="Arial" charset="0"/>
              </a:rPr>
              <a:t>Έξοδος σε φιλικό περιβάλλον (</a:t>
            </a:r>
            <a:r>
              <a:rPr lang="en-US" sz="2400" b="1" dirty="0">
                <a:latin typeface="Arial" charset="0"/>
              </a:rPr>
              <a:t>homing)</a:t>
            </a:r>
          </a:p>
        </p:txBody>
      </p:sp>
    </p:spTree>
    <p:extLst>
      <p:ext uri="{BB962C8B-B14F-4D97-AF65-F5344CB8AC3E}">
        <p14:creationId xmlns:p14="http://schemas.microsoft.com/office/powerpoint/2010/main" val="3319427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8458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1346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 smtClean="0">
                <a:solidFill>
                  <a:srgbClr val="FF0000"/>
                </a:solidFill>
                <a:latin typeface="Arial" charset="0"/>
              </a:rPr>
              <a:t>ΚΑΡΚΙΝΙΚΑ ΚΥΤΤΑΡΑ-ΜΕΤΑΣΤΑΤΙΚΟΣ ΦΑΙΝΟΤΥΠΟΣ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l-GR" b="1" dirty="0">
                <a:latin typeface="Arial" charset="0"/>
              </a:rPr>
              <a:t>Προκύπτει  από  </a:t>
            </a:r>
            <a:r>
              <a:rPr lang="el-GR" b="1" dirty="0">
                <a:solidFill>
                  <a:srgbClr val="3366FF"/>
                </a:solidFill>
                <a:latin typeface="Arial" charset="0"/>
              </a:rPr>
              <a:t>συσσώρευση επιπλέον  μεταλλάξεων </a:t>
            </a:r>
            <a:r>
              <a:rPr lang="el-GR" b="1" dirty="0">
                <a:latin typeface="Arial" charset="0"/>
              </a:rPr>
              <a:t>στο νεοπλασματικό κύτταρο</a:t>
            </a:r>
          </a:p>
          <a:p>
            <a:pPr marL="0" indent="0">
              <a:lnSpc>
                <a:spcPct val="90000"/>
              </a:lnSpc>
              <a:buClr>
                <a:srgbClr val="FF0000"/>
              </a:buClr>
              <a:buNone/>
            </a:pPr>
            <a:endParaRPr lang="el-GR" b="1" dirty="0">
              <a:latin typeface="Arial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l-GR" b="1" dirty="0">
                <a:solidFill>
                  <a:srgbClr val="3366FF"/>
                </a:solidFill>
                <a:latin typeface="Arial" charset="0"/>
              </a:rPr>
              <a:t>Επικράτηση μεταστατικών  κλώνων </a:t>
            </a:r>
            <a:r>
              <a:rPr lang="el-GR" b="1" dirty="0">
                <a:latin typeface="Arial" charset="0"/>
              </a:rPr>
              <a:t>στην πορεία του χρόνου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282212" y="1600200"/>
            <a:ext cx="4725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>
                <a:latin typeface="Arial" charset="0"/>
              </a:rPr>
              <a:t>Το νεοπλασματικό κύτταρο διαθέτει </a:t>
            </a:r>
            <a:r>
              <a:rPr lang="el-GR" b="1" dirty="0">
                <a:solidFill>
                  <a:srgbClr val="FF0000"/>
                </a:solidFill>
                <a:latin typeface="Arial" charset="0"/>
              </a:rPr>
              <a:t>επιπλέον ιδιότητες</a:t>
            </a:r>
            <a:r>
              <a:rPr lang="el-GR" b="1" dirty="0">
                <a:latin typeface="Arial" charset="0"/>
              </a:rPr>
              <a:t>:  υποδοχείς  χημειοκινών, μικρότερη  συνοχή,  αυξημένη  παραγωγή  πρωτεολυτικών  ενζυμων, </a:t>
            </a:r>
            <a:r>
              <a:rPr lang="en-US" b="1" dirty="0">
                <a:latin typeface="Arial" charset="0"/>
              </a:rPr>
              <a:t> </a:t>
            </a:r>
            <a:r>
              <a:rPr lang="el-GR" b="1" dirty="0">
                <a:latin typeface="Arial" charset="0"/>
              </a:rPr>
              <a:t>αυξητικών  και  αγγειογενετικών  παραγόντων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42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Picture 2" descr="showima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605280"/>
            <a:ext cx="4038600" cy="129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how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60" y="1981200"/>
            <a:ext cx="4038600" cy="97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DSLC0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556000"/>
            <a:ext cx="3942079" cy="295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4719321" y="3586480"/>
          <a:ext cx="4184994" cy="3127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00" name="Bitmap Image" r:id="rId6" imgW="4161905" imgH="3333333" progId="PBrush">
                  <p:embed/>
                </p:oleObj>
              </mc:Choice>
              <mc:Fallback>
                <p:oleObj name="Bitmap Image" r:id="rId6" imgW="4161905" imgH="3333333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9321" y="3586480"/>
                        <a:ext cx="4184994" cy="31271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b="1" dirty="0" smtClean="0">
                <a:solidFill>
                  <a:srgbClr val="FF0000"/>
                </a:solidFill>
                <a:latin typeface="Arial"/>
                <a:cs typeface="Arial"/>
              </a:rPr>
              <a:t>ΒΑΣΙΚΕΣ ΘΕΩΡΕΙΕΣ ΤΗΣ ΜΕΤΑΣΤΑΣΗΣ</a:t>
            </a:r>
            <a:endParaRPr lang="el-GR" sz="3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l-GR" sz="2400" b="1" dirty="0" smtClean="0">
                <a:solidFill>
                  <a:srgbClr val="3366FF"/>
                </a:solidFill>
                <a:latin typeface="Arial" charset="0"/>
              </a:rPr>
              <a:t>Θεωρία οργανοειδικότητας</a:t>
            </a:r>
          </a:p>
          <a:p>
            <a:pPr>
              <a:buFontTx/>
              <a:buNone/>
            </a:pPr>
            <a:endParaRPr lang="el-GR" sz="2600" b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l-GR" sz="26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sz="2400" b="1" dirty="0" smtClean="0">
                <a:latin typeface="Arial" charset="0"/>
              </a:rPr>
              <a:t>Συνάφεια μεταστατικών κλώνων με το</a:t>
            </a:r>
          </a:p>
          <a:p>
            <a:pPr>
              <a:buFontTx/>
              <a:buNone/>
            </a:pPr>
            <a:r>
              <a:rPr lang="el-GR" sz="2400" b="1" dirty="0" smtClean="0">
                <a:latin typeface="Arial" charset="0"/>
              </a:rPr>
              <a:t> </a:t>
            </a:r>
            <a:r>
              <a:rPr lang="el-GR" sz="2400" b="1" dirty="0" err="1" smtClean="0">
                <a:latin typeface="Arial" charset="0"/>
              </a:rPr>
              <a:t>μικροπεριβάλλον</a:t>
            </a:r>
            <a:r>
              <a:rPr lang="el-GR" sz="2400" b="1" dirty="0" smtClean="0">
                <a:latin typeface="Arial" charset="0"/>
              </a:rPr>
              <a:t> της μεταστατικής εστίας</a:t>
            </a:r>
          </a:p>
          <a:p>
            <a:pPr>
              <a:buFontTx/>
              <a:buNone/>
            </a:pPr>
            <a:r>
              <a:rPr lang="el-GR" sz="2400" b="1" dirty="0" smtClean="0">
                <a:latin typeface="Arial" charset="0"/>
              </a:rPr>
              <a:t> </a:t>
            </a:r>
          </a:p>
          <a:p>
            <a:pPr>
              <a:buFontTx/>
              <a:buNone/>
            </a:pPr>
            <a:r>
              <a:rPr lang="el-GR" sz="2400" b="1" dirty="0" smtClean="0">
                <a:latin typeface="Arial" charset="0"/>
              </a:rPr>
              <a:t>Θεωρία «σπόρου - εδάφους» </a:t>
            </a:r>
            <a:r>
              <a:rPr lang="en-US" sz="2400" b="1" dirty="0" smtClean="0">
                <a:latin typeface="Arial" charset="0"/>
              </a:rPr>
              <a:t>Paget 1889</a:t>
            </a:r>
            <a:endParaRPr lang="el-GR" sz="2400" b="1" dirty="0" smtClean="0">
              <a:latin typeface="Arial" charset="0"/>
            </a:endParaRPr>
          </a:p>
          <a:p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half" idx="2"/>
          </p:nvPr>
        </p:nvSpPr>
        <p:spPr>
          <a:xfrm>
            <a:off x="5105400" y="1629398"/>
            <a:ext cx="4038600" cy="45259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l-GR" sz="2400" b="1" dirty="0" smtClean="0">
                <a:solidFill>
                  <a:srgbClr val="3366FF"/>
                </a:solidFill>
                <a:latin typeface="Arial" charset="0"/>
              </a:rPr>
              <a:t>Θεωρία ανατομικής σχέσης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629535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 b="1" dirty="0" smtClean="0">
                <a:solidFill>
                  <a:srgbClr val="3366FF"/>
                </a:solidFill>
                <a:latin typeface="Arial" charset="0"/>
              </a:rPr>
              <a:t/>
            </a:r>
            <a:br>
              <a:rPr lang="el-GR" sz="3200" b="1" dirty="0" smtClean="0">
                <a:solidFill>
                  <a:srgbClr val="3366FF"/>
                </a:solidFill>
                <a:latin typeface="Arial" charset="0"/>
              </a:rPr>
            </a:br>
            <a:r>
              <a:rPr lang="el-GR" sz="3200" b="1" dirty="0" smtClean="0">
                <a:solidFill>
                  <a:srgbClr val="3366FF"/>
                </a:solidFill>
                <a:latin typeface="Arial" charset="0"/>
              </a:rPr>
              <a:t>Θεωρία ανατομικής σχέσης</a:t>
            </a:r>
            <a:br>
              <a:rPr lang="el-GR" sz="3200" b="1" dirty="0" smtClean="0">
                <a:solidFill>
                  <a:srgbClr val="3366FF"/>
                </a:solidFill>
                <a:latin typeface="Arial" charset="0"/>
              </a:rPr>
            </a:br>
            <a:endParaRPr lang="el-GR" sz="3200" dirty="0">
              <a:solidFill>
                <a:srgbClr val="3366FF"/>
              </a:solidFill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sz="2800" b="1" dirty="0" smtClean="0">
                <a:latin typeface="Arial" charset="0"/>
              </a:rPr>
              <a:t>Μεταστάσεις  κατά την πορεία του φλεβικού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l-GR" sz="2800" b="1" dirty="0" smtClean="0">
                <a:latin typeface="Arial" charset="0"/>
              </a:rPr>
              <a:t>	δικτύου της άνω και κάτω  κοίλης φλέβας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l-GR" sz="2800" b="1" dirty="0" smtClean="0">
                <a:latin typeface="Arial" charset="0"/>
              </a:rPr>
              <a:t>	και της πυλαίας φλέβας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l-GR" sz="2800" b="1" dirty="0" smtClean="0">
                <a:latin typeface="Arial" charset="0"/>
              </a:rPr>
              <a:t>   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sz="2800" b="1" dirty="0" smtClean="0">
                <a:latin typeface="Arial" charset="0"/>
              </a:rPr>
              <a:t>Μεταστάσεις κατά την πορεία τωνν λεμφαγγείων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1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462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6" descr="WHO2008c1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4"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454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b="1" dirty="0" smtClean="0">
                <a:solidFill>
                  <a:srgbClr val="3366FF"/>
                </a:solidFill>
                <a:latin typeface="Arial" charset="0"/>
              </a:rPr>
              <a:t/>
            </a:r>
            <a:br>
              <a:rPr lang="el-GR" sz="3200" b="1" dirty="0" smtClean="0">
                <a:solidFill>
                  <a:srgbClr val="3366FF"/>
                </a:solidFill>
                <a:latin typeface="Arial" charset="0"/>
              </a:rPr>
            </a:br>
            <a:r>
              <a:rPr lang="el-GR" sz="3200" b="1" dirty="0" smtClean="0">
                <a:solidFill>
                  <a:srgbClr val="3366FF"/>
                </a:solidFill>
                <a:latin typeface="Arial" charset="0"/>
              </a:rPr>
              <a:t>Θεωρία οργανοειδικότητας</a:t>
            </a:r>
            <a:br>
              <a:rPr lang="el-GR" sz="3200" b="1" dirty="0" smtClean="0">
                <a:solidFill>
                  <a:srgbClr val="3366FF"/>
                </a:solidFill>
                <a:latin typeface="Arial" charset="0"/>
              </a:rPr>
            </a:br>
            <a:endParaRPr lang="el-GR" sz="3200" dirty="0">
              <a:solidFill>
                <a:srgbClr val="3366FF"/>
              </a:solidFill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sz="3300" b="1" dirty="0" smtClean="0">
                <a:latin typeface="Arial" charset="0"/>
              </a:rPr>
              <a:t>Επιλογή </a:t>
            </a:r>
            <a:r>
              <a:rPr lang="el-GR" sz="3300" b="1" dirty="0" smtClean="0">
                <a:solidFill>
                  <a:srgbClr val="FF0000"/>
                </a:solidFill>
                <a:latin typeface="Arial" charset="0"/>
              </a:rPr>
              <a:t>φιλικού </a:t>
            </a:r>
            <a:r>
              <a:rPr lang="el-GR" sz="3300" b="1" dirty="0" err="1" smtClean="0">
                <a:solidFill>
                  <a:srgbClr val="FF0000"/>
                </a:solidFill>
                <a:latin typeface="Arial" charset="0"/>
              </a:rPr>
              <a:t>μικροπεριβάλλοντος</a:t>
            </a:r>
            <a:r>
              <a:rPr lang="en-US" sz="33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sz="3300" b="1" dirty="0" smtClean="0">
                <a:latin typeface="Arial" charset="0"/>
              </a:rPr>
              <a:t>(</a:t>
            </a:r>
            <a:r>
              <a:rPr lang="el-GR" sz="3300" b="1" i="1" dirty="0" smtClean="0">
                <a:latin typeface="Arial" charset="0"/>
              </a:rPr>
              <a:t>τροπισμός</a:t>
            </a:r>
            <a:r>
              <a:rPr lang="el-GR" sz="3300" b="1" dirty="0" smtClean="0">
                <a:latin typeface="Arial" charset="0"/>
              </a:rPr>
              <a:t>)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l-GR" sz="3300" b="1" dirty="0" smtClean="0">
              <a:latin typeface="Arial" charset="0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sz="3300" b="1" dirty="0" smtClean="0">
                <a:solidFill>
                  <a:srgbClr val="FF0000"/>
                </a:solidFill>
                <a:latin typeface="Arial" charset="0"/>
              </a:rPr>
              <a:t>Μυελός των οστών </a:t>
            </a:r>
            <a:r>
              <a:rPr lang="el-GR" sz="3300" b="1" dirty="0" smtClean="0">
                <a:latin typeface="Arial" charset="0"/>
              </a:rPr>
              <a:t>συχνός τόπος μετάστασης διαφόρων καρκινωμάτων</a:t>
            </a:r>
            <a:r>
              <a:rPr lang="en-US" sz="3300" b="1" dirty="0" smtClean="0">
                <a:latin typeface="Arial" charset="0"/>
              </a:rPr>
              <a:t>.   </a:t>
            </a:r>
            <a:endParaRPr lang="el-GR" sz="3300" b="1" dirty="0" smtClean="0">
              <a:latin typeface="Arial" charset="0"/>
            </a:endParaRPr>
          </a:p>
          <a:p>
            <a:pPr>
              <a:buFontTx/>
              <a:buNone/>
            </a:pPr>
            <a:r>
              <a:rPr lang="el-GR" sz="3300" b="1" dirty="0" smtClean="0">
                <a:latin typeface="Arial" charset="0"/>
              </a:rPr>
              <a:t>    </a:t>
            </a:r>
          </a:p>
          <a:p>
            <a:pPr>
              <a:buFont typeface="Wingdings" charset="2"/>
              <a:buChar char="ü"/>
            </a:pPr>
            <a:r>
              <a:rPr lang="el-GR" sz="3300" b="1" dirty="0">
                <a:latin typeface="Arial" charset="0"/>
              </a:rPr>
              <a:t>	</a:t>
            </a:r>
            <a:r>
              <a:rPr lang="el-GR" sz="3300" b="1" dirty="0" smtClean="0">
                <a:latin typeface="Arial" charset="0"/>
              </a:rPr>
              <a:t>Δομικές και λειτουργικές συνιστώσες παρεμφερείς με αυτές που συντηρούν τον πρωτοπαθή όγκο</a:t>
            </a:r>
            <a:r>
              <a:rPr lang="en-US" sz="3300" b="1" dirty="0" smtClean="0">
                <a:latin typeface="Arial" charset="0"/>
              </a:rPr>
              <a:t>.</a:t>
            </a:r>
            <a:endParaRPr lang="el-GR" sz="3300" b="1" dirty="0" smtClean="0">
              <a:latin typeface="Arial" charset="0"/>
            </a:endParaRPr>
          </a:p>
          <a:p>
            <a:pPr marL="0" indent="0">
              <a:buNone/>
            </a:pPr>
            <a:r>
              <a:rPr lang="el-GR" sz="3300" b="1" dirty="0" smtClean="0">
                <a:latin typeface="Arial" charset="0"/>
              </a:rPr>
              <a:t>  </a:t>
            </a:r>
          </a:p>
          <a:p>
            <a:pPr>
              <a:buFont typeface="Wingdings" charset="2"/>
              <a:buChar char="ü"/>
            </a:pPr>
            <a:r>
              <a:rPr lang="el-GR" sz="3300" b="1" dirty="0">
                <a:latin typeface="Arial" charset="0"/>
              </a:rPr>
              <a:t>	</a:t>
            </a:r>
            <a:r>
              <a:rPr lang="el-GR" sz="3300" b="1" dirty="0" smtClean="0">
                <a:latin typeface="Arial" charset="0"/>
              </a:rPr>
              <a:t>Αποτελεί «φωλεά» για τα αρχέγονα/προγονικά αιμοποιητικά κύτταρα, τα οποία έχουν χαρακτηριστικά συγκρίσιμα με αυτά των μεταστατικών καρκινικών κυττάρων</a:t>
            </a:r>
            <a:r>
              <a:rPr lang="en-US" sz="3300" b="1" dirty="0" smtClean="0">
                <a:latin typeface="Arial" charset="0"/>
              </a:rPr>
              <a:t>.</a:t>
            </a:r>
            <a:endParaRPr lang="el-GR" sz="3300" b="1" dirty="0" smtClean="0">
              <a:latin typeface="Arial" charset="0"/>
            </a:endParaRPr>
          </a:p>
          <a:p>
            <a:endParaRPr lang="el-G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23" r="-18223"/>
          <a:stretch>
            <a:fillRect/>
          </a:stretch>
        </p:blipFill>
        <p:spPr bwMode="auto">
          <a:xfrm>
            <a:off x="457200" y="1600200"/>
            <a:ext cx="8229600" cy="489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8041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43614"/>
            <a:ext cx="3575050" cy="1914454"/>
          </a:xfrm>
        </p:spPr>
        <p:txBody>
          <a:bodyPr>
            <a:noAutofit/>
          </a:bodyPr>
          <a:lstStyle/>
          <a:p>
            <a:r>
              <a:rPr lang="el-GR" sz="3200" dirty="0" smtClean="0">
                <a:latin typeface="Arial" charset="0"/>
              </a:rPr>
              <a:t/>
            </a:r>
            <a:br>
              <a:rPr lang="el-GR" sz="3200" dirty="0" smtClean="0">
                <a:latin typeface="Arial" charset="0"/>
              </a:rPr>
            </a:br>
            <a:r>
              <a:rPr lang="el-GR" sz="3200" dirty="0">
                <a:latin typeface="Arial" charset="0"/>
              </a:rPr>
              <a:t/>
            </a:r>
            <a:br>
              <a:rPr lang="el-GR" sz="3200" dirty="0">
                <a:latin typeface="Arial" charset="0"/>
              </a:rPr>
            </a:br>
            <a:r>
              <a:rPr lang="el-GR" sz="3200" dirty="0" smtClean="0">
                <a:latin typeface="Arial" charset="0"/>
              </a:rPr>
              <a:t/>
            </a:r>
            <a:br>
              <a:rPr lang="el-GR" sz="3200" dirty="0" smtClean="0">
                <a:latin typeface="Arial" charset="0"/>
              </a:rPr>
            </a:br>
            <a:r>
              <a:rPr lang="el-GR" sz="3200" dirty="0">
                <a:latin typeface="Arial" charset="0"/>
              </a:rPr>
              <a:t/>
            </a:r>
            <a:br>
              <a:rPr lang="el-GR" sz="3200" dirty="0">
                <a:latin typeface="Arial" charset="0"/>
              </a:rPr>
            </a:br>
            <a:r>
              <a:rPr lang="el-GR" sz="3200" dirty="0" smtClean="0">
                <a:latin typeface="Arial" charset="0"/>
              </a:rPr>
              <a:t/>
            </a:r>
            <a:br>
              <a:rPr lang="el-GR" sz="3200" dirty="0" smtClean="0">
                <a:latin typeface="Arial" charset="0"/>
              </a:rPr>
            </a:br>
            <a:r>
              <a:rPr lang="el-GR" sz="3200" dirty="0" smtClean="0">
                <a:solidFill>
                  <a:srgbClr val="FF0000"/>
                </a:solidFill>
                <a:latin typeface="Arial" charset="0"/>
              </a:rPr>
              <a:t>ΟΡΓΑΝΟΕΙΔΙΚΕΣ ΧΗΜΕΙΟΚΙΝΕΣ </a:t>
            </a:r>
            <a:r>
              <a:rPr lang="el-GR" sz="3200" dirty="0">
                <a:latin typeface="Arial" charset="0"/>
              </a:rPr>
              <a:t/>
            </a:r>
            <a:br>
              <a:rPr lang="el-GR" sz="3200" dirty="0">
                <a:latin typeface="Arial" charset="0"/>
              </a:rPr>
            </a:br>
            <a:endParaRPr lang="en-US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>
              <a:latin typeface="Arial" charset="0"/>
            </a:endParaRPr>
          </a:p>
          <a:p>
            <a:endParaRPr lang="el-GR" dirty="0">
              <a:latin typeface="Arial" charset="0"/>
            </a:endParaRPr>
          </a:p>
          <a:p>
            <a:r>
              <a:rPr lang="el-GR" sz="2800" b="1" dirty="0" smtClean="0">
                <a:latin typeface="Arial" charset="0"/>
              </a:rPr>
              <a:t>Καθοδήγηση </a:t>
            </a:r>
            <a:r>
              <a:rPr lang="el-GR" sz="2800" b="1" dirty="0">
                <a:latin typeface="Arial" charset="0"/>
              </a:rPr>
              <a:t>στη μεταστατική εστία των καρκινικών κυττάρων που εκφράζουν συμβατούς υποδοχείς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i="1" dirty="0">
                <a:latin typeface="Arial" charset="0"/>
              </a:rPr>
              <a:t>(</a:t>
            </a:r>
            <a:r>
              <a:rPr lang="el-GR" sz="2800" b="1" i="1" dirty="0">
                <a:latin typeface="Arial" charset="0"/>
              </a:rPr>
              <a:t>π.χ.άξονας </a:t>
            </a:r>
            <a:r>
              <a:rPr lang="en-US" sz="2800" b="1" i="1" dirty="0">
                <a:latin typeface="Arial" charset="0"/>
              </a:rPr>
              <a:t>SDF1-CXCR4</a:t>
            </a:r>
            <a:r>
              <a:rPr lang="el-GR" sz="2800" b="1" i="1" dirty="0">
                <a:latin typeface="Arial" charset="0"/>
              </a:rPr>
              <a:t>)</a:t>
            </a:r>
            <a:endParaRPr lang="en-US" sz="2800" b="1" i="1" dirty="0"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1387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>
                <a:solidFill>
                  <a:srgbClr val="FF0000"/>
                </a:solidFill>
                <a:latin typeface="Arial"/>
                <a:cs typeface="Arial"/>
              </a:rPr>
              <a:t>ΦΛΕΓΜΟΝΗ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l-GR" b="1" dirty="0" smtClean="0">
              <a:latin typeface="Arial"/>
              <a:cs typeface="Arial"/>
            </a:endParaRPr>
          </a:p>
          <a:p>
            <a:endParaRPr lang="el-GR" b="1" dirty="0">
              <a:latin typeface="Arial"/>
              <a:cs typeface="Arial"/>
            </a:endParaRPr>
          </a:p>
          <a:p>
            <a:r>
              <a:rPr lang="el-GR" b="1" dirty="0" smtClean="0">
                <a:latin typeface="Arial"/>
                <a:cs typeface="Arial"/>
              </a:rPr>
              <a:t>Φλεγμονή </a:t>
            </a:r>
            <a:r>
              <a:rPr lang="el-GR" b="1" dirty="0">
                <a:latin typeface="Arial"/>
                <a:cs typeface="Arial"/>
              </a:rPr>
              <a:t>και ιστική βλάβη σε </a:t>
            </a:r>
            <a:r>
              <a:rPr lang="el-GR" b="1" dirty="0" smtClean="0">
                <a:latin typeface="Arial"/>
                <a:cs typeface="Arial"/>
              </a:rPr>
              <a:t>όργανα</a:t>
            </a:r>
            <a:r>
              <a:rPr lang="el-GR" b="1" dirty="0">
                <a:latin typeface="Arial"/>
                <a:cs typeface="Arial"/>
              </a:rPr>
              <a:t>-στόχους μετάστασης</a:t>
            </a:r>
          </a:p>
          <a:p>
            <a:r>
              <a:rPr lang="el-GR" b="1" dirty="0" smtClean="0">
                <a:latin typeface="Arial"/>
                <a:cs typeface="Arial"/>
              </a:rPr>
              <a:t>Εκφραση </a:t>
            </a:r>
            <a:r>
              <a:rPr lang="el-GR" b="1" dirty="0">
                <a:latin typeface="Arial"/>
                <a:cs typeface="Arial"/>
              </a:rPr>
              <a:t>χημειοκινών</a:t>
            </a:r>
          </a:p>
          <a:p>
            <a:r>
              <a:rPr lang="el-GR" b="1" dirty="0" smtClean="0">
                <a:latin typeface="Arial"/>
                <a:cs typeface="Arial"/>
              </a:rPr>
              <a:t>Προσέλκυση </a:t>
            </a:r>
            <a:r>
              <a:rPr lang="el-GR" b="1" dirty="0">
                <a:latin typeface="Arial"/>
                <a:cs typeface="Arial"/>
              </a:rPr>
              <a:t>καρκινικών κυττάρων με συναφείς υποδοχείς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  <a:latin typeface="Arial" charset="0"/>
              </a:rPr>
              <a:t>ΚΑΡΚΙΝΙΚΑ ΑΡΧΕΓΟΝΑ ΚΥΤΤΑΡΑ ΚΑΙ ΜΕΤΑΣΤΑΣΗ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None/>
            </a:pPr>
            <a:r>
              <a:rPr lang="el-GR" sz="2800" dirty="0" smtClean="0">
                <a:latin typeface="Arial" charset="0"/>
              </a:rPr>
              <a:t>Τα </a:t>
            </a:r>
            <a:r>
              <a:rPr lang="el-GR" sz="2800" b="1" dirty="0" smtClean="0">
                <a:solidFill>
                  <a:srgbClr val="3366FF"/>
                </a:solidFill>
                <a:latin typeface="Arial" charset="0"/>
              </a:rPr>
              <a:t>καρκινικά αρχέγονα</a:t>
            </a:r>
            <a:r>
              <a:rPr lang="el-GR" sz="2800" dirty="0" smtClean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l-GR" sz="2800" b="1" dirty="0" smtClean="0">
                <a:solidFill>
                  <a:srgbClr val="3366FF"/>
                </a:solidFill>
                <a:latin typeface="Arial" charset="0"/>
              </a:rPr>
              <a:t>κύτταρα</a:t>
            </a:r>
            <a:r>
              <a:rPr lang="el-GR" sz="2800" dirty="0" smtClean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l-GR" sz="2800" dirty="0" smtClean="0">
                <a:latin typeface="Arial" charset="0"/>
              </a:rPr>
              <a:t>είναι ικανά</a:t>
            </a:r>
            <a:r>
              <a:rPr lang="en-US" sz="2800" dirty="0" smtClean="0">
                <a:latin typeface="Arial" charset="0"/>
              </a:rPr>
              <a:t>:</a:t>
            </a:r>
            <a:endParaRPr lang="el-GR" sz="2800" dirty="0" smtClean="0">
              <a:latin typeface="Arial" charset="0"/>
            </a:endParaRP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400" b="1" dirty="0" smtClean="0">
                <a:latin typeface="Arial" charset="0"/>
              </a:rPr>
              <a:t>να αναπαράγουν όλο τον όγκο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400" b="1" dirty="0" smtClean="0">
                <a:latin typeface="Arial" charset="0"/>
              </a:rPr>
              <a:t>να προσλαμβάνουν </a:t>
            </a:r>
            <a:r>
              <a:rPr lang="el-GR" sz="2400" b="1" dirty="0" err="1" smtClean="0">
                <a:latin typeface="Arial" charset="0"/>
              </a:rPr>
              <a:t>μεσεγχυματικό</a:t>
            </a:r>
            <a:r>
              <a:rPr lang="el-GR" sz="2400" b="1" dirty="0" smtClean="0">
                <a:latin typeface="Arial" charset="0"/>
              </a:rPr>
              <a:t> φαινότυπο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400" b="1" dirty="0" smtClean="0">
                <a:latin typeface="Arial" charset="0"/>
              </a:rPr>
              <a:t>να μεταναστεύουν 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400" b="1" dirty="0" smtClean="0">
                <a:latin typeface="Arial" charset="0"/>
              </a:rPr>
              <a:t>να </a:t>
            </a:r>
            <a:r>
              <a:rPr lang="el-GR" sz="2400" b="1" dirty="0" err="1" smtClean="0">
                <a:latin typeface="Arial" charset="0"/>
              </a:rPr>
              <a:t>ανοσοδιαφεύγουν</a:t>
            </a:r>
            <a:endParaRPr lang="el-GR" sz="2400" b="1" dirty="0" smtClean="0">
              <a:latin typeface="Arial" charset="0"/>
            </a:endParaRP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400" b="1" dirty="0" smtClean="0">
                <a:latin typeface="Arial" charset="0"/>
              </a:rPr>
              <a:t>να αναπτύσσονται όπως ένα φυσιολογικό προγονικό κύτταρο στο ειδικό </a:t>
            </a:r>
            <a:r>
              <a:rPr lang="el-GR" sz="2400" b="1" dirty="0" err="1" smtClean="0">
                <a:latin typeface="Arial" charset="0"/>
              </a:rPr>
              <a:t>μικροπεριβάλλον</a:t>
            </a:r>
            <a:r>
              <a:rPr lang="el-GR" sz="2400" b="1" dirty="0" smtClean="0">
                <a:latin typeface="Arial" charset="0"/>
              </a:rPr>
              <a:t> «</a:t>
            </a:r>
            <a:r>
              <a:rPr lang="el-GR" sz="2400" b="1" dirty="0" err="1" smtClean="0">
                <a:latin typeface="Arial" charset="0"/>
              </a:rPr>
              <a:t>φωλεάς</a:t>
            </a:r>
            <a:r>
              <a:rPr lang="el-GR" sz="2400" b="1" dirty="0" smtClean="0">
                <a:latin typeface="Arial" charset="0"/>
              </a:rPr>
              <a:t>»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6438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l-GR" sz="3600" b="1" dirty="0" smtClean="0">
                <a:solidFill>
                  <a:srgbClr val="FF0000"/>
                </a:solidFill>
                <a:latin typeface="Arial" charset="0"/>
              </a:rPr>
              <a:t>ΠΡΟΓΟΝΙΚΑ ΚΑΡΚΙΝΙΚΑ ΚΥΤΤΑΡΑ ΚΑΙ ΜΕΤΑΣΤΑΣΗ</a:t>
            </a:r>
            <a:endParaRPr lang="en-US" sz="3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057400"/>
            <a:ext cx="8229600" cy="4221163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400" b="1" dirty="0">
                <a:latin typeface="Arial" charset="0"/>
              </a:rPr>
              <a:t>Προσελκύονται 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μέσω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ειδικών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υποδοχέων σε «</a:t>
            </a:r>
            <a:r>
              <a:rPr lang="el-GR" sz="2400" b="1" dirty="0" err="1">
                <a:latin typeface="Arial" charset="0"/>
              </a:rPr>
              <a:t>φωλεές</a:t>
            </a:r>
            <a:r>
              <a:rPr lang="el-GR" sz="2400" b="1" dirty="0">
                <a:latin typeface="Arial" charset="0"/>
              </a:rPr>
              <a:t>» 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προγονικών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κυττάρων πχ. στο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μυελό των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οστών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§"/>
            </a:pPr>
            <a:endParaRPr lang="el-GR" sz="2400" b="1" dirty="0">
              <a:latin typeface="Arial" charset="0"/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400" b="1" dirty="0">
                <a:latin typeface="Arial" charset="0"/>
              </a:rPr>
              <a:t>Εντός της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«</a:t>
            </a:r>
            <a:r>
              <a:rPr lang="el-GR" sz="2400" b="1" dirty="0" smtClean="0">
                <a:latin typeface="Arial" charset="0"/>
              </a:rPr>
              <a:t>φωλεάς</a:t>
            </a:r>
            <a:r>
              <a:rPr lang="el-GR" sz="2400" b="1" dirty="0">
                <a:latin typeface="Arial" charset="0"/>
              </a:rPr>
              <a:t>»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μπορεί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να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παραμείνουν</a:t>
            </a:r>
            <a:r>
              <a:rPr lang="en-US" sz="2400" b="1" dirty="0">
                <a:latin typeface="Arial" charset="0"/>
              </a:rPr>
              <a:t>     </a:t>
            </a:r>
            <a:r>
              <a:rPr lang="el-GR" sz="2400" b="1" dirty="0">
                <a:latin typeface="Arial" charset="0"/>
              </a:rPr>
              <a:t> σε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ύπνωση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ή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να 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αναπτύξουν 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νέα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</a:t>
            </a:r>
            <a:r>
              <a:rPr lang="el-GR" sz="2400" b="1" dirty="0" smtClean="0">
                <a:latin typeface="Arial" charset="0"/>
              </a:rPr>
              <a:t>αποικία</a:t>
            </a:r>
            <a:endParaRPr lang="el-GR" sz="2400" b="1" dirty="0">
              <a:latin typeface="Arial" charset="0"/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§"/>
            </a:pPr>
            <a:endParaRPr lang="el-GR" sz="2400" b="1" dirty="0">
              <a:latin typeface="Arial" charset="0"/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400" b="1" dirty="0">
                <a:latin typeface="Arial" charset="0"/>
              </a:rPr>
              <a:t>Η «</a:t>
            </a:r>
            <a:r>
              <a:rPr lang="el-GR" sz="2400" b="1" dirty="0" err="1">
                <a:latin typeface="Arial" charset="0"/>
              </a:rPr>
              <a:t>φωλεά</a:t>
            </a:r>
            <a:r>
              <a:rPr lang="el-GR" sz="2400" b="1" dirty="0">
                <a:latin typeface="Arial" charset="0"/>
              </a:rPr>
              <a:t>»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μέσω 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αυξητικών  και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</a:t>
            </a:r>
            <a:r>
              <a:rPr lang="el-GR" sz="2400" b="1" dirty="0" err="1">
                <a:latin typeface="Arial" charset="0"/>
              </a:rPr>
              <a:t>αγγειογενετικών</a:t>
            </a:r>
            <a:r>
              <a:rPr lang="el-GR" sz="2400" b="1" dirty="0">
                <a:latin typeface="Arial" charset="0"/>
              </a:rPr>
              <a:t> παραγόντων 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παρέχει 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κατάλληλες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συνθήκες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για την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επιβίωση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>
                <a:latin typeface="Arial" charset="0"/>
              </a:rPr>
              <a:t> και</a:t>
            </a:r>
            <a:r>
              <a:rPr lang="en-US" sz="2400" b="1" dirty="0">
                <a:latin typeface="Arial" charset="0"/>
              </a:rPr>
              <a:t>  </a:t>
            </a:r>
            <a:r>
              <a:rPr lang="el-GR" sz="2400" b="1" dirty="0">
                <a:latin typeface="Arial" charset="0"/>
              </a:rPr>
              <a:t>τον </a:t>
            </a:r>
            <a:r>
              <a:rPr lang="en-US" sz="2400" b="1" dirty="0">
                <a:latin typeface="Arial" charset="0"/>
              </a:rPr>
              <a:t> </a:t>
            </a:r>
            <a:r>
              <a:rPr lang="el-GR" sz="2400" b="1" dirty="0" err="1">
                <a:latin typeface="Arial" charset="0"/>
              </a:rPr>
              <a:t>πολ</a:t>
            </a:r>
            <a:r>
              <a:rPr lang="el-GR" sz="2400" b="1" dirty="0">
                <a:latin typeface="Arial" charset="0"/>
              </a:rPr>
              <a:t>/</a:t>
            </a:r>
            <a:r>
              <a:rPr lang="el-GR" sz="2400" b="1" dirty="0" err="1">
                <a:latin typeface="Arial" charset="0"/>
              </a:rPr>
              <a:t>σμό</a:t>
            </a:r>
            <a:r>
              <a:rPr lang="el-GR" sz="2400" b="1" dirty="0">
                <a:latin typeface="Arial" charset="0"/>
              </a:rPr>
              <a:t> </a:t>
            </a:r>
            <a:r>
              <a:rPr lang="el-GR" sz="2400" b="1" dirty="0" smtClean="0">
                <a:latin typeface="Arial" charset="0"/>
              </a:rPr>
              <a:t>τους</a:t>
            </a:r>
            <a:endParaRPr lang="en-US" sz="24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47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  <a:latin typeface="Arial"/>
                <a:cs typeface="Arial"/>
              </a:rPr>
              <a:t>ΠΡΟΕΤΟΙΜΑΣΙΑ ΤΗΣ ΜΕΤΑΣΤΑΤΙΚΗΣ ΕΣΤΙΑΣ</a:t>
            </a:r>
            <a:endParaRPr lang="en-US" sz="3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sz="2800" b="1" dirty="0">
                <a:latin typeface="Arial" charset="0"/>
              </a:rPr>
              <a:t>Ο </a:t>
            </a:r>
            <a:r>
              <a:rPr lang="el-GR" sz="2800" b="1" dirty="0">
                <a:solidFill>
                  <a:srgbClr val="3366FF"/>
                </a:solidFill>
                <a:latin typeface="Arial" charset="0"/>
              </a:rPr>
              <a:t>πρωτοπαθής όγκος </a:t>
            </a:r>
            <a:r>
              <a:rPr lang="el-GR" sz="2800" b="1" dirty="0">
                <a:latin typeface="Arial" charset="0"/>
              </a:rPr>
              <a:t>δεν επηρεάζει </a:t>
            </a:r>
            <a:r>
              <a:rPr lang="el-GR" sz="2800" b="1" dirty="0" smtClean="0">
                <a:latin typeface="Arial" charset="0"/>
              </a:rPr>
              <a:t>μόνο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το γειτονικό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μικροπεριβάλλον </a:t>
            </a:r>
            <a:r>
              <a:rPr lang="el-GR" sz="2800" b="1" dirty="0">
                <a:latin typeface="Arial" charset="0"/>
              </a:rPr>
              <a:t>αλλά  προκαλεί  και συστηματικές </a:t>
            </a:r>
            <a:r>
              <a:rPr lang="el-GR" sz="2800" b="1" dirty="0" smtClean="0">
                <a:latin typeface="Arial" charset="0"/>
              </a:rPr>
              <a:t>αλλαγές προετοιμάζοντας </a:t>
            </a:r>
            <a:r>
              <a:rPr lang="el-GR" sz="2800" b="1" dirty="0">
                <a:latin typeface="Arial" charset="0"/>
              </a:rPr>
              <a:t>τη </a:t>
            </a:r>
            <a:r>
              <a:rPr lang="el-GR" sz="2800" b="1" dirty="0">
                <a:solidFill>
                  <a:srgbClr val="3366FF"/>
                </a:solidFill>
                <a:latin typeface="Arial" charset="0"/>
              </a:rPr>
              <a:t>μελλοντική </a:t>
            </a:r>
            <a:r>
              <a:rPr lang="el-GR" sz="2800" b="1" dirty="0" smtClean="0">
                <a:solidFill>
                  <a:srgbClr val="3366FF"/>
                </a:solidFill>
                <a:latin typeface="Arial" charset="0"/>
              </a:rPr>
              <a:t>μεταστατική εστία</a:t>
            </a:r>
            <a:endParaRPr lang="en-US" sz="2800" b="1" dirty="0" smtClean="0">
              <a:solidFill>
                <a:srgbClr val="3366FF"/>
              </a:solidFill>
              <a:latin typeface="Arial" charset="0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n-US" sz="2800" b="1" dirty="0" smtClean="0">
              <a:latin typeface="Arial" charset="0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sz="2800" b="1" dirty="0" smtClean="0">
                <a:latin typeface="Arial" charset="0"/>
              </a:rPr>
              <a:t>Συμβολή </a:t>
            </a:r>
            <a:r>
              <a:rPr lang="el-GR" sz="2800" b="1" dirty="0">
                <a:latin typeface="Arial" charset="0"/>
              </a:rPr>
              <a:t>στην προετοιμασία της προ-</a:t>
            </a:r>
            <a:r>
              <a:rPr lang="el-GR" sz="2800" b="1" dirty="0" smtClean="0">
                <a:latin typeface="Arial" charset="0"/>
              </a:rPr>
              <a:t>μεταστατικής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φωλεάς  </a:t>
            </a:r>
            <a:r>
              <a:rPr lang="el-GR" sz="2800" b="1" dirty="0">
                <a:latin typeface="Arial" charset="0"/>
              </a:rPr>
              <a:t>και  </a:t>
            </a:r>
            <a:r>
              <a:rPr lang="el-GR" sz="2800" b="1" dirty="0">
                <a:solidFill>
                  <a:srgbClr val="3366FF"/>
                </a:solidFill>
                <a:latin typeface="Arial" charset="0"/>
              </a:rPr>
              <a:t>κυττάρων  του  μυελού των οστών</a:t>
            </a:r>
            <a:r>
              <a:rPr lang="el-GR" sz="2800" b="1" dirty="0">
                <a:latin typeface="Arial" charset="0"/>
              </a:rPr>
              <a:t>, </a:t>
            </a:r>
            <a:r>
              <a:rPr lang="el-GR" sz="2800" b="1" dirty="0" smtClean="0">
                <a:latin typeface="Arial" charset="0"/>
              </a:rPr>
              <a:t>τα  </a:t>
            </a:r>
            <a:r>
              <a:rPr lang="el-GR" sz="2800" b="1" dirty="0">
                <a:latin typeface="Arial" charset="0"/>
              </a:rPr>
              <a:t>οποία  ανταποκρίνονται  σε χημειοκίνες, </a:t>
            </a:r>
            <a:r>
              <a:rPr lang="el-GR" sz="2800" b="1" dirty="0" smtClean="0">
                <a:latin typeface="Arial" charset="0"/>
              </a:rPr>
              <a:t>που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l-GR" sz="2800" b="1" dirty="0" smtClean="0">
                <a:latin typeface="Arial" charset="0"/>
              </a:rPr>
              <a:t>εκκρίνονται </a:t>
            </a:r>
            <a:r>
              <a:rPr lang="el-GR" sz="2800" b="1" dirty="0">
                <a:latin typeface="Arial" charset="0"/>
              </a:rPr>
              <a:t>από τον πρωτοπαθή όγκο</a:t>
            </a:r>
            <a:r>
              <a:rPr lang="el-GR" sz="2800" dirty="0">
                <a:latin typeface="Arial" charset="0"/>
              </a:rPr>
              <a:t>.</a:t>
            </a:r>
          </a:p>
          <a:p>
            <a:endParaRPr lang="el-GR" sz="2800" b="1" dirty="0"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081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solidFill>
                  <a:srgbClr val="FF0000"/>
                </a:solidFill>
                <a:latin typeface="Arial"/>
                <a:cs typeface="Arial"/>
              </a:rPr>
              <a:t>ΠΡΟΕΤΟΙΜΑΣΙΑ ΤΗΣ ΜΕΤΑΣΤΑΤΙΚΗΣ ΕΣΤΙΑΣ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b="1" dirty="0">
                <a:solidFill>
                  <a:srgbClr val="3366FF"/>
                </a:solidFill>
                <a:latin typeface="Arial" charset="0"/>
              </a:rPr>
              <a:t>Ενδείξεις</a:t>
            </a:r>
            <a:r>
              <a:rPr lang="el-GR" b="1" dirty="0">
                <a:solidFill>
                  <a:srgbClr val="FF0000"/>
                </a:solidFill>
                <a:latin typeface="Arial" charset="0"/>
              </a:rPr>
              <a:t>  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sz="3000" b="1" i="1" dirty="0">
                <a:latin typeface="Arial" charset="0"/>
              </a:rPr>
              <a:t>E</a:t>
            </a:r>
            <a:r>
              <a:rPr lang="el-GR" sz="3000" b="1" i="1" dirty="0">
                <a:latin typeface="Arial" charset="0"/>
              </a:rPr>
              <a:t>μφάνιση μυοϊνοβλαστών</a:t>
            </a:r>
            <a:r>
              <a:rPr lang="el-GR" sz="3000" b="1" dirty="0">
                <a:latin typeface="Arial" charset="0"/>
              </a:rPr>
              <a:t>, </a:t>
            </a:r>
            <a:r>
              <a:rPr lang="el-GR" sz="3000" b="1" i="1" dirty="0">
                <a:latin typeface="Arial" charset="0"/>
              </a:rPr>
              <a:t>αυξημένη έκφραση ινονεκτίνης  </a:t>
            </a:r>
            <a:r>
              <a:rPr lang="el-GR" sz="3000" b="1" dirty="0" smtClean="0">
                <a:latin typeface="Arial" charset="0"/>
              </a:rPr>
              <a:t>και</a:t>
            </a:r>
            <a:r>
              <a:rPr lang="en-US" sz="3000" b="1" dirty="0" smtClean="0">
                <a:latin typeface="Arial" charset="0"/>
              </a:rPr>
              <a:t> </a:t>
            </a:r>
            <a:r>
              <a:rPr lang="el-GR" sz="3000" b="1" i="1" dirty="0" smtClean="0">
                <a:latin typeface="Arial" charset="0"/>
              </a:rPr>
              <a:t>ΜΜΡ</a:t>
            </a:r>
            <a:r>
              <a:rPr lang="en-US" sz="3000" b="1" i="1" dirty="0" smtClean="0">
                <a:latin typeface="Arial" charset="0"/>
              </a:rPr>
              <a:t>s</a:t>
            </a:r>
            <a:r>
              <a:rPr lang="el-GR" sz="3000" b="1" dirty="0" smtClean="0">
                <a:latin typeface="Arial" charset="0"/>
              </a:rPr>
              <a:t>  </a:t>
            </a:r>
            <a:r>
              <a:rPr lang="el-GR" sz="3000" b="1" dirty="0">
                <a:latin typeface="Arial" charset="0"/>
              </a:rPr>
              <a:t>σε προ-μεταστατικές θέσεις,</a:t>
            </a:r>
            <a:r>
              <a:rPr lang="en-US" sz="3000" b="1" dirty="0">
                <a:latin typeface="Arial" charset="0"/>
              </a:rPr>
              <a:t> </a:t>
            </a:r>
            <a:r>
              <a:rPr lang="el-GR" sz="3000" b="1" dirty="0">
                <a:latin typeface="Arial" charset="0"/>
              </a:rPr>
              <a:t>που αποδίδονται </a:t>
            </a:r>
            <a:r>
              <a:rPr lang="el-GR" sz="3000" b="1" dirty="0" smtClean="0">
                <a:latin typeface="Arial" charset="0"/>
              </a:rPr>
              <a:t>στην</a:t>
            </a:r>
            <a:r>
              <a:rPr lang="en-US" sz="3000" b="1" dirty="0" smtClean="0">
                <a:latin typeface="Arial" charset="0"/>
              </a:rPr>
              <a:t> </a:t>
            </a:r>
            <a:r>
              <a:rPr lang="el-GR" sz="3000" b="1" dirty="0" smtClean="0">
                <a:latin typeface="Arial" charset="0"/>
              </a:rPr>
              <a:t>έκκριση </a:t>
            </a:r>
            <a:r>
              <a:rPr lang="el-GR" sz="3000" b="1" dirty="0">
                <a:latin typeface="Arial" charset="0"/>
              </a:rPr>
              <a:t>αυξητικών παραγόντων και του ενζύμου </a:t>
            </a:r>
            <a:r>
              <a:rPr lang="en-US" sz="3000" b="1" dirty="0">
                <a:latin typeface="Arial" charset="0"/>
              </a:rPr>
              <a:t>LOX </a:t>
            </a:r>
            <a:r>
              <a:rPr lang="el-GR" sz="3000" b="1" dirty="0">
                <a:latin typeface="Arial" charset="0"/>
              </a:rPr>
              <a:t>από </a:t>
            </a:r>
            <a:r>
              <a:rPr lang="el-GR" sz="3000" b="1" dirty="0" smtClean="0">
                <a:latin typeface="Arial" charset="0"/>
              </a:rPr>
              <a:t>τον</a:t>
            </a:r>
            <a:r>
              <a:rPr lang="en-US" sz="3000" b="1" dirty="0" smtClean="0">
                <a:latin typeface="Arial" charset="0"/>
              </a:rPr>
              <a:t> </a:t>
            </a:r>
            <a:r>
              <a:rPr lang="el-GR" sz="3000" b="1" dirty="0" smtClean="0">
                <a:latin typeface="Arial" charset="0"/>
              </a:rPr>
              <a:t>κυρίως </a:t>
            </a:r>
            <a:r>
              <a:rPr lang="el-GR" sz="3000" b="1" dirty="0">
                <a:latin typeface="Arial" charset="0"/>
              </a:rPr>
              <a:t>όγκο.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sz="3000" b="1" i="1" dirty="0">
                <a:latin typeface="Arial" charset="0"/>
              </a:rPr>
              <a:t>A</a:t>
            </a:r>
            <a:r>
              <a:rPr lang="el-GR" sz="3000" b="1" i="1" dirty="0">
                <a:latin typeface="Arial" charset="0"/>
              </a:rPr>
              <a:t>ύξηση ορισμένων χημειοκινών</a:t>
            </a:r>
            <a:r>
              <a:rPr lang="en-US" sz="3000" b="1" i="1" dirty="0">
                <a:latin typeface="Arial" charset="0"/>
              </a:rPr>
              <a:t> </a:t>
            </a:r>
            <a:r>
              <a:rPr lang="el-GR" sz="3000" b="1" dirty="0" smtClean="0">
                <a:latin typeface="Arial" charset="0"/>
              </a:rPr>
              <a:t>σε δυνητικές </a:t>
            </a:r>
            <a:r>
              <a:rPr lang="el-GR" sz="3000" b="1" dirty="0">
                <a:latin typeface="Arial" charset="0"/>
              </a:rPr>
              <a:t>μεταστατικές </a:t>
            </a:r>
            <a:r>
              <a:rPr lang="el-GR" sz="3000" b="1" dirty="0" smtClean="0">
                <a:latin typeface="Arial" charset="0"/>
              </a:rPr>
              <a:t>εστίες  όπως </a:t>
            </a:r>
            <a:r>
              <a:rPr lang="el-GR" sz="3000" b="1" dirty="0">
                <a:latin typeface="Arial" charset="0"/>
              </a:rPr>
              <a:t>στον πνεύμονα.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450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3366FF"/>
                </a:solidFill>
              </a:rPr>
              <a:t>Lysyl</a:t>
            </a:r>
            <a:r>
              <a:rPr lang="en-US" sz="3200" b="1" dirty="0">
                <a:solidFill>
                  <a:srgbClr val="3366FF"/>
                </a:solidFill>
              </a:rPr>
              <a:t> </a:t>
            </a:r>
            <a:r>
              <a:rPr lang="en-US" sz="3200" b="1" dirty="0" smtClean="0">
                <a:solidFill>
                  <a:srgbClr val="3366FF"/>
                </a:solidFill>
              </a:rPr>
              <a:t>oxidase</a:t>
            </a:r>
            <a:r>
              <a:rPr lang="el-GR" sz="3200" b="1" dirty="0" smtClean="0">
                <a:solidFill>
                  <a:srgbClr val="3366FF"/>
                </a:solidFill>
              </a:rPr>
              <a:t> (</a:t>
            </a:r>
            <a:r>
              <a:rPr lang="en-US" sz="3200" b="1" dirty="0" smtClean="0">
                <a:solidFill>
                  <a:srgbClr val="3366FF"/>
                </a:solidFill>
                <a:latin typeface="Arial"/>
                <a:cs typeface="Arial"/>
              </a:rPr>
              <a:t>LOX</a:t>
            </a:r>
            <a:r>
              <a:rPr lang="el-GR" sz="3200" b="1" dirty="0" smtClean="0">
                <a:solidFill>
                  <a:srgbClr val="3366FF"/>
                </a:solidFill>
                <a:latin typeface="Arial"/>
                <a:cs typeface="Arial"/>
              </a:rPr>
              <a:t>)</a:t>
            </a:r>
            <a:endParaRPr lang="en-US" sz="3200" b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latin typeface="Arial" charset="0"/>
              </a:rPr>
              <a:t> Η έκφραση αυξάνεται σε καρκινικά κύτταρα στην υποξία υπό την επίδραση του </a:t>
            </a:r>
            <a:r>
              <a:rPr lang="en-US" sz="2800" b="1" dirty="0">
                <a:latin typeface="Arial" charset="0"/>
              </a:rPr>
              <a:t>HIF</a:t>
            </a:r>
            <a:r>
              <a:rPr lang="el-GR" sz="2800" b="1" dirty="0">
                <a:latin typeface="Arial" charset="0"/>
              </a:rPr>
              <a:t>-1</a:t>
            </a:r>
            <a:endParaRPr lang="en-US" sz="2800" b="1" dirty="0">
              <a:latin typeface="Arial" charset="0"/>
            </a:endParaRPr>
          </a:p>
          <a:p>
            <a:pPr marL="0" indent="0">
              <a:buNone/>
            </a:pPr>
            <a:endParaRPr lang="el-GR" sz="2800" b="1" dirty="0" smtClean="0">
              <a:latin typeface="Arial" charset="0"/>
            </a:endParaRPr>
          </a:p>
          <a:p>
            <a:r>
              <a:rPr lang="el-GR" sz="2800" b="1" dirty="0" smtClean="0">
                <a:latin typeface="Arial" charset="0"/>
              </a:rPr>
              <a:t>Πιθανός  </a:t>
            </a:r>
            <a:r>
              <a:rPr lang="el-GR" sz="2800" b="1" dirty="0">
                <a:latin typeface="Arial" charset="0"/>
              </a:rPr>
              <a:t>ογκο-εξαρτώμενος  παράγοντας, ο οποίος συμβάλλει  στη  δημιουργία  προ-μεταστατικής φωλεάς  μέσω  διαμόρφωσης  ώριμης  εξωκυττάριας θεμέλιας  ουσίας και  μέσω  χημειοταξίας  κυττάρων του  μυελού  των  οστών  όπως  μονοκυττάρων.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546187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solidFill>
                  <a:srgbClr val="3366FF"/>
                </a:solidFill>
              </a:rPr>
              <a:t>Εξωσώματα (</a:t>
            </a:r>
            <a:r>
              <a:rPr lang="en-US" b="1" dirty="0" err="1" smtClean="0">
                <a:solidFill>
                  <a:srgbClr val="3366FF"/>
                </a:solidFill>
              </a:rPr>
              <a:t>exosomes</a:t>
            </a:r>
            <a:r>
              <a:rPr lang="en-US" b="1" dirty="0" smtClean="0">
                <a:solidFill>
                  <a:srgbClr val="3366FF"/>
                </a:solidFill>
              </a:rPr>
              <a:t>)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b="1" dirty="0" smtClean="0">
                <a:solidFill>
                  <a:srgbClr val="FF0000"/>
                </a:solidFill>
              </a:rPr>
              <a:t>Κυστίδια προσδεδεμένα με μεμβράνη</a:t>
            </a:r>
            <a:r>
              <a:rPr lang="el-GR" b="1" dirty="0" smtClean="0"/>
              <a:t>,  </a:t>
            </a:r>
            <a:r>
              <a:rPr lang="en-US" b="1" dirty="0" smtClean="0"/>
              <a:t>30-100nm, </a:t>
            </a:r>
            <a:r>
              <a:rPr lang="el-GR" b="1" dirty="0" smtClean="0"/>
              <a:t>που απελευθερώνονται απο τους περισσότερους τύπους κυττάρων αλλά και από τα καρκινικά κύτταρα (χαρακτηριστικά του όγκου από τον οποίο προέρχονται)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b="1" dirty="0" smtClean="0"/>
              <a:t>Περιέχουν </a:t>
            </a:r>
            <a:r>
              <a:rPr lang="el-GR" b="1" dirty="0" smtClean="0">
                <a:solidFill>
                  <a:srgbClr val="FF0000"/>
                </a:solidFill>
              </a:rPr>
              <a:t>πεπτίδια, </a:t>
            </a:r>
            <a:r>
              <a:rPr lang="en-US" b="1" dirty="0" smtClean="0">
                <a:solidFill>
                  <a:srgbClr val="FF0000"/>
                </a:solidFill>
              </a:rPr>
              <a:t>microRNAs, </a:t>
            </a:r>
            <a:r>
              <a:rPr lang="el-GR" b="1" dirty="0" smtClean="0">
                <a:solidFill>
                  <a:srgbClr val="FF0000"/>
                </a:solidFill>
              </a:rPr>
              <a:t>λιπίδια, </a:t>
            </a:r>
            <a:r>
              <a:rPr lang="en-US" b="1" dirty="0" smtClean="0">
                <a:solidFill>
                  <a:srgbClr val="FF0000"/>
                </a:solidFill>
              </a:rPr>
              <a:t>DNA</a:t>
            </a:r>
            <a:endParaRPr lang="el-GR" b="1" dirty="0" smtClean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b="1" dirty="0" smtClean="0"/>
              <a:t>Τα εκλυόμενα σε μεγάλες ποσότητες από </a:t>
            </a:r>
            <a:r>
              <a:rPr lang="el-GR" b="1" dirty="0"/>
              <a:t>τα καρκινικά κύτταρα</a:t>
            </a:r>
            <a:r>
              <a:rPr lang="el-GR" b="1" dirty="0" smtClean="0"/>
              <a:t> εξωσώματα μπορούν να προκαλέσουν </a:t>
            </a:r>
            <a:r>
              <a:rPr lang="el-GR" b="1" dirty="0" smtClean="0">
                <a:solidFill>
                  <a:srgbClr val="FF0000"/>
                </a:solidFill>
              </a:rPr>
              <a:t>διαβίβαση σήματος </a:t>
            </a:r>
            <a:r>
              <a:rPr lang="el-GR" b="1" dirty="0" smtClean="0"/>
              <a:t>είτε τοπικά στη πρωτοπαθή εστία ή σε απομακρυσμένες θέσεις στον οργανισμό</a:t>
            </a:r>
          </a:p>
        </p:txBody>
      </p:sp>
    </p:spTree>
    <p:extLst>
      <p:ext uri="{BB962C8B-B14F-4D97-AF65-F5344CB8AC3E}">
        <p14:creationId xmlns:p14="http://schemas.microsoft.com/office/powerpoint/2010/main" val="6753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3366FF"/>
                </a:solidFill>
              </a:rPr>
              <a:t>Εξωσώματα (</a:t>
            </a:r>
            <a:r>
              <a:rPr lang="en-US" b="1" dirty="0" err="1">
                <a:solidFill>
                  <a:srgbClr val="3366FF"/>
                </a:solidFill>
              </a:rPr>
              <a:t>exosomes</a:t>
            </a:r>
            <a:r>
              <a:rPr lang="en-US" b="1" dirty="0">
                <a:solidFill>
                  <a:srgbClr val="3366FF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b="1" dirty="0" smtClean="0">
                <a:solidFill>
                  <a:srgbClr val="FF0000"/>
                </a:solidFill>
              </a:rPr>
              <a:t>Μεταφέρουν</a:t>
            </a:r>
          </a:p>
          <a:p>
            <a:pPr marL="0" indent="0">
              <a:buNone/>
            </a:pPr>
            <a:endParaRPr lang="el-GR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FF0000"/>
                </a:solidFill>
              </a:rPr>
              <a:t>Αναδιατάσουν </a:t>
            </a:r>
          </a:p>
          <a:p>
            <a:pPr marL="0" indent="0">
              <a:buNone/>
            </a:pPr>
            <a:endParaRPr lang="el-GR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FF0000"/>
                </a:solidFill>
              </a:rPr>
              <a:t>Επάγουν</a:t>
            </a:r>
          </a:p>
          <a:p>
            <a:pPr marL="0" indent="0">
              <a:buNone/>
            </a:pPr>
            <a:endParaRPr lang="el-GR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FF0000"/>
                </a:solidFill>
              </a:rPr>
              <a:t>Επάγουν απόπτωση σε Τ-κύτταρα (</a:t>
            </a:r>
            <a:r>
              <a:rPr lang="en-US" b="1" dirty="0" smtClean="0">
                <a:solidFill>
                  <a:srgbClr val="FF0000"/>
                </a:solidFill>
              </a:rPr>
              <a:t>FAS-FASL)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b="1" dirty="0" err="1" smtClean="0"/>
              <a:t>miRNA</a:t>
            </a:r>
            <a:endParaRPr lang="el-GR" b="1" dirty="0"/>
          </a:p>
          <a:p>
            <a:pPr marL="0" indent="0">
              <a:buClr>
                <a:srgbClr val="FF0000"/>
              </a:buClr>
              <a:buNone/>
            </a:pPr>
            <a:r>
              <a:rPr lang="el-GR" b="1" dirty="0"/>
              <a:t> </a:t>
            </a:r>
            <a:r>
              <a:rPr lang="el-GR" b="1" dirty="0" smtClean="0"/>
              <a:t>    </a:t>
            </a:r>
            <a:r>
              <a:rPr lang="en-US" b="1" dirty="0" smtClean="0"/>
              <a:t>mRNA</a:t>
            </a:r>
            <a:endParaRPr lang="en-US" b="1" dirty="0"/>
          </a:p>
          <a:p>
            <a:pPr marL="0" indent="0">
              <a:buClr>
                <a:srgbClr val="FF0000"/>
              </a:buClr>
              <a:buNone/>
            </a:pPr>
            <a:r>
              <a:rPr lang="el-GR" b="1" dirty="0"/>
              <a:t> </a:t>
            </a:r>
            <a:r>
              <a:rPr lang="el-GR" b="1" dirty="0" smtClean="0"/>
              <a:t>    πρωτεϊνες</a:t>
            </a:r>
            <a:r>
              <a:rPr lang="en-US" b="1" dirty="0" smtClean="0"/>
              <a:t> </a:t>
            </a:r>
            <a:endParaRPr lang="el-GR" b="1" dirty="0"/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b="1" dirty="0" smtClean="0"/>
              <a:t>Εξωκυττάριο στρώμα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l-GR" b="1" dirty="0"/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b="1" dirty="0" smtClean="0"/>
              <a:t>Φλεγμονή-Αγγειογένεση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l-GR" b="1" dirty="0" smtClean="0"/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b="1" dirty="0" smtClean="0"/>
              <a:t>Ανοσοκαταστολή </a:t>
            </a:r>
            <a:r>
              <a:rPr lang="el-GR" b="1" dirty="0"/>
              <a:t>σε κύτταρα στο μικροπεριβάλλον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00579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solidFill>
                  <a:srgbClr val="FF0000"/>
                </a:solidFill>
                <a:latin typeface="Arial"/>
                <a:cs typeface="Arial"/>
              </a:rPr>
              <a:t>ΕΞΩΣΩΜΑΤΑ </a:t>
            </a:r>
            <a:r>
              <a:rPr lang="el-GR" sz="3200" b="1" dirty="0" smtClean="0">
                <a:solidFill>
                  <a:srgbClr val="FF0000"/>
                </a:solidFill>
                <a:latin typeface="Arial"/>
                <a:cs typeface="Arial"/>
              </a:rPr>
              <a:t>ΚΑΙ </a:t>
            </a:r>
            <a:r>
              <a:rPr lang="el-GR" sz="3200" b="1" dirty="0">
                <a:solidFill>
                  <a:srgbClr val="FF0000"/>
                </a:solidFill>
                <a:latin typeface="Arial"/>
                <a:cs typeface="Arial"/>
              </a:rPr>
              <a:t>ΜΕΤΑΣΤΑΣΗ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Content Placeholder 3" descr="n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43" r="-10043"/>
          <a:stretch>
            <a:fillRect/>
          </a:stretch>
        </p:blipFill>
        <p:spPr>
          <a:xfrm>
            <a:off x="457200" y="1777416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742625" y="6281231"/>
            <a:ext cx="5824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Sun Y, and Liu J. </a:t>
            </a:r>
            <a:r>
              <a:rPr lang="en-US" b="1" dirty="0" err="1" smtClean="0">
                <a:solidFill>
                  <a:srgbClr val="FF0000"/>
                </a:solidFill>
              </a:rPr>
              <a:t>Clin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Ther</a:t>
            </a:r>
            <a:r>
              <a:rPr lang="en-US" b="1" dirty="0">
                <a:solidFill>
                  <a:srgbClr val="FF0000"/>
                </a:solidFill>
              </a:rPr>
              <a:t>. 2014;36:863– 872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18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defTabSz="457200" rtl="0">
              <a:spcBef>
                <a:spcPct val="0"/>
              </a:spcBef>
            </a:pPr>
            <a:r>
              <a:rPr lang="el-GR" sz="2400" b="1" dirty="0" smtClean="0">
                <a:solidFill>
                  <a:srgbClr val="3366FF"/>
                </a:solidFill>
                <a:latin typeface="Arial" charset="0"/>
              </a:rPr>
              <a:t>πολυφασικές διαδικασίες </a:t>
            </a:r>
            <a:r>
              <a:rPr lang="en-US" sz="2400" b="1" dirty="0" smtClean="0">
                <a:solidFill>
                  <a:srgbClr val="3366FF"/>
                </a:solidFill>
                <a:latin typeface="Arial" charset="0"/>
              </a:rPr>
              <a:t/>
            </a:r>
            <a:br>
              <a:rPr lang="en-US" sz="2400" b="1" dirty="0" smtClean="0">
                <a:solidFill>
                  <a:srgbClr val="3366FF"/>
                </a:solidFill>
                <a:latin typeface="Arial" charset="0"/>
              </a:rPr>
            </a:b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8" r="-2516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7200" y="6381750"/>
            <a:ext cx="442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Aldinucci</a:t>
            </a:r>
            <a:r>
              <a:rPr lang="en-US" b="1" dirty="0" smtClean="0">
                <a:solidFill>
                  <a:srgbClr val="FF0000"/>
                </a:solidFill>
              </a:rPr>
              <a:t> D, et al. Cancer </a:t>
            </a:r>
            <a:r>
              <a:rPr lang="en-US" b="1" dirty="0" err="1" smtClean="0">
                <a:solidFill>
                  <a:srgbClr val="FF0000"/>
                </a:solidFill>
              </a:rPr>
              <a:t>Lett</a:t>
            </a:r>
            <a:r>
              <a:rPr lang="en-US" b="1" dirty="0" smtClean="0">
                <a:solidFill>
                  <a:srgbClr val="FF0000"/>
                </a:solidFill>
              </a:rPr>
              <a:t> 2015 (in press)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740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l-GR" sz="3200" b="1" dirty="0" smtClean="0">
                <a:solidFill>
                  <a:srgbClr val="FF0000"/>
                </a:solidFill>
                <a:latin typeface="Arial"/>
                <a:cs typeface="Arial"/>
              </a:rPr>
              <a:t>ΕΞΩΣΩΜΑΤΑ ΚΑΙ ΟΡΓΑΝΟΕΙΔΙΚΗ ΜΕΤΑΣΤΑΣΗ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Content Placeholder 6" descr="n4a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340" b="-17340"/>
          <a:stretch>
            <a:fillRect/>
          </a:stretch>
        </p:blipFill>
        <p:spPr/>
      </p:pic>
      <p:pic>
        <p:nvPicPr>
          <p:cNvPr id="8" name="Content Placeholder 7" descr="n4b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59" b="-19159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2646266" y="6106040"/>
            <a:ext cx="6214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Syn</a:t>
            </a:r>
            <a:r>
              <a:rPr lang="en-US" b="1" dirty="0" smtClean="0">
                <a:solidFill>
                  <a:srgbClr val="FF0000"/>
                </a:solidFill>
              </a:rPr>
              <a:t> N, et al. Trends </a:t>
            </a:r>
            <a:r>
              <a:rPr lang="en-US" b="1" dirty="0">
                <a:solidFill>
                  <a:srgbClr val="FF0000"/>
                </a:solidFill>
              </a:rPr>
              <a:t>in Pharmacological Sciences</a:t>
            </a:r>
            <a:r>
              <a:rPr lang="en-US" b="1" dirty="0" smtClean="0">
                <a:solidFill>
                  <a:srgbClr val="FF0000"/>
                </a:solidFill>
              </a:rPr>
              <a:t>,2016 (in press) 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  <a:latin typeface="Arial"/>
                <a:cs typeface="Arial"/>
              </a:rPr>
              <a:t>ΑΝΑΣΤΟΛΗ ΜΕΤΑΣΤΑΤΙΚΟΥ ΔΥΝΑΜΙΚΟΥ</a:t>
            </a:r>
            <a:endParaRPr lang="en-US" sz="3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800" b="1" dirty="0" err="1" smtClean="0">
                <a:latin typeface="Arial"/>
                <a:cs typeface="Arial"/>
              </a:rPr>
              <a:t>Αντιγονικότητα</a:t>
            </a:r>
            <a:endParaRPr lang="el-GR" sz="2800" b="1" dirty="0" smtClean="0">
              <a:latin typeface="Arial"/>
              <a:cs typeface="Arial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800" b="1" dirty="0" smtClean="0">
                <a:latin typeface="Arial"/>
                <a:cs typeface="Arial"/>
              </a:rPr>
              <a:t>Αναστολείς </a:t>
            </a:r>
            <a:r>
              <a:rPr lang="el-GR" sz="2800" b="1" dirty="0" err="1" smtClean="0">
                <a:latin typeface="Arial"/>
                <a:cs typeface="Arial"/>
              </a:rPr>
              <a:t>αγγειογένεσης</a:t>
            </a:r>
            <a:endParaRPr lang="el-GR" sz="2800" b="1" dirty="0" smtClean="0">
              <a:latin typeface="Arial"/>
              <a:cs typeface="Arial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800" b="1" dirty="0" smtClean="0">
                <a:latin typeface="Arial"/>
                <a:cs typeface="Arial"/>
              </a:rPr>
              <a:t>Επανάκτηση κυτταρικής συνοχής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800" b="1" dirty="0" smtClean="0">
                <a:latin typeface="Arial"/>
                <a:cs typeface="Arial"/>
              </a:rPr>
              <a:t>Αναστολείς κινητικότητας                           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800" b="1" dirty="0" err="1" smtClean="0">
                <a:latin typeface="Arial"/>
                <a:cs typeface="Arial"/>
              </a:rPr>
              <a:t>Ιστικοί</a:t>
            </a:r>
            <a:r>
              <a:rPr lang="el-GR" sz="2800" b="1" dirty="0" smtClean="0">
                <a:latin typeface="Arial"/>
                <a:cs typeface="Arial"/>
              </a:rPr>
              <a:t> αναστολείς πρωτεολυτικών  ενζύμων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800" b="1" dirty="0" smtClean="0">
                <a:latin typeface="Arial"/>
                <a:cs typeface="Arial"/>
              </a:rPr>
              <a:t>Αναστολείς </a:t>
            </a:r>
            <a:r>
              <a:rPr lang="el-GR" sz="2800" b="1" dirty="0" err="1" smtClean="0">
                <a:latin typeface="Arial"/>
                <a:cs typeface="Arial"/>
              </a:rPr>
              <a:t>οργανοειδικών</a:t>
            </a:r>
            <a:r>
              <a:rPr lang="el-GR" sz="2800" b="1" dirty="0" smtClean="0">
                <a:latin typeface="Arial"/>
                <a:cs typeface="Arial"/>
              </a:rPr>
              <a:t> </a:t>
            </a:r>
            <a:r>
              <a:rPr lang="el-GR" sz="2800" b="1" dirty="0" err="1" smtClean="0">
                <a:latin typeface="Arial"/>
                <a:cs typeface="Arial"/>
              </a:rPr>
              <a:t>χημειοκινών</a:t>
            </a:r>
            <a:endParaRPr lang="el-GR" sz="2800" b="1" dirty="0" smtClean="0">
              <a:latin typeface="Arial"/>
              <a:cs typeface="Arial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2800" b="1" dirty="0" smtClean="0">
                <a:latin typeface="Arial"/>
                <a:cs typeface="Arial"/>
              </a:rPr>
              <a:t>Τροποποίηση του </a:t>
            </a:r>
            <a:r>
              <a:rPr lang="el-GR" sz="2800" b="1" dirty="0" err="1" smtClean="0">
                <a:latin typeface="Arial"/>
                <a:cs typeface="Arial"/>
              </a:rPr>
              <a:t>μικροπεριβάλλοντος</a:t>
            </a:r>
            <a:endParaRPr lang="en-US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0492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5835" y="274638"/>
            <a:ext cx="9349062" cy="1143000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  <a:latin typeface="Arial"/>
                <a:cs typeface="Arial"/>
              </a:rPr>
              <a:t>ΑΝΑΣΤΟΛΗ ΜΕΤΑΣΤΑΤΙΚΟΥ ΔΥΝΑΜΙΚΟΥ</a:t>
            </a: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4" name="Content Placeholder 3" descr="Untitled 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348" b="-1734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7200" y="6126163"/>
            <a:ext cx="4429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Aldinucci</a:t>
            </a:r>
            <a:r>
              <a:rPr lang="en-US" b="1" dirty="0" smtClean="0">
                <a:solidFill>
                  <a:srgbClr val="FF0000"/>
                </a:solidFill>
              </a:rPr>
              <a:t> D, et al. Cancer </a:t>
            </a:r>
            <a:r>
              <a:rPr lang="en-US" b="1" dirty="0" err="1" smtClean="0">
                <a:solidFill>
                  <a:srgbClr val="FF0000"/>
                </a:solidFill>
              </a:rPr>
              <a:t>Lett</a:t>
            </a:r>
            <a:r>
              <a:rPr lang="en-US" b="1" dirty="0" smtClean="0">
                <a:solidFill>
                  <a:srgbClr val="FF0000"/>
                </a:solidFill>
              </a:rPr>
              <a:t> 2015 (in press)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5672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1 - Τίτλος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129540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rgbClr val="FF0000"/>
                </a:solidFill>
                <a:latin typeface="Arial" charset="0"/>
              </a:rPr>
              <a:t>ΣΥΜΠΕΡΑΣΜΑΤΑ</a:t>
            </a:r>
            <a:endParaRPr lang="el-GR" sz="36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8850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FF0000"/>
              </a:buClr>
            </a:pPr>
            <a:r>
              <a:rPr lang="el-GR" sz="2800" b="1" dirty="0">
                <a:latin typeface="Arial" charset="0"/>
              </a:rPr>
              <a:t>Οι διαδικασίες της διηθητικής ανάπυξης και μεταναστευτικής επέκτασης των κακοήθων νεοπλασμάτων επιτελούνται μέσω δυναμικών ετεροτροφοδοτούμενων αλληλοεπιδράσεων μεταξύ των καρκινικών κυττάρων και του μικροπεριβάλλοντος. </a:t>
            </a:r>
          </a:p>
          <a:p>
            <a:pPr>
              <a:buClr>
                <a:srgbClr val="FF0000"/>
              </a:buClr>
            </a:pPr>
            <a:endParaRPr lang="en-US" sz="2800" b="1" dirty="0">
              <a:latin typeface="Arial" charset="0"/>
            </a:endParaRPr>
          </a:p>
          <a:p>
            <a:pPr>
              <a:buClr>
                <a:srgbClr val="FF0000"/>
              </a:buClr>
            </a:pPr>
            <a:r>
              <a:rPr lang="el-GR" sz="2800" b="1" dirty="0">
                <a:latin typeface="Arial" charset="0"/>
              </a:rPr>
              <a:t>Η οργανοειδικότητα των μεταστάσεων καθορίζεται από την συνάφεια των μεταστατικών κλώνων με το περιβάλλον της μεταστατικής εστίας</a:t>
            </a:r>
            <a:endParaRPr lang="en-US" sz="2800" b="1" dirty="0">
              <a:latin typeface="Arial" charset="0"/>
            </a:endParaRPr>
          </a:p>
          <a:p>
            <a:endParaRPr lang="el-GR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29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1 - Τίτλος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  <a:latin typeface="Arial" charset="0"/>
              </a:rPr>
              <a:t>ΣΥΜΠΕΡΑΣΜΑΤΑ</a:t>
            </a:r>
            <a:endParaRPr lang="el-GR" sz="3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9874" name="2 - Θέση περιεχομένου"/>
          <p:cNvSpPr>
            <a:spLocks noGrp="1"/>
          </p:cNvSpPr>
          <p:nvPr>
            <p:ph idx="1"/>
          </p:nvPr>
        </p:nvSpPr>
        <p:spPr>
          <a:xfrm>
            <a:off x="380999" y="1646238"/>
            <a:ext cx="8509429" cy="4525962"/>
          </a:xfrm>
        </p:spPr>
        <p:txBody>
          <a:bodyPr/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l-GR" sz="2400" dirty="0">
                <a:latin typeface="Arial" charset="0"/>
              </a:rPr>
              <a:t>    </a:t>
            </a:r>
            <a:r>
              <a:rPr lang="en-US" sz="2800" b="1" dirty="0">
                <a:latin typeface="Arial" charset="0"/>
              </a:rPr>
              <a:t>O</a:t>
            </a:r>
            <a:r>
              <a:rPr lang="el-GR" sz="2800" b="1" dirty="0">
                <a:latin typeface="Arial" charset="0"/>
              </a:rPr>
              <a:t> πρωτοπαθής όγκος μέσω αποστολής σημάτων και με την συνδρομή κυττάρων προερχόμενων από τον μυελό των οστών φαίνεται να προετοιμάζει την προ-μεταστατική φωλεά αναδεικνύοντας  τη συστηματική φύση του καρκίνου</a:t>
            </a:r>
            <a:r>
              <a:rPr lang="el-GR" sz="2800" b="1" dirty="0" smtClean="0">
                <a:latin typeface="Arial" charset="0"/>
              </a:rPr>
              <a:t>.</a:t>
            </a:r>
            <a:endParaRPr lang="el-GR" sz="28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0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l-GR" sz="2400" b="1" dirty="0" smtClean="0">
                <a:solidFill>
                  <a:srgbClr val="3366FF"/>
                </a:solidFill>
                <a:latin typeface="Arial" charset="0"/>
              </a:rPr>
              <a:t>πολύπλοκοι μηχανισμοί</a:t>
            </a:r>
            <a:r>
              <a:rPr lang="en-US" sz="2400" b="1" dirty="0" smtClean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l-GR" sz="2400" b="1" dirty="0" smtClean="0">
                <a:solidFill>
                  <a:srgbClr val="3366FF"/>
                </a:solidFill>
                <a:latin typeface="Arial" charset="0"/>
              </a:rPr>
              <a:t>αλληλεπίδρασης  </a:t>
            </a:r>
            <a:br>
              <a:rPr lang="el-GR" sz="2400" b="1" dirty="0" smtClean="0">
                <a:solidFill>
                  <a:srgbClr val="3366FF"/>
                </a:solidFill>
                <a:latin typeface="Arial" charset="0"/>
              </a:rPr>
            </a:br>
            <a:r>
              <a:rPr lang="el-GR" sz="2400" b="1" dirty="0" smtClean="0">
                <a:solidFill>
                  <a:srgbClr val="3366FF"/>
                </a:solidFill>
                <a:latin typeface="Arial" charset="0"/>
              </a:rPr>
              <a:t>    καρκινικών κυττάρων και περιβάλλοντος</a:t>
            </a: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4" name="Content Placeholder 3" descr="Untitled 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50" b="-1405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03250" y="6211669"/>
            <a:ext cx="7199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Advanced Drug Delivery Reviews </a:t>
            </a:r>
            <a:r>
              <a:rPr lang="en-US" b="1" dirty="0">
                <a:solidFill>
                  <a:srgbClr val="FF0000"/>
                </a:solidFill>
              </a:rPr>
              <a:t>(2015), </a:t>
            </a:r>
            <a:r>
              <a:rPr lang="en-US" b="1" dirty="0" err="1">
                <a:solidFill>
                  <a:srgbClr val="FF0000"/>
                </a:solidFill>
              </a:rPr>
              <a:t>doi</a:t>
            </a:r>
            <a:r>
              <a:rPr lang="en-US" b="1" dirty="0">
                <a:solidFill>
                  <a:srgbClr val="FF0000"/>
                </a:solidFill>
              </a:rPr>
              <a:t>: 10.1016/j.addr.2015.10.007 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613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>
                <a:solidFill>
                  <a:srgbClr val="3366FF"/>
                </a:solidFill>
                <a:latin typeface="Arial" charset="0"/>
              </a:rPr>
              <a:t>πολύπλοκοι μηχανισμοί</a:t>
            </a:r>
            <a:r>
              <a:rPr lang="en-US" sz="2400" b="1" dirty="0" smtClean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l-GR" sz="2400" b="1" dirty="0" smtClean="0">
                <a:solidFill>
                  <a:srgbClr val="3366FF"/>
                </a:solidFill>
                <a:latin typeface="Arial" charset="0"/>
              </a:rPr>
              <a:t>αλληλεπίδρασης  </a:t>
            </a:r>
            <a:br>
              <a:rPr lang="el-GR" sz="2400" b="1" dirty="0" smtClean="0">
                <a:solidFill>
                  <a:srgbClr val="3366FF"/>
                </a:solidFill>
                <a:latin typeface="Arial" charset="0"/>
              </a:rPr>
            </a:br>
            <a:r>
              <a:rPr lang="el-GR" sz="2400" b="1" dirty="0" smtClean="0">
                <a:solidFill>
                  <a:srgbClr val="3366FF"/>
                </a:solidFill>
                <a:latin typeface="Arial" charset="0"/>
              </a:rPr>
              <a:t>    καρκινικών κυττάρων και περιβάλλοντος-</a:t>
            </a:r>
            <a:br>
              <a:rPr lang="el-GR" sz="2400" b="1" dirty="0" smtClean="0">
                <a:solidFill>
                  <a:srgbClr val="3366FF"/>
                </a:solidFill>
                <a:latin typeface="Arial" charset="0"/>
              </a:rPr>
            </a:br>
            <a:r>
              <a:rPr lang="el-GR" sz="2400" b="1" dirty="0" smtClean="0">
                <a:solidFill>
                  <a:srgbClr val="3366FF"/>
                </a:solidFill>
                <a:latin typeface="Arial" charset="0"/>
              </a:rPr>
              <a:t>γενετικά καθορισμένη συμπεριφορά</a:t>
            </a:r>
            <a:endParaRPr lang="el-GR" sz="2400" dirty="0">
              <a:solidFill>
                <a:srgbClr val="3366FF"/>
              </a:solidFill>
            </a:endParaRPr>
          </a:p>
        </p:txBody>
      </p:sp>
      <p:pic>
        <p:nvPicPr>
          <p:cNvPr id="7" name="Content Placeholder 3" descr="Untitled 2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92" r="-18692"/>
          <a:stretch>
            <a:fillRect/>
          </a:stretch>
        </p:blipFill>
        <p:spPr>
          <a:xfrm>
            <a:off x="-740059" y="2421085"/>
            <a:ext cx="6008278" cy="3304306"/>
          </a:xfrm>
        </p:spPr>
      </p:pic>
      <p:pic>
        <p:nvPicPr>
          <p:cNvPr id="10" name="Content Placeholder 3" descr="Untitled 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67" r="-24767"/>
          <a:stretch>
            <a:fillRect/>
          </a:stretch>
        </p:blipFill>
        <p:spPr>
          <a:xfrm>
            <a:off x="3770283" y="2421085"/>
            <a:ext cx="6008261" cy="3564079"/>
          </a:xfrm>
        </p:spPr>
      </p:pic>
      <p:sp>
        <p:nvSpPr>
          <p:cNvPr id="11" name="10 - Ορθογώνιο"/>
          <p:cNvSpPr/>
          <p:nvPr/>
        </p:nvSpPr>
        <p:spPr>
          <a:xfrm>
            <a:off x="457200" y="6255327"/>
            <a:ext cx="4417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Aldinucci</a:t>
            </a:r>
            <a:r>
              <a:rPr lang="en-US" b="1" dirty="0" smtClean="0">
                <a:solidFill>
                  <a:srgbClr val="FF0000"/>
                </a:solidFill>
              </a:rPr>
              <a:t> D, et al. Cancer </a:t>
            </a:r>
            <a:r>
              <a:rPr lang="en-US" b="1" dirty="0" err="1" smtClean="0">
                <a:solidFill>
                  <a:srgbClr val="FF0000"/>
                </a:solidFill>
              </a:rPr>
              <a:t>Lett</a:t>
            </a:r>
            <a:r>
              <a:rPr lang="en-US" b="1" dirty="0" smtClean="0">
                <a:solidFill>
                  <a:srgbClr val="FF0000"/>
                </a:solidFill>
              </a:rPr>
              <a:t> 2015 (in press)</a:t>
            </a:r>
          </a:p>
        </p:txBody>
      </p:sp>
    </p:spTree>
    <p:extLst>
      <p:ext uri="{BB962C8B-B14F-4D97-AF65-F5344CB8AC3E}">
        <p14:creationId xmlns:p14="http://schemas.microsoft.com/office/powerpoint/2010/main" val="3947743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</TotalTime>
  <Words>1762</Words>
  <Application>Microsoft Macintosh PowerPoint</Application>
  <PresentationFormat>On-screen Show (4:3)</PresentationFormat>
  <Paragraphs>317</Paragraphs>
  <Slides>74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6" baseType="lpstr">
      <vt:lpstr>Office Theme</vt:lpstr>
      <vt:lpstr>Bitmap Image</vt:lpstr>
      <vt:lpstr>ΕΠΕΚΤΑΣΗ ΚΑΚΟΗΘΩΝ ΝΕΟΠΛΑΣΜΑΤΩΝ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πολυφασικές διαδικασίες  </vt:lpstr>
      <vt:lpstr>πολύπλοκοι μηχανισμοί αλληλεπίδρασης       καρκινικών κυττάρων και περιβάλλοντος</vt:lpstr>
      <vt:lpstr>πολύπλοκοι μηχανισμοί αλληλεπίδρασης       καρκινικών κυττάρων και περιβάλλοντος- γενετικά καθορισμένη συμπεριφορά</vt:lpstr>
      <vt:lpstr>PowerPoint Presentation</vt:lpstr>
      <vt:lpstr>PowerPoint Presentation</vt:lpstr>
      <vt:lpstr>Ε-ΚΑΝΤΧΕΡΙΝΗ</vt:lpstr>
      <vt:lpstr>Ε-ΚΑΝΤΧΕΡΙΝΗ</vt:lpstr>
      <vt:lpstr>PowerPoint Presentation</vt:lpstr>
      <vt:lpstr>PowerPoint Presentation</vt:lpstr>
      <vt:lpstr>ΙΝΤΕΓΚΡΙΝΕΣ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Μετακίνηση  στο  διάμεσο  ιστό</vt:lpstr>
      <vt:lpstr>Μετακίνηση  στο  διάμεσο  ιστό </vt:lpstr>
      <vt:lpstr>  Μετακίνηση  στο  διάμεσο  ιστό  </vt:lpstr>
      <vt:lpstr>ΧΗΜΕΙΟΚΙΝΕΣ</vt:lpstr>
      <vt:lpstr>ΧΗΜΕΙΟΚΙΝΕΣ</vt:lpstr>
      <vt:lpstr>MMPs:  Οικογένεια 24 ενδοπρωτεασών – πρωτεολυτικών ενζύμων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ΕΠΙΘΗΛΙΑΚΗ-ΜΕΣΕΓΧΥΜΑΤΙΚΗ ΜΕΤΑΤΡΟΠΗ</vt:lpstr>
      <vt:lpstr>ΕΠΙΘΗΛΙΑΚΗ-ΜΕΣΕΓΧΥΜΑΤΙΚΗ ΜΕΤΑΤΡΟΠΗ</vt:lpstr>
      <vt:lpstr>PowerPoint Presentation</vt:lpstr>
      <vt:lpstr>PowerPoint Presentation</vt:lpstr>
      <vt:lpstr>PowerPoint Presentation</vt:lpstr>
      <vt:lpstr>«Ανοικία-Anoikis»</vt:lpstr>
      <vt:lpstr>«Ανοικία-Anoikis»</vt:lpstr>
      <vt:lpstr>ΥΠΟΞΙΑ</vt:lpstr>
      <vt:lpstr>PowerPoint Presentation</vt:lpstr>
      <vt:lpstr>ΑΓΓΕΙΟΓΕΝΕΣΗ</vt:lpstr>
      <vt:lpstr>PowerPoint Presentation</vt:lpstr>
      <vt:lpstr>ΚΑΡΚΙΝΙΚΑ ΚΥΤΤΑΡΑ ΚΑΙ ΜΙΚΡΟΠΕΡΙΒΑΛΛΟΝ</vt:lpstr>
      <vt:lpstr>ΚΥΤΤΑΡΑ ΜΙΚΡΟΠΕΡΙΒΑΛΛΟΝΤΟΣ</vt:lpstr>
      <vt:lpstr> Ενεργοποιημένοι ΙΝΟΒΛΑΣΤΕΣ /ΜΥΟΪΝΟΒΛΑΣΤΕΣ  </vt:lpstr>
      <vt:lpstr>ΜΑΚΡΟΦΑΓΑ ΣΧΕΤΙΖΟΜΕΝΑ ΜΕ ΤΟΝ ΟΓΚΟ</vt:lpstr>
      <vt:lpstr>ΜΑΚΡΟΦΑΓΑ ΣΧΕΤΙΖΟΜΕΝΑ ΜΕ ΤΟΝ ΟΓΚΟ</vt:lpstr>
      <vt:lpstr>ΕΝΔΟΘΗΛΙΑΚΑ ΠΡΟΓΟΝΙΚΑ ΚΥΤΤΑΡΑ ΤΟΥ ΜΥΕΛΟΥ ΤΩΝ ΟΣΤΩΝ </vt:lpstr>
      <vt:lpstr>PowerPoint Presentation</vt:lpstr>
      <vt:lpstr>ΠΟΡΕΙΑ ΜΕΤΑΣΤΑΤΙΚΟΥ ΚΥΤΤΑΡΟΥ</vt:lpstr>
      <vt:lpstr>PowerPoint Presentation</vt:lpstr>
      <vt:lpstr>ΚΑΡΚΙΝΙΚΑ ΚΥΤΤΑΡΑ-ΜΕΤΑΣΤΑΤΙΚΟΣ ΦΑΙΝΟΤΥΠΟΣ </vt:lpstr>
      <vt:lpstr>PowerPoint Presentation</vt:lpstr>
      <vt:lpstr>ΒΑΣΙΚΕΣ ΘΕΩΡΕΙΕΣ ΤΗΣ ΜΕΤΑΣΤΑΣΗΣ</vt:lpstr>
      <vt:lpstr> Θεωρία ανατομικής σχέσης </vt:lpstr>
      <vt:lpstr>PowerPoint Presentation</vt:lpstr>
      <vt:lpstr>PowerPoint Presentation</vt:lpstr>
      <vt:lpstr> Θεωρία οργανοειδικότητας </vt:lpstr>
      <vt:lpstr>     ΟΡΓΑΝΟΕΙΔΙΚΕΣ ΧΗΜΕΙΟΚΙΝΕΣ  </vt:lpstr>
      <vt:lpstr>ΦΛΕΓΜΟΝΗ</vt:lpstr>
      <vt:lpstr>ΚΑΡΚΙΝΙΚΑ ΑΡΧΕΓΟΝΑ ΚΥΤΤΑΡΑ ΚΑΙ ΜΕΤΑΣΤΑΣΗ</vt:lpstr>
      <vt:lpstr>ΠΡΟΓΟΝΙΚΑ ΚΑΡΚΙΝΙΚΑ ΚΥΤΤΑΡΑ ΚΑΙ ΜΕΤΑΣΤΑΣΗ</vt:lpstr>
      <vt:lpstr>ΠΡΟΕΤΟΙΜΑΣΙΑ ΤΗΣ ΜΕΤΑΣΤΑΤΙΚΗΣ ΕΣΤΙΑΣ</vt:lpstr>
      <vt:lpstr>ΠΡΟΕΤΟΙΜΑΣΙΑ ΤΗΣ ΜΕΤΑΣΤΑΤΙΚΗΣ ΕΣΤΙΑΣ</vt:lpstr>
      <vt:lpstr>Lysyl oxidase (LOX)</vt:lpstr>
      <vt:lpstr>Εξωσώματα (exosomes)</vt:lpstr>
      <vt:lpstr>Εξωσώματα (exosomes)</vt:lpstr>
      <vt:lpstr>ΕΞΩΣΩΜΑΤΑ ΚΑΙ ΜΕΤΑΣΤΑΣΗ</vt:lpstr>
      <vt:lpstr>ΕΞΩΣΩΜΑΤΑ ΚΑΙ ΟΡΓΑΝΟΕΙΔΙΚΗ ΜΕΤΑΣΤΑΣΗ</vt:lpstr>
      <vt:lpstr>ΑΝΑΣΤΟΛΗ ΜΕΤΑΣΤΑΤΙΚΟΥ ΔΥΝΑΜΙΚΟΥ</vt:lpstr>
      <vt:lpstr>ΑΝΑΣΤΟΛΗ ΜΕΤΑΣΤΑΤΙΚΟΥ ΔΥΝΑΜΙΚΟΥ</vt:lpstr>
      <vt:lpstr>ΣΥΜΠΕΡΑΣΜΑΤΑ</vt:lpstr>
      <vt:lpstr>ΣΥΜΠΕΡΑΣΜΑΤΑ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226</cp:revision>
  <dcterms:created xsi:type="dcterms:W3CDTF">2015-10-15T10:02:28Z</dcterms:created>
  <dcterms:modified xsi:type="dcterms:W3CDTF">2016-10-19T05:53:42Z</dcterms:modified>
</cp:coreProperties>
</file>