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75"/>
  </p:notesMasterIdLst>
  <p:handoutMasterIdLst>
    <p:handoutMasterId r:id="rId76"/>
  </p:handoutMasterIdLst>
  <p:sldIdLst>
    <p:sldId id="256" r:id="rId3"/>
    <p:sldId id="383" r:id="rId4"/>
    <p:sldId id="386" r:id="rId5"/>
    <p:sldId id="387" r:id="rId6"/>
    <p:sldId id="384" r:id="rId7"/>
    <p:sldId id="388" r:id="rId8"/>
    <p:sldId id="385" r:id="rId9"/>
    <p:sldId id="389" r:id="rId10"/>
    <p:sldId id="320" r:id="rId11"/>
    <p:sldId id="390" r:id="rId12"/>
    <p:sldId id="391" r:id="rId13"/>
    <p:sldId id="396" r:id="rId14"/>
    <p:sldId id="392" r:id="rId15"/>
    <p:sldId id="394" r:id="rId16"/>
    <p:sldId id="397" r:id="rId17"/>
    <p:sldId id="395" r:id="rId18"/>
    <p:sldId id="393" r:id="rId19"/>
    <p:sldId id="333" r:id="rId20"/>
    <p:sldId id="402" r:id="rId21"/>
    <p:sldId id="400" r:id="rId22"/>
    <p:sldId id="399" r:id="rId23"/>
    <p:sldId id="398" r:id="rId24"/>
    <p:sldId id="342" r:id="rId25"/>
    <p:sldId id="403" r:id="rId26"/>
    <p:sldId id="404" r:id="rId27"/>
    <p:sldId id="405" r:id="rId28"/>
    <p:sldId id="406" r:id="rId29"/>
    <p:sldId id="349" r:id="rId30"/>
    <p:sldId id="412" r:id="rId31"/>
    <p:sldId id="411" r:id="rId32"/>
    <p:sldId id="410" r:id="rId33"/>
    <p:sldId id="409" r:id="rId34"/>
    <p:sldId id="407" r:id="rId35"/>
    <p:sldId id="371" r:id="rId36"/>
    <p:sldId id="416" r:id="rId37"/>
    <p:sldId id="415" r:id="rId38"/>
    <p:sldId id="414" r:id="rId39"/>
    <p:sldId id="413" r:id="rId40"/>
    <p:sldId id="372" r:id="rId41"/>
    <p:sldId id="417" r:id="rId42"/>
    <p:sldId id="418" r:id="rId43"/>
    <p:sldId id="419" r:id="rId44"/>
    <p:sldId id="420" r:id="rId45"/>
    <p:sldId id="421" r:id="rId46"/>
    <p:sldId id="375" r:id="rId47"/>
    <p:sldId id="422" r:id="rId48"/>
    <p:sldId id="423" r:id="rId49"/>
    <p:sldId id="424" r:id="rId50"/>
    <p:sldId id="425" r:id="rId51"/>
    <p:sldId id="376" r:id="rId52"/>
    <p:sldId id="426" r:id="rId53"/>
    <p:sldId id="428" r:id="rId54"/>
    <p:sldId id="379" r:id="rId55"/>
    <p:sldId id="432" r:id="rId56"/>
    <p:sldId id="433" r:id="rId57"/>
    <p:sldId id="447" r:id="rId58"/>
    <p:sldId id="448" r:id="rId59"/>
    <p:sldId id="449" r:id="rId60"/>
    <p:sldId id="381" r:id="rId61"/>
    <p:sldId id="439" r:id="rId62"/>
    <p:sldId id="452" r:id="rId63"/>
    <p:sldId id="440" r:id="rId64"/>
    <p:sldId id="380" r:id="rId65"/>
    <p:sldId id="441" r:id="rId66"/>
    <p:sldId id="442" r:id="rId67"/>
    <p:sldId id="443" r:id="rId68"/>
    <p:sldId id="382" r:id="rId69"/>
    <p:sldId id="444" r:id="rId70"/>
    <p:sldId id="445" r:id="rId71"/>
    <p:sldId id="446" r:id="rId72"/>
    <p:sldId id="450" r:id="rId73"/>
    <p:sldId id="451" r:id="rId7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B752A-9974-4D44-8BC1-5D9565AE3C30}" type="datetimeFigureOut">
              <a:rPr lang="el-GR" smtClean="0"/>
              <a:pPr/>
              <a:t>24/5/2023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62094-3A82-48AB-973D-FDC4FA3BC9C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234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0438-474B-4FBE-AF1E-4A899C9E9FE0}" type="datetimeFigureOut">
              <a:rPr lang="el-GR" smtClean="0"/>
              <a:pPr/>
              <a:t>24/5/2023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EFA4B-9026-4DDD-BA49-8570F81F04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562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4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93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47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4333433"/>
            <a:ext cx="49551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F7F2E0-A465-47CC-A541-FEE840F42031}" type="datetimeFigureOut">
              <a:rPr lang="el-GR" smtClean="0"/>
              <a:pPr/>
              <a:t>24/5/2023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4C6-A0EA-439A-9BBD-71F5787A7B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C37-DB08-49E7-80F0-4056C06CA05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3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11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5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3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93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6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3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33" name="Google Shape;33;p3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2305150" y="3845837"/>
            <a:ext cx="5811000" cy="6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305150" y="4513915"/>
            <a:ext cx="5811000" cy="5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77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08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1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52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 rot="5400000">
            <a:off x="1089275" y="3375100"/>
            <a:ext cx="68572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3705955"/>
            <a:ext cx="4045200" cy="1646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l">
                <a:solidFill>
                  <a:prstClr val="white"/>
                </a:solidFill>
              </a:rPr>
              <a:pPr/>
              <a:t>‹#›</a:t>
            </a:fld>
            <a:endParaRPr lang="e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78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2248000"/>
            <a:ext cx="9144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2248000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8222100" cy="361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380634"/>
            <a:ext cx="4142388" cy="60967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39864"/>
            <a:ext cx="665704" cy="9798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1119700"/>
            <a:ext cx="3636000" cy="484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512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52" y="4144996"/>
            <a:ext cx="1238537" cy="182300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0" y="3420920"/>
            <a:ext cx="1670713" cy="245889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03" y="2195064"/>
            <a:ext cx="1238537" cy="18229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496117"/>
            <a:ext cx="2001163" cy="294530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01" y="13252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53856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6771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26;p8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5773467"/>
            <a:ext cx="7433400" cy="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6248742"/>
            <a:ext cx="624024" cy="609188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8;p10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6010500" cy="3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1FA00-A364-428D-A72E-C0738272D02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24/5/2023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B389-CC7E-49D0-BA0A-0BAB12AEF1D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5148064" y="5445224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1600" b="1" dirty="0">
                <a:solidFill>
                  <a:schemeClr val="tx2"/>
                </a:solidFill>
              </a:rPr>
              <a:t>Ε. Λακιωτάκη</a:t>
            </a:r>
          </a:p>
          <a:p>
            <a:pPr algn="ctr" eaLnBrk="0" hangingPunct="0"/>
            <a:r>
              <a:rPr lang="el-GR" sz="1600" b="1" dirty="0">
                <a:solidFill>
                  <a:schemeClr val="tx2"/>
                </a:solidFill>
              </a:rPr>
              <a:t>Επίκουρη Καθηγήτρια Παθολογικής Ανατομικής</a:t>
            </a:r>
            <a:endParaRPr lang="el-GR" sz="1600" b="1" i="1" dirty="0">
              <a:solidFill>
                <a:schemeClr val="tx2"/>
              </a:solidFill>
            </a:endParaRPr>
          </a:p>
          <a:p>
            <a:pPr algn="ctr" eaLnBrk="0" hangingPunct="0"/>
            <a:r>
              <a:rPr lang="el-GR" sz="1600" b="1" i="1" dirty="0">
                <a:solidFill>
                  <a:schemeClr val="tx2"/>
                </a:solidFill>
              </a:rPr>
              <a:t>Α΄ Εργαστήριο Παθολογικής Ανατομικής Πανεπιστημίου Αθηνών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331640" y="1628800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</a:rPr>
              <a:t>Μικροσκοπικό Εργαστήριο </a:t>
            </a:r>
          </a:p>
          <a:p>
            <a:pPr algn="ctr"/>
            <a:r>
              <a:rPr lang="el-GR" sz="3200" b="1" dirty="0">
                <a:solidFill>
                  <a:schemeClr val="bg1"/>
                </a:solidFill>
              </a:rPr>
              <a:t>Δέρμα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17777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sp>
        <p:nvSpPr>
          <p:cNvPr id="11" name="Text Box 3075"/>
          <p:cNvSpPr txBox="1">
            <a:spLocks noChangeArrowheads="1"/>
          </p:cNvSpPr>
          <p:nvPr/>
        </p:nvSpPr>
        <p:spPr bwMode="auto">
          <a:xfrm>
            <a:off x="250825" y="1239838"/>
            <a:ext cx="35290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Νεοπλασματικά κύτταρα παρόμοια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με της βασικής στιβάδας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φυσιολογικής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Ενίοτε παρουσία μελανίνης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(ΔΔ μελάνωμα)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5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0632" y="1399032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sp>
        <p:nvSpPr>
          <p:cNvPr id="7" name="Text Box 3075"/>
          <p:cNvSpPr txBox="1">
            <a:spLocks noChangeArrowheads="1"/>
          </p:cNvSpPr>
          <p:nvPr/>
        </p:nvSpPr>
        <p:spPr bwMode="auto">
          <a:xfrm>
            <a:off x="250825" y="1239838"/>
            <a:ext cx="35290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Νεοπλασματικά κύτταρα παρόμοια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με της βασικής στιβάδας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φυσιολογικής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Ενίοτε παρουσία μελανίνης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(ΔΔ μελάνωμα)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44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r="28136"/>
          <a:stretch/>
        </p:blipFill>
        <p:spPr>
          <a:xfrm rot="16200000">
            <a:off x="2353658" y="798565"/>
            <a:ext cx="4485904" cy="465773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75856" y="5624327"/>
            <a:ext cx="22092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Επίπεδη αλλοίωση</a:t>
            </a:r>
          </a:p>
        </p:txBody>
      </p:sp>
    </p:spTree>
    <p:extLst>
      <p:ext uri="{BB962C8B-B14F-4D97-AF65-F5344CB8AC3E}">
        <p14:creationId xmlns:p14="http://schemas.microsoft.com/office/powerpoint/2010/main" val="1576539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323528" y="278100"/>
            <a:ext cx="506395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0632" y="1061437"/>
            <a:ext cx="6242304" cy="467563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3" y="1412776"/>
            <a:ext cx="34563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400" b="1" kern="0" dirty="0">
                <a:solidFill>
                  <a:prstClr val="black"/>
                </a:solidFill>
              </a:rPr>
              <a:t>Παρακεράτωση και υπερκεράτωση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4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400" b="1" kern="0" dirty="0">
                <a:solidFill>
                  <a:prstClr val="black"/>
                </a:solidFill>
              </a:rPr>
              <a:t>Ηλιακή ελάστωση</a:t>
            </a:r>
          </a:p>
        </p:txBody>
      </p:sp>
    </p:spTree>
    <p:extLst>
      <p:ext uri="{BB962C8B-B14F-4D97-AF65-F5344CB8AC3E}">
        <p14:creationId xmlns:p14="http://schemas.microsoft.com/office/powerpoint/2010/main" val="127511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1" t="1540" r="4191" b="-1540"/>
          <a:stretch/>
        </p:blipFill>
        <p:spPr>
          <a:xfrm rot="16200000">
            <a:off x="3667161" y="1413872"/>
            <a:ext cx="6242304" cy="467563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504" y="2060848"/>
            <a:ext cx="417646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Παρακεράτωση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Άτυπα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20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στιβάδες της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Απώλεια του προσανατολισμού των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κερατινοκυττάρων</a:t>
            </a: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Ηλιακή ελάστωση</a:t>
            </a:r>
          </a:p>
        </p:txBody>
      </p:sp>
    </p:spTree>
    <p:extLst>
      <p:ext uri="{BB962C8B-B14F-4D97-AF65-F5344CB8AC3E}">
        <p14:creationId xmlns:p14="http://schemas.microsoft.com/office/powerpoint/2010/main" val="304514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8624" y="1363082"/>
            <a:ext cx="6242304" cy="467563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628800"/>
            <a:ext cx="417646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Παρακεράτωση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Άτυπα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20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στιβάδες της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l-GR" altLang="el-GR" sz="2000" b="1" kern="0" dirty="0">
                <a:solidFill>
                  <a:prstClr val="black"/>
                </a:solidFill>
              </a:rPr>
              <a:t>Απώλεια του προσανατολισμού των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κερατινοκυττάρων</a:t>
            </a:r>
            <a:endParaRPr lang="el-GR" altLang="el-GR" sz="2000" b="1" kern="0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l-GR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99877"/>
            <a:ext cx="6242304" cy="467563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50271" y="5644850"/>
            <a:ext cx="6288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Άτυπα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20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στιβάδες της επιδερμίδας, συνοδός χρόνια φλεγμονώδης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διήθηση, λειχηνοειδούς τύπου </a:t>
            </a:r>
            <a:endParaRPr lang="en-GB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4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19598"/>
            <a:ext cx="6242304" cy="467563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03649" y="5684292"/>
            <a:ext cx="62423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Άτυπα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20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στιβάδες της επιδερμίδας, παρουσία μιτώσεων κατά το κάτω και μέσο τριτημόριο της επιδερμίδας</a:t>
            </a:r>
          </a:p>
        </p:txBody>
      </p:sp>
    </p:spTree>
    <p:extLst>
      <p:ext uri="{BB962C8B-B14F-4D97-AF65-F5344CB8AC3E}">
        <p14:creationId xmlns:p14="http://schemas.microsoft.com/office/powerpoint/2010/main" val="352166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89" y="836712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55776" y="6027409"/>
            <a:ext cx="533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sz="2000" b="1" kern="0" dirty="0">
                <a:solidFill>
                  <a:prstClr val="black"/>
                </a:solidFill>
              </a:rPr>
              <a:t>Ελαφρώς επηρμένη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υπερκερατωσική</a:t>
            </a:r>
            <a:r>
              <a:rPr lang="el-GR" altLang="el-GR" sz="2000" b="1" kern="0" dirty="0">
                <a:solidFill>
                  <a:prstClr val="black"/>
                </a:solidFill>
              </a:rPr>
              <a:t> αλλοίωση</a:t>
            </a: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903214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45453" y="5725705"/>
            <a:ext cx="78133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sz="2000" b="1" kern="0" dirty="0">
                <a:solidFill>
                  <a:prstClr val="black"/>
                </a:solidFill>
              </a:rPr>
              <a:t>Ελαφρώς επηρμένη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υπερκερατωσική</a:t>
            </a:r>
            <a:r>
              <a:rPr lang="el-GR" altLang="el-GR" sz="2000" b="1" kern="0" dirty="0">
                <a:solidFill>
                  <a:prstClr val="black"/>
                </a:solidFill>
              </a:rPr>
              <a:t> αλλοίωση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sz="2000" b="1" kern="0" dirty="0">
                <a:solidFill>
                  <a:prstClr val="black"/>
                </a:solidFill>
              </a:rPr>
              <a:t>Έντονη χρόνια φλεγμονώδης διήθηση στο χόριο λειχηνοειδούς τύπου</a:t>
            </a: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8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7477" y="701260"/>
            <a:ext cx="6242304" cy="4675632"/>
          </a:xfrm>
          <a:prstGeom prst="rect">
            <a:avLst/>
          </a:prstGeom>
        </p:spPr>
      </p:pic>
      <p:sp>
        <p:nvSpPr>
          <p:cNvPr id="13" name="Text Box 3075"/>
          <p:cNvSpPr txBox="1">
            <a:spLocks noChangeArrowheads="1"/>
          </p:cNvSpPr>
          <p:nvPr/>
        </p:nvSpPr>
        <p:spPr bwMode="auto">
          <a:xfrm>
            <a:off x="1979712" y="5589240"/>
            <a:ext cx="4392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 err="1">
                <a:solidFill>
                  <a:prstClr val="black"/>
                </a:solidFill>
              </a:rPr>
              <a:t>Εξωφυτική</a:t>
            </a:r>
            <a:r>
              <a:rPr lang="el-GR" altLang="el-GR" sz="2000" b="1" kern="0" dirty="0">
                <a:solidFill>
                  <a:prstClr val="black"/>
                </a:solidFill>
              </a:rPr>
              <a:t> αλλοίωση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45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620688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79604" y="5445224"/>
            <a:ext cx="62936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Παρακεράτωση, υπερκεράτωση, άτυπα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20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στιβάδες της επιδερμίδας, συνοδός χρόνια φλεγμονώδης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διήθηση, λειχηνοειδούς τύπου </a:t>
            </a:r>
            <a:endParaRPr lang="en-GB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33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903214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53318" y="5593690"/>
            <a:ext cx="63976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600" b="1" kern="0" dirty="0">
                <a:solidFill>
                  <a:prstClr val="black"/>
                </a:solidFill>
              </a:rPr>
              <a:t>Παρακεράτωση, υπερκεράτωση, άτυπα </a:t>
            </a:r>
            <a:r>
              <a:rPr lang="el-GR" altLang="el-GR" sz="16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16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600" b="1" kern="0" dirty="0">
                <a:solidFill>
                  <a:prstClr val="black"/>
                </a:solidFill>
              </a:rPr>
              <a:t>στιβάδες της επιδερμίδας με απώλεια του προσανατολισμού και παρουσία μιτώσεων κατά το κάτω και μέσο τριτημόριο της επιδερμίδας</a:t>
            </a:r>
          </a:p>
        </p:txBody>
      </p:sp>
    </p:spTree>
    <p:extLst>
      <p:ext uri="{BB962C8B-B14F-4D97-AF65-F5344CB8AC3E}">
        <p14:creationId xmlns:p14="http://schemas.microsoft.com/office/powerpoint/2010/main" val="310810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5696" y="764704"/>
            <a:ext cx="6242304" cy="4675632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ΑΚΤΙΝΙΚΗ ΚΕΡΑΤΩΣΗ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45984" y="5534561"/>
            <a:ext cx="72504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Παρακεράτωση, άτυπα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2000" b="1" kern="0" dirty="0">
                <a:solidFill>
                  <a:prstClr val="black"/>
                </a:solidFill>
              </a:rPr>
              <a:t> στις κατώτερες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στιβάδες της επιδερμίδας, παρουσία μιτώσεων κατά το κάτω και μέσο τριτημόριο της επιδερμίδας</a:t>
            </a:r>
            <a:endParaRPr lang="en-GB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4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/>
              <a:t>ΒΑΣΙΚΟΚΥΤΤΑΡΙΚΟ ΚΑΡΚΙΝΩΜΑ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47596"/>
            <a:ext cx="6242304" cy="467563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12997" y="5589240"/>
            <a:ext cx="8519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l-GR" altLang="el-GR" sz="1800" b="1" kern="0" noProof="0" dirty="0" err="1">
                <a:solidFill>
                  <a:prstClr val="black"/>
                </a:solidFill>
              </a:rPr>
              <a:t>Πολυοζώδης</a:t>
            </a:r>
            <a:r>
              <a:rPr lang="el-GR" altLang="el-GR" sz="1800" b="1" kern="0" noProof="0" dirty="0">
                <a:solidFill>
                  <a:prstClr val="black"/>
                </a:solidFill>
              </a:rPr>
              <a:t> αλλοίωση η οποία επεκτείνεται σχεδόν σε όλο το πάχος του χορίου</a:t>
            </a:r>
            <a:endParaRPr kumimoji="0" lang="el-GR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7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ΒΑΣΙΚΟΚΥΤΤΑΡΙΚΟ ΚΑΡΚΙΝΩΜΑ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918779"/>
            <a:ext cx="6242304" cy="467563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2200" y="5813244"/>
            <a:ext cx="8519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18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Πασσαλοειδής</a:t>
            </a:r>
            <a:r>
              <a:rPr lang="el-GR" altLang="el-GR" sz="1800" b="1" kern="0" dirty="0">
                <a:solidFill>
                  <a:prstClr val="black"/>
                </a:solidFill>
              </a:rPr>
              <a:t> διάταξη κυττάρων πέριξ των νεοπλασματικών βλαστών</a:t>
            </a:r>
          </a:p>
        </p:txBody>
      </p:sp>
    </p:spTree>
    <p:extLst>
      <p:ext uri="{BB962C8B-B14F-4D97-AF65-F5344CB8AC3E}">
        <p14:creationId xmlns:p14="http://schemas.microsoft.com/office/powerpoint/2010/main" val="1083180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ΒΑΣΙΚΟΚΥΤΤΑΡΙΚΟ ΚΑΡΚΙΝΩΜΑ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836712"/>
            <a:ext cx="6242304" cy="467563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5536" y="5602014"/>
            <a:ext cx="8519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Ομοιόμορφα, βασίφιλα κύτταρα, ομοιάζοντα με αυτά της φυσιολογικής βασικής στιβάδας της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Πασσαλοειδής</a:t>
            </a:r>
            <a:r>
              <a:rPr lang="el-GR" altLang="el-GR" sz="1800" b="1" kern="0" dirty="0">
                <a:solidFill>
                  <a:prstClr val="black"/>
                </a:solidFill>
              </a:rPr>
              <a:t> διάταξη κυττάρων πέριξ των νεοπλασματικών βλαστών</a:t>
            </a:r>
          </a:p>
        </p:txBody>
      </p:sp>
    </p:spTree>
    <p:extLst>
      <p:ext uri="{BB962C8B-B14F-4D97-AF65-F5344CB8AC3E}">
        <p14:creationId xmlns:p14="http://schemas.microsoft.com/office/powerpoint/2010/main" val="1894233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ΒΑΣΙΚΟΚΥΤΤΑΡΙΚΟ ΚΑΡΚΙΝΩΜΑ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7584"/>
            <a:ext cx="6242304" cy="467563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1520" y="5373216"/>
            <a:ext cx="85198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Ομοιόμορφα,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βασίφιλα</a:t>
            </a:r>
            <a:r>
              <a:rPr lang="el-GR" altLang="el-GR" sz="1800" b="1" kern="0" dirty="0">
                <a:solidFill>
                  <a:prstClr val="black"/>
                </a:solidFill>
              </a:rPr>
              <a:t> κύτταρα,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ομοιάζοντα</a:t>
            </a:r>
            <a:r>
              <a:rPr lang="el-GR" altLang="el-GR" sz="1800" b="1" kern="0" dirty="0">
                <a:solidFill>
                  <a:prstClr val="black"/>
                </a:solidFill>
              </a:rPr>
              <a:t> με αυτά της φυσιολογικής βασικής στιβάδας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800" b="1" kern="0" dirty="0">
                <a:solidFill>
                  <a:prstClr val="black"/>
                </a:solidFill>
              </a:rPr>
              <a:t>  της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Πασσαλοειδής</a:t>
            </a:r>
            <a:r>
              <a:rPr lang="el-GR" altLang="el-GR" sz="1800" b="1" kern="0" dirty="0">
                <a:solidFill>
                  <a:prstClr val="black"/>
                </a:solidFill>
              </a:rPr>
              <a:t> διάταξη κυττάρων πέριξ των νεοπλασματικών βλαστών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«</a:t>
            </a:r>
            <a:r>
              <a:rPr lang="en-US" altLang="el-GR" sz="1800" b="1" kern="0" dirty="0">
                <a:solidFill>
                  <a:prstClr val="black"/>
                </a:solidFill>
              </a:rPr>
              <a:t>Retraction artefact</a:t>
            </a:r>
            <a:r>
              <a:rPr lang="el-GR" altLang="el-GR" sz="1800" b="1" kern="0" dirty="0">
                <a:solidFill>
                  <a:prstClr val="black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71660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ΒΑΣΙΚΟΚΥΤΤΑΡΙΚΟ ΚΑΡΚΙΝΩΜΑ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926675"/>
            <a:ext cx="6242304" cy="467563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2200" y="5602014"/>
            <a:ext cx="8519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Ομοιόμορφα, βασίφιλα κύτταρα, ομοιάζοντα με αυτά της φυσιολογικής βασικής στιβάδας της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Πασσαλοειδής</a:t>
            </a:r>
            <a:r>
              <a:rPr lang="el-GR" altLang="el-GR" sz="1800" b="1" kern="0" dirty="0">
                <a:solidFill>
                  <a:prstClr val="black"/>
                </a:solidFill>
              </a:rPr>
              <a:t> διάταξη κυττάρων πέριξ των νεοπλασματικών βλαστών</a:t>
            </a:r>
          </a:p>
        </p:txBody>
      </p:sp>
    </p:spTree>
    <p:extLst>
      <p:ext uri="{BB962C8B-B14F-4D97-AF65-F5344CB8AC3E}">
        <p14:creationId xmlns:p14="http://schemas.microsoft.com/office/powerpoint/2010/main" val="3605916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  <a:latin typeface="Arial"/>
              </a:rPr>
              <a:t>ΑΚΑΝΘΟΚΥΤΤΑΡΙΚΟ (ΠΛΑΚΩΔΕΣ) ΚΑΡΚΙΝΩΜΑ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4704"/>
            <a:ext cx="6242304" cy="467563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15616" y="5431576"/>
            <a:ext cx="8428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l-GR" altLang="el-GR" sz="2000" b="1" kern="0" dirty="0" err="1">
                <a:solidFill>
                  <a:prstClr val="black"/>
                </a:solidFill>
              </a:rPr>
              <a:t>Εξελκωμένη</a:t>
            </a:r>
            <a:r>
              <a:rPr lang="el-GR" altLang="el-GR" sz="2000" b="1" kern="0" dirty="0">
                <a:solidFill>
                  <a:prstClr val="black"/>
                </a:solidFill>
              </a:rPr>
              <a:t> αλλοίωση</a:t>
            </a: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Κύτταρα προερχόμενα από την ακανθωτή στιβάδα, σφαίρες</a:t>
            </a:r>
            <a:r>
              <a:rPr kumimoji="0" lang="el-GR" altLang="el-GR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κερατίνης</a:t>
            </a: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Διάσπαση βασικής μεμβράνης και διήθηση χορίου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Ατυπία/μιτώσεις</a:t>
            </a:r>
            <a:endParaRPr kumimoji="0" lang="en-GB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8614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ΑΚΑΝΘΟΚΥΤΤΑΡΙΚΟ (ΠΛΑΚΩΔΕΣ) ΚΑΡΚΙΝΩΜΑ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51" y="824359"/>
            <a:ext cx="6242304" cy="4675632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41376" y="5589240"/>
            <a:ext cx="71673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Εξελκωμένη</a:t>
            </a:r>
            <a:r>
              <a:rPr lang="el-GR" altLang="el-GR" sz="1800" b="1" kern="0" dirty="0">
                <a:solidFill>
                  <a:prstClr val="black"/>
                </a:solidFill>
              </a:rPr>
              <a:t> αλλοίωση</a:t>
            </a:r>
            <a:endParaRPr kumimoji="0" lang="el-GR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Κύτταρα προερχόμενα από την ακανθωτή στιβάδα, σφαίρες</a:t>
            </a:r>
            <a:r>
              <a:rPr kumimoji="0" lang="el-GR" altLang="el-GR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κερατίνης</a:t>
            </a:r>
            <a:endParaRPr kumimoji="0" lang="el-GR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Διάσπαση βασικής μεμβράνης και διήθηση χορίου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Ατυπία/μιτώσεις</a:t>
            </a:r>
            <a:endParaRPr kumimoji="0" lang="en-GB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621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7664" y="764704"/>
            <a:ext cx="6242304" cy="4675632"/>
          </a:xfrm>
          <a:prstGeom prst="rect">
            <a:avLst/>
          </a:prstGeom>
        </p:spPr>
      </p:pic>
      <p:sp>
        <p:nvSpPr>
          <p:cNvPr id="7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sp>
        <p:nvSpPr>
          <p:cNvPr id="8" name="Text Box 3075"/>
          <p:cNvSpPr txBox="1">
            <a:spLocks noChangeArrowheads="1"/>
          </p:cNvSpPr>
          <p:nvPr/>
        </p:nvSpPr>
        <p:spPr bwMode="auto">
          <a:xfrm>
            <a:off x="1979712" y="5589240"/>
            <a:ext cx="4392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 err="1">
                <a:solidFill>
                  <a:prstClr val="black"/>
                </a:solidFill>
              </a:rPr>
              <a:t>Εξωφυτική</a:t>
            </a:r>
            <a:r>
              <a:rPr lang="el-GR" altLang="el-GR" sz="2000" b="1" kern="0" dirty="0">
                <a:solidFill>
                  <a:prstClr val="black"/>
                </a:solidFill>
              </a:rPr>
              <a:t> αλλοίωση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27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ΑΚΑΝΘΟΚΥΤΤΑΡΙΚΟ (ΠΛΑΚΩΔΕΣ) ΚΑΡΚΙΝΩΜΑ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14302"/>
            <a:ext cx="6242304" cy="4675632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75656" y="5517232"/>
            <a:ext cx="71673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Εξελκωμένη</a:t>
            </a:r>
            <a:r>
              <a:rPr lang="el-GR" altLang="el-GR" sz="1800" b="1" kern="0" dirty="0">
                <a:solidFill>
                  <a:prstClr val="black"/>
                </a:solidFill>
              </a:rPr>
              <a:t> αλλοίωση</a:t>
            </a:r>
            <a:endParaRPr kumimoji="0" lang="el-GR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Κύτταρα προερχόμενα από την ακανθωτή στιβάδα, σφαίρες</a:t>
            </a:r>
            <a:r>
              <a:rPr kumimoji="0" lang="el-GR" altLang="el-GR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κερατίνης</a:t>
            </a:r>
            <a:endParaRPr kumimoji="0" lang="el-GR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Διάσπαση βασικής μεμβράνης και διήθηση χορίου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Ατυπία/μιτώσεις</a:t>
            </a:r>
            <a:endParaRPr kumimoji="0" lang="en-GB" altLang="el-G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1046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ΑΚΑΝΘΟΚΥΤΤΑΡΙΚΟ (ΠΛΑΚΩΔΕΣ) ΚΑΡΚΙΝΩΜΑ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/>
          <a:stretch/>
        </p:blipFill>
        <p:spPr>
          <a:xfrm rot="5400000">
            <a:off x="3608644" y="1296012"/>
            <a:ext cx="5450216" cy="4675632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3508" y="1700808"/>
            <a:ext cx="320435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Κύτταρα προερχόμενα από την ακανθωτή στιβάδα, σφαίρες</a:t>
            </a:r>
            <a:r>
              <a:rPr kumimoji="0" lang="el-GR" altLang="el-GR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κερατίνης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Διάσπαση βασικής μεμβράνης και διήθηση χορίου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Ατυπία/μιτώσεις</a:t>
            </a:r>
            <a:endParaRPr kumimoji="0" lang="en-GB" altLang="el-G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7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ΑΚΑΝΘΟΚΥΤΤΑΡΙΚΟ (ΠΛΑΚΩΔΕΣ) ΚΑΡΚΙΝΩΜΑ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98068"/>
            <a:ext cx="6242304" cy="467563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55576" y="5473700"/>
            <a:ext cx="7272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Υψηλής/μέσης/χαμηλής διαφοροποίησης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Διαφοροποίηση</a:t>
            </a:r>
            <a:r>
              <a:rPr lang="en-US" altLang="el-GR" sz="1400" b="1" kern="0" dirty="0">
                <a:solidFill>
                  <a:prstClr val="black"/>
                </a:solidFill>
              </a:rPr>
              <a:t>:</a:t>
            </a:r>
            <a:r>
              <a:rPr lang="el-GR" altLang="el-GR" sz="1400" b="1" kern="0" dirty="0">
                <a:solidFill>
                  <a:prstClr val="black"/>
                </a:solidFill>
              </a:rPr>
              <a:t> σφαίρες κερατίνης, μεσοκυττάριες γέφυρες,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κερατινοποίηση</a:t>
            </a:r>
            <a:r>
              <a:rPr lang="el-GR" altLang="el-GR" sz="1400" b="1" kern="0" dirty="0">
                <a:solidFill>
                  <a:prstClr val="black"/>
                </a:solidFill>
              </a:rPr>
              <a:t> μεμονωμένων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400" b="1" kern="0" dirty="0">
                <a:solidFill>
                  <a:prstClr val="black"/>
                </a:solidFill>
              </a:rPr>
              <a:t> κυττάρων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Κύτταρα προερχόμενα από την ακανθωτή στιβάδα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Διάσπαση βασικής μεμβράνης και διήθηση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Ατυπία/μιτώσεις</a:t>
            </a:r>
            <a:endParaRPr lang="en-GB" altLang="el-GR" sz="14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7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ΑΚΑΝΘΟΚΥΤΤΑΡΙΚΟ (ΠΛΑΚΩΔΕΣ) ΚΑΡΚΙΝΩΜΑ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15646"/>
            <a:ext cx="6242304" cy="467563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88631" y="5496156"/>
            <a:ext cx="7272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Υψηλής/μέσης/χαμηλής διαφοροποίησης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Διαφοροποίηση</a:t>
            </a:r>
            <a:r>
              <a:rPr lang="en-US" altLang="el-GR" sz="1400" b="1" kern="0" dirty="0">
                <a:solidFill>
                  <a:prstClr val="black"/>
                </a:solidFill>
              </a:rPr>
              <a:t>:</a:t>
            </a:r>
            <a:r>
              <a:rPr lang="el-GR" altLang="el-GR" sz="1400" b="1" kern="0" dirty="0">
                <a:solidFill>
                  <a:prstClr val="black"/>
                </a:solidFill>
              </a:rPr>
              <a:t> σφαίρες κερατίνης, μεσοκυττάριες γέφυρες,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κερατινοποίηση</a:t>
            </a:r>
            <a:r>
              <a:rPr lang="el-GR" altLang="el-GR" sz="1400" b="1" kern="0" dirty="0">
                <a:solidFill>
                  <a:prstClr val="black"/>
                </a:solidFill>
              </a:rPr>
              <a:t> μεμονωμένων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400" b="1" kern="0" dirty="0">
                <a:solidFill>
                  <a:prstClr val="black"/>
                </a:solidFill>
              </a:rPr>
              <a:t> κυττάρων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Κύτταρα προερχόμενα από την ακανθωτή στιβάδα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Διάσπαση βασικής μεμβράνης και διήθηση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Ατυπία/μιτώσεις</a:t>
            </a:r>
            <a:endParaRPr lang="en-GB" altLang="el-GR" sz="14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94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  <a:latin typeface="Arial"/>
              </a:rPr>
              <a:t>ΓΝΉΣΙΟΣ ΧΟΡΙΑΚΌΣ ΜΕΛΑΝΟΚΥΤΤΑΡΙΚΌΣ ΣΠΊΛΟΣ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632" y="634466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67744" y="5427801"/>
            <a:ext cx="40751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600" b="1" kern="0" dirty="0">
                <a:solidFill>
                  <a:prstClr val="black"/>
                </a:solidFill>
              </a:rPr>
              <a:t>Μικρές </a:t>
            </a:r>
            <a:r>
              <a:rPr lang="el-GR" altLang="el-GR" sz="1600" b="1" kern="0" dirty="0" err="1">
                <a:solidFill>
                  <a:prstClr val="black"/>
                </a:solidFill>
              </a:rPr>
              <a:t>φωλεές</a:t>
            </a:r>
            <a:r>
              <a:rPr lang="el-GR" altLang="el-GR" sz="1600" b="1" kern="0" dirty="0">
                <a:solidFill>
                  <a:prstClr val="black"/>
                </a:solidFill>
              </a:rPr>
              <a:t> </a:t>
            </a:r>
            <a:r>
              <a:rPr lang="el-GR" altLang="el-GR" sz="1600" b="1" kern="0" dirty="0" err="1">
                <a:solidFill>
                  <a:prstClr val="black"/>
                </a:solidFill>
              </a:rPr>
              <a:t>μελανοκυττάρων</a:t>
            </a:r>
            <a:r>
              <a:rPr lang="el-GR" altLang="el-GR" sz="1600" b="1" kern="0" dirty="0">
                <a:solidFill>
                  <a:prstClr val="black"/>
                </a:solidFill>
              </a:rPr>
              <a:t> στο χόριο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600" b="1" kern="0" dirty="0">
                <a:solidFill>
                  <a:prstClr val="black"/>
                </a:solidFill>
              </a:rPr>
              <a:t>Συχνά </a:t>
            </a:r>
            <a:r>
              <a:rPr lang="el-GR" altLang="el-GR" sz="1600" b="1" kern="0" dirty="0" err="1">
                <a:solidFill>
                  <a:prstClr val="black"/>
                </a:solidFill>
              </a:rPr>
              <a:t>περι</a:t>
            </a:r>
            <a:r>
              <a:rPr lang="el-GR" altLang="el-GR" sz="1600" b="1" kern="0" dirty="0">
                <a:solidFill>
                  <a:prstClr val="black"/>
                </a:solidFill>
              </a:rPr>
              <a:t>-</a:t>
            </a:r>
            <a:r>
              <a:rPr lang="el-GR" altLang="el-GR" sz="1600" b="1" kern="0" dirty="0" err="1">
                <a:solidFill>
                  <a:prstClr val="black"/>
                </a:solidFill>
              </a:rPr>
              <a:t>τριχο</a:t>
            </a:r>
            <a:r>
              <a:rPr lang="el-GR" altLang="el-GR" sz="1600" b="1" kern="0" dirty="0">
                <a:solidFill>
                  <a:prstClr val="black"/>
                </a:solidFill>
              </a:rPr>
              <a:t>-σμηγματογόνος κατανομή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600" b="1" kern="0" dirty="0">
                <a:solidFill>
                  <a:prstClr val="black"/>
                </a:solidFill>
              </a:rPr>
              <a:t>Απουσία συνδεσμικού στοιχείου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600" b="1" u="sng" kern="0" dirty="0">
                <a:solidFill>
                  <a:prstClr val="black"/>
                </a:solidFill>
              </a:rPr>
              <a:t>Ωρίμανση</a:t>
            </a:r>
            <a:r>
              <a:rPr lang="el-GR" altLang="el-GR" sz="1600" b="1" kern="0" dirty="0">
                <a:solidFill>
                  <a:prstClr val="black"/>
                </a:solidFill>
              </a:rPr>
              <a:t> στις εν τω βάθει μοίρες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600" b="1" u="sng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1600" b="1" u="sng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14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ΓΝΉΣΙΟΣ ΧΟΡΙΑΚΌΣ ΜΕΛΑΝΟΚΥΤΤΑΡΙΚΌΣ ΣΠΊΛΟΣ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3943" y="725530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1760" y="5373216"/>
            <a:ext cx="455284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Μικρές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φωλεές</a:t>
            </a:r>
            <a:r>
              <a:rPr lang="el-GR" altLang="el-GR" sz="1800" b="1" kern="0" dirty="0">
                <a:solidFill>
                  <a:prstClr val="black"/>
                </a:solidFill>
              </a:rPr>
              <a:t>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μελανοκυττάρων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στο χόριο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Συχνά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περι</a:t>
            </a:r>
            <a:r>
              <a:rPr lang="el-GR" altLang="el-GR" sz="1800" b="1" kern="0" dirty="0">
                <a:solidFill>
                  <a:prstClr val="black"/>
                </a:solidFill>
              </a:rPr>
              <a:t>-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τριχο</a:t>
            </a:r>
            <a:r>
              <a:rPr lang="el-GR" altLang="el-GR" sz="1800" b="1" kern="0" dirty="0">
                <a:solidFill>
                  <a:prstClr val="black"/>
                </a:solidFill>
              </a:rPr>
              <a:t>-σμηγματογόνος κατανομή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Απουσία συνδεσμικού στοιχείου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u="sng" kern="0" dirty="0">
                <a:solidFill>
                  <a:prstClr val="black"/>
                </a:solidFill>
              </a:rPr>
              <a:t>Παρουσία μελανίνης</a:t>
            </a:r>
            <a:endParaRPr lang="el-GR" altLang="el-GR" sz="18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u="sng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1800" b="1" u="sng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00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ΓΝΉΣΙΟΣ ΧΟΡΙΑΚΌΣ ΜΕΛΑΝΟΚΥΤΤΑΡΙΚΌΣ ΣΠΊΛΟΣ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3688" y="908720"/>
            <a:ext cx="6242304" cy="467563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411760" y="5496157"/>
            <a:ext cx="370646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Μικρές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φωλεές</a:t>
            </a:r>
            <a:r>
              <a:rPr lang="el-GR" altLang="el-GR" sz="1400" b="1" kern="0" dirty="0">
                <a:solidFill>
                  <a:prstClr val="black"/>
                </a:solidFill>
              </a:rPr>
              <a:t>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μελανοκυττάρων</a:t>
            </a:r>
            <a:r>
              <a:rPr lang="el-GR" altLang="el-GR" sz="1400" b="1" kern="0" dirty="0">
                <a:solidFill>
                  <a:prstClr val="black"/>
                </a:solidFill>
              </a:rPr>
              <a:t> στο χόριο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Συχνά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περι</a:t>
            </a:r>
            <a:r>
              <a:rPr lang="el-GR" altLang="el-GR" sz="1400" b="1" kern="0" dirty="0">
                <a:solidFill>
                  <a:prstClr val="black"/>
                </a:solidFill>
              </a:rPr>
              <a:t>-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τριχο</a:t>
            </a:r>
            <a:r>
              <a:rPr lang="el-GR" altLang="el-GR" sz="1400" b="1" kern="0" dirty="0">
                <a:solidFill>
                  <a:prstClr val="black"/>
                </a:solidFill>
              </a:rPr>
              <a:t>-σμηγματογόνος κατανομή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Απουσία συνδεσμικού στοιχείου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u="sng" kern="0" dirty="0">
                <a:solidFill>
                  <a:prstClr val="black"/>
                </a:solidFill>
              </a:rPr>
              <a:t>Παρουσία μελανίνης</a:t>
            </a:r>
            <a:endParaRPr lang="el-GR" altLang="el-GR" sz="14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u="sng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1400" b="1" u="sng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20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ΓΝΉΣΙΟΣ ΧΟΡΙΑΚΌΣ ΜΕΛΑΝΟΚΥΤΤΑΡΙΚΌΣ ΣΠΊΛΟΣ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980" y="725530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718768" y="5336048"/>
            <a:ext cx="455284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Μικρές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φωλεές</a:t>
            </a:r>
            <a:r>
              <a:rPr lang="el-GR" altLang="el-GR" sz="1800" b="1" kern="0" dirty="0">
                <a:solidFill>
                  <a:prstClr val="black"/>
                </a:solidFill>
              </a:rPr>
              <a:t>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μελανοκυττάρων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στο χόριο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Συχνά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περι</a:t>
            </a:r>
            <a:r>
              <a:rPr lang="el-GR" altLang="el-GR" sz="1800" b="1" kern="0" dirty="0">
                <a:solidFill>
                  <a:prstClr val="black"/>
                </a:solidFill>
              </a:rPr>
              <a:t>-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τριχο</a:t>
            </a:r>
            <a:r>
              <a:rPr lang="el-GR" altLang="el-GR" sz="1800" b="1" kern="0" dirty="0">
                <a:solidFill>
                  <a:prstClr val="black"/>
                </a:solidFill>
              </a:rPr>
              <a:t>-σμηγματογόνος κατανομή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Απουσία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συνδεσμιικού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στοιχείου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u="sng" kern="0" dirty="0">
                <a:solidFill>
                  <a:prstClr val="black"/>
                </a:solidFill>
              </a:rPr>
              <a:t>Ωρίμανση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στις εν τω βάθει μοίρες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u="sng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1800" b="1" u="sng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91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ΓΝΉΣΙΟΣ ΧΟΡΙΑΚΌΣ ΜΕΛΑΝΟΚΥΤΤΑΡΙΚΌΣ ΣΠΊΛΟΣ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2" y="820524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79712" y="5560422"/>
            <a:ext cx="45528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Μικρές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φωλεές</a:t>
            </a:r>
            <a:r>
              <a:rPr lang="el-GR" altLang="el-GR" sz="1800" b="1" kern="0" dirty="0">
                <a:solidFill>
                  <a:prstClr val="black"/>
                </a:solidFill>
              </a:rPr>
              <a:t>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μελανοκυττάρων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στο χόριο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Συχνά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περι</a:t>
            </a:r>
            <a:r>
              <a:rPr lang="el-GR" altLang="el-GR" sz="1800" b="1" kern="0" dirty="0">
                <a:solidFill>
                  <a:prstClr val="black"/>
                </a:solidFill>
              </a:rPr>
              <a:t>-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τριχο</a:t>
            </a:r>
            <a:r>
              <a:rPr lang="el-GR" altLang="el-GR" sz="1800" b="1" kern="0" dirty="0">
                <a:solidFill>
                  <a:prstClr val="black"/>
                </a:solidFill>
              </a:rPr>
              <a:t>-σμηγματογόνος κατανομή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u="sng" kern="0" dirty="0">
                <a:solidFill>
                  <a:prstClr val="black"/>
                </a:solidFill>
              </a:rPr>
              <a:t>Ωρίμανση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στις εν τω βάθει μοίρες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u="sng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1800" b="1" u="sng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85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ΣΎΝΘΕΤΟΣ ΣΠΊΛΟΣ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20525"/>
            <a:ext cx="6242304" cy="4675632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24512" y="5698650"/>
            <a:ext cx="6255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400" b="1" kern="0" dirty="0" err="1">
                <a:solidFill>
                  <a:prstClr val="black"/>
                </a:solidFill>
              </a:rPr>
              <a:t>Θηλωμάτωση</a:t>
            </a:r>
            <a:endParaRPr lang="el-GR" altLang="el-GR" sz="24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400" b="1" kern="0" dirty="0" err="1">
                <a:solidFill>
                  <a:prstClr val="black"/>
                </a:solidFill>
              </a:rPr>
              <a:t>Χοριακό</a:t>
            </a:r>
            <a:r>
              <a:rPr lang="el-GR" altLang="el-GR" sz="2400" b="1" kern="0" dirty="0">
                <a:solidFill>
                  <a:prstClr val="black"/>
                </a:solidFill>
              </a:rPr>
              <a:t> και εστιακά </a:t>
            </a:r>
            <a:r>
              <a:rPr lang="el-GR" altLang="el-GR" sz="2400" b="1" kern="0" dirty="0" err="1">
                <a:solidFill>
                  <a:prstClr val="black"/>
                </a:solidFill>
              </a:rPr>
              <a:t>επιδερμιδικό</a:t>
            </a:r>
            <a:r>
              <a:rPr lang="el-GR" altLang="el-GR" sz="2400" b="1" kern="0" dirty="0">
                <a:solidFill>
                  <a:prstClr val="black"/>
                </a:solidFill>
              </a:rPr>
              <a:t> συστατικό</a:t>
            </a:r>
          </a:p>
        </p:txBody>
      </p:sp>
    </p:spTree>
    <p:extLst>
      <p:ext uri="{BB962C8B-B14F-4D97-AF65-F5344CB8AC3E}">
        <p14:creationId xmlns:p14="http://schemas.microsoft.com/office/powerpoint/2010/main" val="374499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4608" y="1377882"/>
            <a:ext cx="6242304" cy="4675632"/>
          </a:xfrm>
          <a:prstGeom prst="rect">
            <a:avLst/>
          </a:prstGeom>
        </p:spPr>
      </p:pic>
      <p:sp>
        <p:nvSpPr>
          <p:cNvPr id="6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sp>
        <p:nvSpPr>
          <p:cNvPr id="7" name="Text Box 3075"/>
          <p:cNvSpPr txBox="1">
            <a:spLocks noChangeArrowheads="1"/>
          </p:cNvSpPr>
          <p:nvPr/>
        </p:nvSpPr>
        <p:spPr bwMode="auto">
          <a:xfrm>
            <a:off x="179512" y="3140968"/>
            <a:ext cx="43926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 err="1">
                <a:solidFill>
                  <a:prstClr val="black"/>
                </a:solidFill>
              </a:rPr>
              <a:t>Εξωφυτική</a:t>
            </a:r>
            <a:r>
              <a:rPr lang="el-GR" altLang="el-GR" sz="2000" b="1" kern="0" dirty="0">
                <a:solidFill>
                  <a:prstClr val="black"/>
                </a:solidFill>
              </a:rPr>
              <a:t> αλλοίωση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61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ΣΎΝΘΕΤΟΣ ΣΠΊΛΟΣ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5032" y="1390619"/>
            <a:ext cx="6242304" cy="4675632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51521" y="2276872"/>
            <a:ext cx="3600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400" b="1" kern="0" dirty="0" err="1">
                <a:solidFill>
                  <a:prstClr val="black"/>
                </a:solidFill>
              </a:rPr>
              <a:t>Θηλωμάτωση</a:t>
            </a:r>
            <a:endParaRPr lang="el-GR" altLang="el-GR" sz="24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4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4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400" b="1" kern="0" dirty="0" err="1">
                <a:solidFill>
                  <a:prstClr val="black"/>
                </a:solidFill>
              </a:rPr>
              <a:t>Χοριακό</a:t>
            </a:r>
            <a:r>
              <a:rPr lang="el-GR" altLang="el-GR" sz="2400" b="1" kern="0" dirty="0">
                <a:solidFill>
                  <a:prstClr val="black"/>
                </a:solidFill>
              </a:rPr>
              <a:t> και εστιακά </a:t>
            </a:r>
            <a:r>
              <a:rPr lang="el-GR" altLang="el-GR" sz="2400" b="1" kern="0" dirty="0" err="1">
                <a:solidFill>
                  <a:prstClr val="black"/>
                </a:solidFill>
              </a:rPr>
              <a:t>επιδερμιδικό</a:t>
            </a:r>
            <a:r>
              <a:rPr lang="el-GR" altLang="el-GR" sz="2400" b="1" kern="0" dirty="0">
                <a:solidFill>
                  <a:prstClr val="black"/>
                </a:solidFill>
              </a:rPr>
              <a:t> συστατικό</a:t>
            </a:r>
          </a:p>
        </p:txBody>
      </p:sp>
    </p:spTree>
    <p:extLst>
      <p:ext uri="{BB962C8B-B14F-4D97-AF65-F5344CB8AC3E}">
        <p14:creationId xmlns:p14="http://schemas.microsoft.com/office/powerpoint/2010/main" val="148832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ΔΥΣΠΛΑΣΤΙΚΌΣ ΣΠΊΛΟΣ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91472"/>
            <a:ext cx="6242304" cy="4675632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763688" y="5589240"/>
            <a:ext cx="7666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Πλαϊνή γεφύρωση των καταδύσεων εντός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Πεταλοειδής ίνωση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Μέτρια πυρηνική ατυπία</a:t>
            </a:r>
          </a:p>
        </p:txBody>
      </p:sp>
    </p:spTree>
    <p:extLst>
      <p:ext uri="{BB962C8B-B14F-4D97-AF65-F5344CB8AC3E}">
        <p14:creationId xmlns:p14="http://schemas.microsoft.com/office/powerpoint/2010/main" val="1745565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ΔΥΣΠΛΑΣΤΙΚΌΣ ΣΠΊΛΟΣ  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475655" y="5589240"/>
            <a:ext cx="79550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Πλαϊνή γεφύρωση των καταδύσεων εντός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Πεταλοειδής ίνωση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Μέτρια πυρηνική ατυπία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656" y="933526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0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ΔΥΣΠΛΑΣΤΙΚΌΣ ΣΠΊΛΟΣ  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426040" y="5589240"/>
            <a:ext cx="8004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Πλαϊνή γεφύρωση των καταδύσεων εντός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Πεταλοειδής ίνωση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Μέτρια πυρηνική ατυπία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7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ΔΥΣΠΛΑΣΤΙΚΌΣ ΣΠΊΛΟΣ  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00792" y="5903893"/>
            <a:ext cx="51026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Πλαϊνή γεφύρωση των καταδύσεων εντός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Πεταλοειδής ίνωση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Μέτρια πυρηνική ατυπία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GB" altLang="el-GR" sz="1400" b="1" kern="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91184"/>
            <a:ext cx="6242304" cy="4675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91184"/>
            <a:ext cx="6242304" cy="4675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3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ΕΠΙΦΑΝΕΙΑΚΆ ΕΠΕΚΤΕΙΝΌΜΕΝΟ ΜΕΛΆΝΩΜΑ</a:t>
            </a:r>
          </a:p>
        </p:txBody>
      </p:sp>
      <p:sp>
        <p:nvSpPr>
          <p:cNvPr id="8" name="6 - Ορθογώνιο"/>
          <p:cNvSpPr/>
          <p:nvPr/>
        </p:nvSpPr>
        <p:spPr>
          <a:xfrm>
            <a:off x="1691680" y="5805264"/>
            <a:ext cx="631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err="1">
                <a:solidFill>
                  <a:srgbClr val="210635"/>
                </a:solidFill>
              </a:rPr>
              <a:t>Μελανοκυτταρική</a:t>
            </a:r>
            <a:r>
              <a:rPr lang="el-GR" dirty="0">
                <a:solidFill>
                  <a:srgbClr val="210635"/>
                </a:solidFill>
              </a:rPr>
              <a:t> αλλοίωση με </a:t>
            </a:r>
            <a:r>
              <a:rPr lang="el-GR" dirty="0" err="1">
                <a:solidFill>
                  <a:srgbClr val="210635"/>
                </a:solidFill>
              </a:rPr>
              <a:t>ενδοεπιδερμιδικό</a:t>
            </a:r>
            <a:r>
              <a:rPr lang="el-GR" dirty="0">
                <a:solidFill>
                  <a:srgbClr val="210635"/>
                </a:solidFill>
              </a:rPr>
              <a:t> και </a:t>
            </a:r>
            <a:r>
              <a:rPr lang="el-GR" dirty="0" err="1">
                <a:solidFill>
                  <a:srgbClr val="210635"/>
                </a:solidFill>
              </a:rPr>
              <a:t>χοριακό</a:t>
            </a:r>
            <a:r>
              <a:rPr lang="el-GR" dirty="0">
                <a:solidFill>
                  <a:srgbClr val="210635"/>
                </a:solidFill>
              </a:rPr>
              <a:t> στοιχείο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83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1630980" y="6000750"/>
            <a:ext cx="5821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Ακτινωτή φάση (</a:t>
            </a:r>
            <a:r>
              <a:rPr lang="en-US" dirty="0">
                <a:solidFill>
                  <a:srgbClr val="210635"/>
                </a:solidFill>
              </a:rPr>
              <a:t>Clark 2</a:t>
            </a:r>
            <a:r>
              <a:rPr lang="el-GR" dirty="0">
                <a:solidFill>
                  <a:srgbClr val="210635"/>
                </a:solidFill>
              </a:rPr>
              <a:t>), συνοδός ήπια φλεγμονώδης διήθηση και ηλιακή ελάστωση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836712"/>
            <a:ext cx="6242304" cy="4675632"/>
          </a:xfrm>
          <a:prstGeom prst="rect">
            <a:avLst/>
          </a:prstGeom>
        </p:spPr>
      </p:pic>
      <p:sp>
        <p:nvSpPr>
          <p:cNvPr id="21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ΕΠΙΦΑΝΕΙΑΚΆ ΕΠΕΚΤΕΙΝΌΜΕΝΟ ΜΕΛΆΝΩΜΑ</a:t>
            </a:r>
          </a:p>
        </p:txBody>
      </p:sp>
    </p:spTree>
    <p:extLst>
      <p:ext uri="{BB962C8B-B14F-4D97-AF65-F5344CB8AC3E}">
        <p14:creationId xmlns:p14="http://schemas.microsoft.com/office/powerpoint/2010/main" val="1881806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2987824" y="5805264"/>
            <a:ext cx="32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210635"/>
                </a:solidFill>
              </a:rPr>
              <a:t>Εξέλκωση της επιδερμίδας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980" y="836712"/>
            <a:ext cx="6242304" cy="4675632"/>
          </a:xfrm>
          <a:prstGeom prst="rect">
            <a:avLst/>
          </a:prstGeom>
        </p:spPr>
      </p:pic>
      <p:sp>
        <p:nvSpPr>
          <p:cNvPr id="21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ΕΠΙΦΑΝΕΙΑΚΆ ΕΠΕΚΤΕΙΝΌΜΕΝΟ ΜΕΛΆΝΩΜΑ</a:t>
            </a:r>
          </a:p>
        </p:txBody>
      </p:sp>
    </p:spTree>
    <p:extLst>
      <p:ext uri="{BB962C8B-B14F-4D97-AF65-F5344CB8AC3E}">
        <p14:creationId xmlns:p14="http://schemas.microsoft.com/office/powerpoint/2010/main" val="3838203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1763688" y="5877272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Παρουσία μελανίνης εντός </a:t>
            </a:r>
            <a:r>
              <a:rPr lang="el-GR" dirty="0" err="1">
                <a:solidFill>
                  <a:srgbClr val="210635"/>
                </a:solidFill>
              </a:rPr>
              <a:t>μελανοφάγων</a:t>
            </a:r>
            <a:r>
              <a:rPr lang="el-GR" dirty="0">
                <a:solidFill>
                  <a:srgbClr val="210635"/>
                </a:solidFill>
              </a:rPr>
              <a:t>, απουσία ωρίμανσης, διήθηση </a:t>
            </a:r>
            <a:r>
              <a:rPr lang="el-GR" dirty="0" err="1">
                <a:solidFill>
                  <a:srgbClr val="210635"/>
                </a:solidFill>
              </a:rPr>
              <a:t>τριχοθυλάκου</a:t>
            </a:r>
            <a:endParaRPr lang="el-GR" dirty="0">
              <a:solidFill>
                <a:srgbClr val="210635"/>
              </a:solidFill>
            </a:endParaRPr>
          </a:p>
        </p:txBody>
      </p:sp>
      <p:sp>
        <p:nvSpPr>
          <p:cNvPr id="21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ΕΠΙΦΑΝΕΙΑΚΆ ΕΠΕΚΤΕΙΝΌΜΕΝΟ ΜΕΛΆΝΩΜΑ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0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21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2987824" y="5805264"/>
            <a:ext cx="32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Έντονη πυρηνική ατυπία</a:t>
            </a:r>
          </a:p>
        </p:txBody>
      </p:sp>
      <p:sp>
        <p:nvSpPr>
          <p:cNvPr id="21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ΕΠΙΦΑΝΕΙΑΚΆ ΕΠΕΚΤΕΙΝΌΜΕΝΟ ΜΕΛΆΝΩΜΑ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8" y="8800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5032" y="1399032"/>
            <a:ext cx="6242304" cy="4675632"/>
          </a:xfrm>
          <a:prstGeom prst="rect">
            <a:avLst/>
          </a:prstGeom>
        </p:spPr>
      </p:pic>
      <p:sp>
        <p:nvSpPr>
          <p:cNvPr id="13" name="Text Box 3075"/>
          <p:cNvSpPr txBox="1">
            <a:spLocks noChangeArrowheads="1"/>
          </p:cNvSpPr>
          <p:nvPr/>
        </p:nvSpPr>
        <p:spPr bwMode="auto">
          <a:xfrm>
            <a:off x="250825" y="2275125"/>
            <a:ext cx="439261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παρακεράτωση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Νεοπλασματικά κύτταρα παρόμοια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με της βασικής στιβάδας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φυσιολογικής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Απουσία μιτώσεων</a:t>
            </a:r>
            <a:endParaRPr lang="en-GB" altLang="el-GR" sz="2000" b="1" kern="0" dirty="0">
              <a:solidFill>
                <a:prstClr val="black"/>
              </a:solidFill>
            </a:endParaRPr>
          </a:p>
        </p:txBody>
      </p:sp>
      <p:sp>
        <p:nvSpPr>
          <p:cNvPr id="14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</p:spTree>
    <p:extLst>
      <p:ext uri="{BB962C8B-B14F-4D97-AF65-F5344CB8AC3E}">
        <p14:creationId xmlns:p14="http://schemas.microsoft.com/office/powerpoint/2010/main" val="1531747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1907703" y="6000750"/>
            <a:ext cx="6242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Πολυποειδής αλλοίωση με </a:t>
            </a:r>
            <a:r>
              <a:rPr lang="el-GR" dirty="0" err="1">
                <a:solidFill>
                  <a:srgbClr val="210635"/>
                </a:solidFill>
              </a:rPr>
              <a:t>εξελκωμένη</a:t>
            </a:r>
            <a:r>
              <a:rPr lang="el-GR" dirty="0">
                <a:solidFill>
                  <a:srgbClr val="210635"/>
                </a:solidFill>
              </a:rPr>
              <a:t> επιφάνεια. Απουσία </a:t>
            </a:r>
            <a:r>
              <a:rPr lang="en-US" dirty="0">
                <a:solidFill>
                  <a:srgbClr val="210635"/>
                </a:solidFill>
              </a:rPr>
              <a:t>in situ </a:t>
            </a:r>
            <a:r>
              <a:rPr lang="el-GR" dirty="0">
                <a:solidFill>
                  <a:srgbClr val="210635"/>
                </a:solidFill>
              </a:rPr>
              <a:t>στοιχείου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7704" y="977827"/>
            <a:ext cx="6242304" cy="4675632"/>
          </a:xfrm>
          <a:prstGeom prst="rect">
            <a:avLst/>
          </a:prstGeom>
        </p:spPr>
      </p:pic>
      <p:sp>
        <p:nvSpPr>
          <p:cNvPr id="12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ΟΖΏΔΕΣ ΜΕΛΆΝΩΜΑ</a:t>
            </a:r>
          </a:p>
        </p:txBody>
      </p:sp>
    </p:spTree>
    <p:extLst>
      <p:ext uri="{BB962C8B-B14F-4D97-AF65-F5344CB8AC3E}">
        <p14:creationId xmlns:p14="http://schemas.microsoft.com/office/powerpoint/2010/main" val="220365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670715"/>
            <a:ext cx="8136904" cy="5330035"/>
          </a:xfrm>
          <a:prstGeom prst="rect">
            <a:avLst/>
          </a:prstGeom>
        </p:spPr>
      </p:pic>
      <p:sp>
        <p:nvSpPr>
          <p:cNvPr id="12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ΟΖΏΔΕΣ ΜΕΛΆΝΩΜΑ</a:t>
            </a:r>
          </a:p>
        </p:txBody>
      </p:sp>
      <p:sp>
        <p:nvSpPr>
          <p:cNvPr id="11" name="6 - Ορθογώνιο"/>
          <p:cNvSpPr/>
          <p:nvPr/>
        </p:nvSpPr>
        <p:spPr>
          <a:xfrm>
            <a:off x="1269510" y="6228020"/>
            <a:ext cx="6242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 Απουσία </a:t>
            </a:r>
            <a:r>
              <a:rPr lang="en-US" dirty="0">
                <a:solidFill>
                  <a:srgbClr val="210635"/>
                </a:solidFill>
              </a:rPr>
              <a:t>in situ </a:t>
            </a:r>
            <a:r>
              <a:rPr lang="el-GR" dirty="0">
                <a:solidFill>
                  <a:srgbClr val="210635"/>
                </a:solidFill>
              </a:rPr>
              <a:t>στοιχείου</a:t>
            </a:r>
          </a:p>
        </p:txBody>
      </p:sp>
    </p:spTree>
    <p:extLst>
      <p:ext uri="{BB962C8B-B14F-4D97-AF65-F5344CB8AC3E}">
        <p14:creationId xmlns:p14="http://schemas.microsoft.com/office/powerpoint/2010/main" val="893789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1763688" y="5805264"/>
            <a:ext cx="624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Μεγάλου μεγέθους </a:t>
            </a:r>
            <a:r>
              <a:rPr lang="el-GR" dirty="0" err="1">
                <a:solidFill>
                  <a:srgbClr val="210635"/>
                </a:solidFill>
              </a:rPr>
              <a:t>επιθηλιόμορφα</a:t>
            </a:r>
            <a:r>
              <a:rPr lang="el-GR" dirty="0">
                <a:solidFill>
                  <a:srgbClr val="210635"/>
                </a:solidFill>
              </a:rPr>
              <a:t> κύτταρα με έντονη πυρηνική ατυπία και παρουσία μιτώσεων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242304" cy="4675632"/>
          </a:xfrm>
          <a:prstGeom prst="rect">
            <a:avLst/>
          </a:prstGeom>
        </p:spPr>
      </p:pic>
      <p:sp>
        <p:nvSpPr>
          <p:cNvPr id="12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ΟΖΏΔΕΣ ΜΕΛΆΝΩΜΑ</a:t>
            </a:r>
          </a:p>
        </p:txBody>
      </p:sp>
    </p:spTree>
    <p:extLst>
      <p:ext uri="{BB962C8B-B14F-4D97-AF65-F5344CB8AC3E}">
        <p14:creationId xmlns:p14="http://schemas.microsoft.com/office/powerpoint/2010/main" val="4105447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ΧΡΌΝΙΑ ΣΠΟΓΓΙΩΤΙΚΉ ΔΕΡΜΑΤΊΤΙΔΑ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3728" y="836712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182036" y="5614798"/>
            <a:ext cx="38972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παρακεράτωση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Σπογγίωση (οίδημα επιδερμίδας)</a:t>
            </a:r>
          </a:p>
        </p:txBody>
      </p:sp>
    </p:spTree>
    <p:extLst>
      <p:ext uri="{BB962C8B-B14F-4D97-AF65-F5344CB8AC3E}">
        <p14:creationId xmlns:p14="http://schemas.microsoft.com/office/powerpoint/2010/main" val="3420356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ΧΡΌΝΙΑ ΣΠΟΓΓΙΩΤΙΚΉ ΔΕΡΜΑΤΊΤΙΔΑ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6242304" cy="467563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182036" y="5657309"/>
            <a:ext cx="38972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παρακεράτωση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Σπογγίωση (οίδημα επιδερμίδας)</a:t>
            </a:r>
          </a:p>
        </p:txBody>
      </p:sp>
    </p:spTree>
    <p:extLst>
      <p:ext uri="{BB962C8B-B14F-4D97-AF65-F5344CB8AC3E}">
        <p14:creationId xmlns:p14="http://schemas.microsoft.com/office/powerpoint/2010/main" val="1921738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ΧΡΌΝΙΑ ΣΠΟΓΓΙΩΤΙΚΉ ΔΕΡΜΑΤΊΤΙΔΑ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980" y="764704"/>
            <a:ext cx="6242304" cy="467563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182036" y="5574505"/>
            <a:ext cx="38972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Υπερκεράτωση, παρακεράτωση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Σπογγίωση (οίδημα επιδερμίδας)</a:t>
            </a:r>
          </a:p>
        </p:txBody>
      </p:sp>
    </p:spTree>
    <p:extLst>
      <p:ext uri="{BB962C8B-B14F-4D97-AF65-F5344CB8AC3E}">
        <p14:creationId xmlns:p14="http://schemas.microsoft.com/office/powerpoint/2010/main" val="1771957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99250" y="984967"/>
            <a:ext cx="89154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ΣΠΟΓΓΙΩΤΙΚΗ (ΕΚΖΕΜΑΤΩΔΗΣ) </a:t>
            </a:r>
            <a:r>
              <a:rPr lang="el" spc="600" dirty="0"/>
              <a:t>ΔΕΡΜΑΤΙΤΙΔΑ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071538" y="2571744"/>
            <a:ext cx="4500594" cy="39992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Οξεία</a:t>
            </a:r>
            <a:r>
              <a:rPr lang="el" sz="2800" dirty="0">
                <a:solidFill>
                  <a:srgbClr val="000000"/>
                </a:solidFill>
              </a:rPr>
              <a:t>:	Φυσσαλίδες</a:t>
            </a:r>
          </a:p>
          <a:p>
            <a:pPr lvl="0">
              <a:spcBef>
                <a:spcPts val="0"/>
              </a:spcBef>
              <a:buNone/>
            </a:pPr>
            <a:endParaRPr sz="2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sz="2800" dirty="0">
                <a:solidFill>
                  <a:srgbClr val="000000"/>
                </a:solidFill>
              </a:rPr>
              <a:t>Υποξεία:	Φυσσαλίδες (συχνά) + Ακάνθωση</a:t>
            </a:r>
          </a:p>
          <a:p>
            <a:pPr lvl="0">
              <a:spcBef>
                <a:spcPts val="0"/>
              </a:spcBef>
              <a:buNone/>
            </a:pPr>
            <a:endParaRPr sz="2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l" sz="2800" b="1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l" sz="2800" b="1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sz="2800" b="1" dirty="0">
                <a:solidFill>
                  <a:srgbClr val="000000"/>
                </a:solidFill>
              </a:rPr>
              <a:t>ΧΡΟΝΙΑ    :	</a:t>
            </a:r>
            <a:r>
              <a:rPr lang="el" sz="2800" b="1" u="sng" dirty="0">
                <a:solidFill>
                  <a:srgbClr val="000000"/>
                </a:solidFill>
              </a:rPr>
              <a:t>ΗΠΙΑ </a:t>
            </a:r>
            <a:r>
              <a:rPr lang="el" sz="2800" dirty="0">
                <a:solidFill>
                  <a:srgbClr val="000000"/>
                </a:solidFill>
              </a:rPr>
              <a:t>ΣΠΟΓΓΙΩΣΗ + </a:t>
            </a:r>
            <a:r>
              <a:rPr lang="el" sz="2800" b="1" dirty="0">
                <a:solidFill>
                  <a:srgbClr val="000000"/>
                </a:solidFill>
              </a:rPr>
              <a:t>ΑΚΑΝΘΩΣΗ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044651" y="2252801"/>
            <a:ext cx="2314305" cy="4611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/>
          <p:nvPr/>
        </p:nvSpPr>
        <p:spPr>
          <a:xfrm>
            <a:off x="902375" y="2346767"/>
            <a:ext cx="8040000" cy="293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55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99250" y="984967"/>
            <a:ext cx="89154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/>
              <a:t>ΣΠΟΓΓΙΩΤΙΚΗ (ΕΚΖΕΜΑΤΩΔΗΣ) ΔΕΡΜΑΤΙΔΑ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52400" y="3270565"/>
            <a:ext cx="8839200" cy="33459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911400" y="2623500"/>
            <a:ext cx="1804800" cy="51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l" sz="2800" b="1" u="sng" spc="600" dirty="0">
                <a:solidFill>
                  <a:prstClr val="black"/>
                </a:solidFill>
              </a:rPr>
              <a:t>ΟΞΕΙΑ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6342674" y="2623500"/>
            <a:ext cx="2015539" cy="51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l" sz="2800" b="1" u="sng" spc="600" dirty="0">
                <a:solidFill>
                  <a:prstClr val="black"/>
                </a:solidFill>
              </a:rPr>
              <a:t>ΧΡΟΝΙΑ</a:t>
            </a:r>
          </a:p>
        </p:txBody>
      </p:sp>
    </p:spTree>
    <p:extLst>
      <p:ext uri="{BB962C8B-B14F-4D97-AF65-F5344CB8AC3E}">
        <p14:creationId xmlns:p14="http://schemas.microsoft.com/office/powerpoint/2010/main" val="21492519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71900" y="0"/>
            <a:ext cx="8222100" cy="20085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sz="4800" dirty="0"/>
              <a:t>ΣΠΟΓΓΙΩΤΙΚΕΣ (ΕΚΖΕΜΑΤΩΔΕΙΣ) ΔΕΡΜΑΤΙΤΙΔΕΣ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0" y="2558767"/>
            <a:ext cx="3140400" cy="40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sz="2000" b="1" spc="600" dirty="0"/>
              <a:t>ΕΝΔΟΓΕΝΕΙΣ</a:t>
            </a:r>
          </a:p>
          <a:p>
            <a:pPr lvl="0" algn="ctr">
              <a:spcBef>
                <a:spcPts val="0"/>
              </a:spcBef>
              <a:buNone/>
            </a:pPr>
            <a:endParaRPr lang="el" sz="2000" b="1" dirty="0"/>
          </a:p>
          <a:p>
            <a:pPr lvl="0" algn="ctr">
              <a:spcBef>
                <a:spcPts val="0"/>
              </a:spcBef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Ατοπική δερματίτιδα</a:t>
            </a:r>
          </a:p>
          <a:p>
            <a:pPr lvl="0" algn="ctr"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Σμηγματορροϊκή δερματίτιδα</a:t>
            </a:r>
          </a:p>
          <a:p>
            <a:pPr lvl="0" algn="ctr">
              <a:spcBef>
                <a:spcPts val="0"/>
              </a:spcBef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Δισκοειδής δερματίτιδα (νομισματοειδές έκζεμα)</a:t>
            </a:r>
          </a:p>
          <a:p>
            <a:pPr lvl="0" algn="ctr">
              <a:spcBef>
                <a:spcPts val="0"/>
              </a:spcBef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Δυσιδρωσικό έκζεμα</a:t>
            </a:r>
          </a:p>
          <a:p>
            <a:pPr lvl="0" algn="ctr">
              <a:spcBef>
                <a:spcPts val="0"/>
              </a:spcBef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Αντίδραση αυτοευαισθητοποίησης (Id)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357554" y="2428867"/>
            <a:ext cx="5786446" cy="44291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sz="2000" b="1" spc="600" dirty="0">
                <a:solidFill>
                  <a:schemeClr val="tx1">
                    <a:lumMod val="50000"/>
                  </a:schemeClr>
                </a:solidFill>
              </a:rPr>
              <a:t>ΕΞΩΓΕΝΕΙΣ</a:t>
            </a:r>
            <a:endParaRPr sz="2000" b="1" spc="600" dirty="0">
              <a:solidFill>
                <a:schemeClr val="tx1">
                  <a:lumMod val="50000"/>
                </a:schemeClr>
              </a:solidFill>
            </a:endParaRPr>
          </a:p>
          <a:p>
            <a:pPr lvl="0" algn="just">
              <a:spcBef>
                <a:spcPts val="0"/>
              </a:spcBef>
              <a:buNone/>
            </a:pPr>
            <a:r>
              <a:rPr lang="el" sz="2000" b="1" spc="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ΔΕΡΜΑΤΙΤΙΔΑ ΕΞ ΕΠΑΦΗΣ</a:t>
            </a:r>
          </a:p>
          <a:p>
            <a:pPr lvl="0" algn="just">
              <a:spcBef>
                <a:spcPts val="0"/>
              </a:spcBef>
              <a:buNone/>
            </a:pPr>
            <a:r>
              <a:rPr lang="el" sz="1600" b="1" spc="600">
                <a:solidFill>
                  <a:schemeClr val="accent1">
                    <a:lumMod val="20000"/>
                    <a:lumOff val="80000"/>
                  </a:schemeClr>
                </a:solidFill>
              </a:rPr>
              <a:t>   </a:t>
            </a:r>
            <a:r>
              <a:rPr lang="el" sz="1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Στις </a:t>
            </a:r>
            <a:r>
              <a:rPr lang="el" sz="16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οξείες</a:t>
            </a:r>
            <a:r>
              <a:rPr lang="el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μορφές, λιγότερη η υπερπλασία της επιδερμίδας και περισσότερη η σπογγίωση και οι φυσαλίδες.</a:t>
            </a: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0" algn="just">
              <a:spcBef>
                <a:spcPts val="0"/>
              </a:spcBef>
              <a:buNone/>
            </a:pP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Λοιμώδης δερματίτιδα, Αστεατωτική δερματίτιδα, </a:t>
            </a:r>
            <a:r>
              <a:rPr lang="el" sz="1800" spc="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Χρόνιος απλός λειχήνας</a:t>
            </a: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Οζώδης κνήφη, Δερματίτιδα από στάση και ακροαγγειοδερματίτιδα, Λευκή πυτιρίαση, Ακτινική κνήφη, Ηωσινοφιλική σπογγίωση, Ερυθρόδερμα, Σύνδρομο Sulzberger-Garbe, Δερματίτιδα σε θέση φλεβικού μοσχεύματος, Βλατιδώδης ακροδερματίτιδα της παιδικής ηλικίας, Ροδόχρους πυτιρίαση, Νεανική πελματιαία δερματοπάθεια, Miliaria (κεγχροειδές ερύθρασμα), Νόσος Fox-Fordyce, Παροδική ακανθολυτική δερματοπάθεια</a:t>
            </a:r>
          </a:p>
          <a:p>
            <a:pPr lvl="0" algn="just" rtl="0">
              <a:spcBef>
                <a:spcPts val="0"/>
              </a:spcBef>
              <a:buNone/>
            </a:pP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87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ΟΜΑΛΌΣ ΛΕΙΧΉΝΑΣ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3155" y="638628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03153" y="5229200"/>
            <a:ext cx="62423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Υπερκεράτωση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Σφηνοειδής πάχυνση κοκκιώδους στιβάδας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Οδόντωση καταδύσεων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Σχισμές μεταξύ της επιδερμίδας και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Φλεγμονώδης διήθηση με ταινιοειδή κατανομή και ασαφοποίηση της χοριοεπιδερμιδικής συμβολής</a:t>
            </a:r>
          </a:p>
        </p:txBody>
      </p:sp>
    </p:spTree>
    <p:extLst>
      <p:ext uri="{BB962C8B-B14F-4D97-AF65-F5344CB8AC3E}">
        <p14:creationId xmlns:p14="http://schemas.microsoft.com/office/powerpoint/2010/main" val="152364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0632" y="1415213"/>
            <a:ext cx="6242304" cy="4675632"/>
          </a:xfrm>
          <a:prstGeom prst="rect">
            <a:avLst/>
          </a:prstGeom>
        </p:spPr>
      </p:pic>
      <p:sp>
        <p:nvSpPr>
          <p:cNvPr id="13" name="Text Box 3075"/>
          <p:cNvSpPr txBox="1">
            <a:spLocks noChangeArrowheads="1"/>
          </p:cNvSpPr>
          <p:nvPr/>
        </p:nvSpPr>
        <p:spPr bwMode="auto">
          <a:xfrm>
            <a:off x="179512" y="2060848"/>
            <a:ext cx="43926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Νεοπλασματικά κύτταρα παρόμοια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με της βασικής στιβάδας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φυσιολογικής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Απουσία μιτώσεων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Θέσεις αντιδραστικής ατυπίας μετά από ερεθισμό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l-GR" sz="2000" b="1" kern="0" dirty="0">
              <a:solidFill>
                <a:prstClr val="black"/>
              </a:solidFill>
            </a:endParaRPr>
          </a:p>
        </p:txBody>
      </p:sp>
      <p:sp>
        <p:nvSpPr>
          <p:cNvPr id="12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</p:spTree>
    <p:extLst>
      <p:ext uri="{BB962C8B-B14F-4D97-AF65-F5344CB8AC3E}">
        <p14:creationId xmlns:p14="http://schemas.microsoft.com/office/powerpoint/2010/main" val="851440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ΟΜΑΛΌΣ ΛΕΙΧΉΝΑΣ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632" y="548680"/>
            <a:ext cx="6242304" cy="4675632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259631" y="5229200"/>
            <a:ext cx="62423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Υπερκεράτωση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Σφηνοειδής πάχυνση κοκκιώδους στιβάδας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Οδόντωση καταδύσεων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Σχισμές μεταξύ της επιδερμίδας και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Φλεγμονώδης διήθηση με ταινιοειδή κατανομή και ασαφοποίηση της χοριοεπιδερμιδικής συμβολής</a:t>
            </a:r>
          </a:p>
        </p:txBody>
      </p:sp>
    </p:spTree>
    <p:extLst>
      <p:ext uri="{BB962C8B-B14F-4D97-AF65-F5344CB8AC3E}">
        <p14:creationId xmlns:p14="http://schemas.microsoft.com/office/powerpoint/2010/main" val="19657535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ΟΜΑΛΌΣ ΛΕΙΧΉΝΑΣ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259631" y="5229200"/>
            <a:ext cx="62423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Ακάνθωση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Υπερκεράτωση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Σφηνοειδής πάχυνση κοκκιώδους στιβάδας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Οδόντωση καταδύσεων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Σχισμές μεταξύ της επιδερμίδας και του θηλώδους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400" b="1" kern="0" dirty="0">
                <a:solidFill>
                  <a:prstClr val="black"/>
                </a:solidFill>
              </a:rPr>
              <a:t>Φλεγμονώδης διήθηση με ταινιοειδή κατανομή και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ασαφοποίηση</a:t>
            </a:r>
            <a:r>
              <a:rPr lang="el-GR" altLang="el-GR" sz="1400" b="1" kern="0" dirty="0">
                <a:solidFill>
                  <a:prstClr val="black"/>
                </a:solidFill>
              </a:rPr>
              <a:t> της </a:t>
            </a:r>
            <a:r>
              <a:rPr lang="el-GR" altLang="el-GR" sz="1400" b="1" kern="0" dirty="0" err="1">
                <a:solidFill>
                  <a:prstClr val="black"/>
                </a:solidFill>
              </a:rPr>
              <a:t>χοριοεπιδερμιδική</a:t>
            </a:r>
            <a:r>
              <a:rPr lang="el-GR" altLang="el-GR" sz="1400" b="1" kern="0" dirty="0">
                <a:solidFill>
                  <a:prstClr val="black"/>
                </a:solidFill>
              </a:rPr>
              <a:t> συμβολής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3555" y="630536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210635"/>
                </a:solidFill>
              </a:rPr>
              <a:t>ΟΜΑΛΌΣ ΛΕΙΧΉΝΑΣ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268760"/>
            <a:ext cx="689317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98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ΔΙΣΚΟΕΙΔΉΣ ΔΕΡΜΑΤΙΚΌΣ ΛΎΚΟΣ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841600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75656" y="5676056"/>
            <a:ext cx="74451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Επιδερμιδική</a:t>
            </a:r>
            <a:r>
              <a:rPr lang="el-GR" altLang="el-GR" sz="1800" b="1" kern="0" dirty="0">
                <a:solidFill>
                  <a:prstClr val="black"/>
                </a:solidFill>
              </a:rPr>
              <a:t> ατροφία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Περιαγγειακή και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περιεξαρτηματική</a:t>
            </a:r>
            <a:r>
              <a:rPr lang="el-GR" altLang="el-GR" sz="1800" b="1" kern="0" dirty="0">
                <a:solidFill>
                  <a:prstClr val="black"/>
                </a:solidFill>
              </a:rPr>
              <a:t> χρόνια φλεγμονώδης διήθηση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Εναποθέσεις βλέννης στο χόριο</a:t>
            </a:r>
          </a:p>
        </p:txBody>
      </p:sp>
    </p:spTree>
    <p:extLst>
      <p:ext uri="{BB962C8B-B14F-4D97-AF65-F5344CB8AC3E}">
        <p14:creationId xmlns:p14="http://schemas.microsoft.com/office/powerpoint/2010/main" val="3237765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41900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63688" y="5733256"/>
            <a:ext cx="72029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Επιδερμιδική</a:t>
            </a:r>
            <a:r>
              <a:rPr lang="el-GR" altLang="el-GR" sz="1800" b="1" kern="0" dirty="0">
                <a:solidFill>
                  <a:prstClr val="black"/>
                </a:solidFill>
              </a:rPr>
              <a:t> ατροφία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Περιαγγειακή και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περιεξαρτηματική</a:t>
            </a:r>
            <a:r>
              <a:rPr lang="el-GR" altLang="el-GR" sz="1800" b="1" kern="0" dirty="0">
                <a:solidFill>
                  <a:prstClr val="black"/>
                </a:solidFill>
              </a:rPr>
              <a:t> χρόνια φλεγμονώδης διήθηση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Εναποθέσεις βλέννης στο χόριο</a:t>
            </a:r>
          </a:p>
        </p:txBody>
      </p:sp>
      <p:sp>
        <p:nvSpPr>
          <p:cNvPr id="1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ΔΙΣΚΟΕΙΔΉΣ ΔΕΡΜΑΤΙΚΌΣ ΛΎΚΟΣ </a:t>
            </a:r>
          </a:p>
        </p:txBody>
      </p:sp>
    </p:spTree>
    <p:extLst>
      <p:ext uri="{BB962C8B-B14F-4D97-AF65-F5344CB8AC3E}">
        <p14:creationId xmlns:p14="http://schemas.microsoft.com/office/powerpoint/2010/main" val="510908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0" y="892115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85896" y="5589240"/>
            <a:ext cx="46914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Επιδερμιδική</a:t>
            </a:r>
            <a:r>
              <a:rPr lang="el-GR" altLang="el-GR" sz="1800" b="1" kern="0" dirty="0">
                <a:solidFill>
                  <a:prstClr val="black"/>
                </a:solidFill>
              </a:rPr>
              <a:t> ατροφία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Υδρωπική εκφύλιση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Αποπτωτικά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κερατινοκύτταρα</a:t>
            </a:r>
            <a:r>
              <a:rPr lang="el-GR" altLang="el-GR" sz="1800" b="1" kern="0" dirty="0">
                <a:solidFill>
                  <a:prstClr val="black"/>
                </a:solidFill>
              </a:rPr>
              <a:t> στο επιπολής χόριο, εντός λεμφοκυτταρικής διήθησης</a:t>
            </a:r>
          </a:p>
        </p:txBody>
      </p:sp>
      <p:sp>
        <p:nvSpPr>
          <p:cNvPr id="1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ΔΙΣΚΟΕΙΔΉΣ ΔΕΡΜΑΤΙΚΌΣ ΛΎΚΟΣ </a:t>
            </a:r>
          </a:p>
        </p:txBody>
      </p:sp>
    </p:spTree>
    <p:extLst>
      <p:ext uri="{BB962C8B-B14F-4D97-AF65-F5344CB8AC3E}">
        <p14:creationId xmlns:p14="http://schemas.microsoft.com/office/powerpoint/2010/main" val="3408325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- Ορθογώνιο"/>
          <p:cNvSpPr/>
          <p:nvPr/>
        </p:nvSpPr>
        <p:spPr>
          <a:xfrm>
            <a:off x="2699792" y="5805264"/>
            <a:ext cx="3231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210635"/>
                </a:solidFill>
              </a:rPr>
              <a:t>Εναποθέσεις βλέννης στο χόριο</a:t>
            </a:r>
          </a:p>
          <a:p>
            <a:pPr algn="ctr"/>
            <a:endParaRPr lang="el-GR" dirty="0">
              <a:solidFill>
                <a:srgbClr val="210635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769592"/>
            <a:ext cx="6242304" cy="4675632"/>
          </a:xfrm>
          <a:prstGeom prst="rect">
            <a:avLst/>
          </a:prstGeom>
        </p:spPr>
      </p:pic>
      <p:sp>
        <p:nvSpPr>
          <p:cNvPr id="1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ΔΙΣΚΟΕΙΔΉΣ ΔΕΡΜΑΤΙΚΌΣ ΛΎΚΟΣ </a:t>
            </a:r>
          </a:p>
        </p:txBody>
      </p:sp>
    </p:spTree>
    <p:extLst>
      <p:ext uri="{BB962C8B-B14F-4D97-AF65-F5344CB8AC3E}">
        <p14:creationId xmlns:p14="http://schemas.microsoft.com/office/powerpoint/2010/main" val="954899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ΛΕΥΚΟΚΥΤΤΑΡΟΚΛΑΣΤΙΚΉ ΑΓΓΕΙΊΤΙΔΑ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913608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85896" y="5818038"/>
            <a:ext cx="46914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Υπερπλασία της επιδερμίδας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Πυκνή φλεγμονώδης διήθηση του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18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08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ΛΕΥΚΟΚΥΤΤΑΡΟΚΛΑΣΤΙΚΉ ΑΓΓΕΙΊΤΙΔΑ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6" y="772072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85896" y="5325015"/>
            <a:ext cx="62423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18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Πυκνή φλεγμονώδης διήθηση του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 err="1">
                <a:solidFill>
                  <a:prstClr val="black"/>
                </a:solidFill>
              </a:rPr>
              <a:t>Ουδετεροφιλική</a:t>
            </a:r>
            <a:r>
              <a:rPr lang="el-GR" altLang="el-GR" sz="1800" b="1" kern="0" dirty="0">
                <a:solidFill>
                  <a:prstClr val="black"/>
                </a:solidFill>
              </a:rPr>
              <a:t> διήθηση του τοιχώματος των τριχοειδών με προβάλλοντα ενδοθήλια και </a:t>
            </a:r>
            <a:r>
              <a:rPr lang="el-GR" altLang="el-GR" sz="1800" b="1" kern="0" dirty="0" err="1">
                <a:solidFill>
                  <a:prstClr val="black"/>
                </a:solidFill>
              </a:rPr>
              <a:t>ινιδοειδή</a:t>
            </a:r>
            <a:r>
              <a:rPr lang="el-GR" altLang="el-GR" sz="1800" b="1" kern="0" dirty="0">
                <a:solidFill>
                  <a:prstClr val="black"/>
                </a:solidFill>
              </a:rPr>
              <a:t> νέκρωση</a:t>
            </a:r>
          </a:p>
        </p:txBody>
      </p:sp>
    </p:spTree>
    <p:extLst>
      <p:ext uri="{BB962C8B-B14F-4D97-AF65-F5344CB8AC3E}">
        <p14:creationId xmlns:p14="http://schemas.microsoft.com/office/powerpoint/2010/main" val="3901360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ΛΕΥΚΟΚΥΤΤΑΡΟΚΛΑΣΤΙΚΉ ΑΓΓΕΙΊΤΙΔΑ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0" y="913608"/>
            <a:ext cx="6242304" cy="467563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30980" y="5286388"/>
            <a:ext cx="524632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l-GR" altLang="el-GR" sz="18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Πυκνή φλεγμονώδης διήθηση του χορίου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1800" b="1" kern="0" dirty="0">
                <a:solidFill>
                  <a:prstClr val="black"/>
                </a:solidFill>
              </a:rPr>
              <a:t>Ουδετεροφιλική διήθηση του τοιχώματος των τριχοειδών με προβάλλοντα ενδοθήλια και ινιδοειδή νέκρωση</a:t>
            </a:r>
          </a:p>
        </p:txBody>
      </p:sp>
    </p:spTree>
    <p:extLst>
      <p:ext uri="{BB962C8B-B14F-4D97-AF65-F5344CB8AC3E}">
        <p14:creationId xmlns:p14="http://schemas.microsoft.com/office/powerpoint/2010/main" val="170788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03706"/>
            <a:ext cx="6242304" cy="4675632"/>
          </a:xfrm>
          <a:prstGeom prst="rect">
            <a:avLst/>
          </a:prstGeom>
        </p:spPr>
      </p:pic>
      <p:sp>
        <p:nvSpPr>
          <p:cNvPr id="13" name="Text Box 3075"/>
          <p:cNvSpPr txBox="1">
            <a:spLocks noChangeArrowheads="1"/>
          </p:cNvSpPr>
          <p:nvPr/>
        </p:nvSpPr>
        <p:spPr bwMode="auto">
          <a:xfrm>
            <a:off x="323528" y="4651559"/>
            <a:ext cx="43926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Νεοπλασματικά κύτταρα παρόμοια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με της βασικής στιβάδας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φυσιολογικής επιδερμίδας</a:t>
            </a:r>
          </a:p>
        </p:txBody>
      </p:sp>
      <p:sp>
        <p:nvSpPr>
          <p:cNvPr id="15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</p:spTree>
    <p:extLst>
      <p:ext uri="{BB962C8B-B14F-4D97-AF65-F5344CB8AC3E}">
        <p14:creationId xmlns:p14="http://schemas.microsoft.com/office/powerpoint/2010/main" val="3636959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ΛΕΥΚΟΚΥΤΤΑΡΟΚΛΑΣΤΙΚΉ ΑΓΓΕΙΊΤΙΔΑ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82" y="908720"/>
            <a:ext cx="74888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37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ΛΕΥΚΟΚΥΤΤΑΡΟΚΛΑΣΤΙΚΉ ΑΓΓΕΙΊΤΙΔΑ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68760"/>
            <a:ext cx="7632848" cy="43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997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ΛΕΥΚΟΚΥΤΤΑΡΟΚΛΑΣΤΙΚΉ ΑΓΓΕΙΊΤΙΔΑ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74406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45423"/>
            <a:ext cx="6242304" cy="4675632"/>
          </a:xfrm>
          <a:prstGeom prst="rect">
            <a:avLst/>
          </a:prstGeom>
        </p:spPr>
      </p:pic>
      <p:sp>
        <p:nvSpPr>
          <p:cNvPr id="11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sp>
        <p:nvSpPr>
          <p:cNvPr id="12" name="Text Box 3075"/>
          <p:cNvSpPr txBox="1">
            <a:spLocks noChangeArrowheads="1"/>
          </p:cNvSpPr>
          <p:nvPr/>
        </p:nvSpPr>
        <p:spPr bwMode="auto">
          <a:xfrm>
            <a:off x="323528" y="4651559"/>
            <a:ext cx="43926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Σχηματισμός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  κεράτινων </a:t>
            </a:r>
            <a:r>
              <a:rPr lang="el-GR" altLang="el-GR" sz="2000" b="1" kern="0" dirty="0" err="1">
                <a:solidFill>
                  <a:prstClr val="black"/>
                </a:solidFill>
              </a:rPr>
              <a:t>κύστεων</a:t>
            </a: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l-GR" sz="2000" b="1" kern="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 sz="2000" b="1" kern="0" dirty="0">
                <a:solidFill>
                  <a:prstClr val="black"/>
                </a:solidFill>
              </a:rPr>
              <a:t>Νεοπλασματικά κύτταρα παρόμοια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με της βασικής στιβάδας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000" b="1" kern="0" dirty="0">
                <a:solidFill>
                  <a:prstClr val="black"/>
                </a:solidFill>
              </a:rPr>
              <a:t>φυσιολογικής επιδερμίδας</a:t>
            </a:r>
          </a:p>
        </p:txBody>
      </p:sp>
    </p:spTree>
    <p:extLst>
      <p:ext uri="{BB962C8B-B14F-4D97-AF65-F5344CB8AC3E}">
        <p14:creationId xmlns:p14="http://schemas.microsoft.com/office/powerpoint/2010/main" val="52729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5776" y="692697"/>
            <a:ext cx="6315810" cy="4730690"/>
          </a:xfrm>
          <a:prstGeom prst="rect">
            <a:avLst/>
          </a:prstGeom>
        </p:spPr>
      </p:pic>
      <p:sp>
        <p:nvSpPr>
          <p:cNvPr id="10" name="3 - TextBox"/>
          <p:cNvSpPr txBox="1">
            <a:spLocks noChangeArrowheads="1"/>
          </p:cNvSpPr>
          <p:nvPr/>
        </p:nvSpPr>
        <p:spPr bwMode="auto">
          <a:xfrm>
            <a:off x="1453040" y="261989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210635"/>
                </a:solidFill>
              </a:rPr>
              <a:t>ΣΜΗΓΜΑΤΟΡΡΟΪΚΉ ΚΕΡΑΤΩΣΗ</a:t>
            </a:r>
          </a:p>
        </p:txBody>
      </p:sp>
      <p:sp>
        <p:nvSpPr>
          <p:cNvPr id="11" name="Text Box 3075"/>
          <p:cNvSpPr txBox="1">
            <a:spLocks noChangeArrowheads="1"/>
          </p:cNvSpPr>
          <p:nvPr/>
        </p:nvSpPr>
        <p:spPr bwMode="auto">
          <a:xfrm>
            <a:off x="58236" y="4795897"/>
            <a:ext cx="439261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Εφωφυτική</a:t>
            </a:r>
            <a:r>
              <a:rPr kumimoji="0" lang="el-GR" altLang="el-GR" sz="16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αλλοίωση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l-GR" altLang="el-GR" sz="1600" b="1" kern="0" baseline="0" dirty="0">
              <a:solidFill>
                <a:prstClr val="black"/>
              </a:solidFill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Υπερκεράτωση, ενίοτε σχηματισμός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κεράτινων </a:t>
            </a:r>
            <a:r>
              <a:rPr kumimoji="0" lang="el-GR" altLang="el-GR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κύστεων</a:t>
            </a:r>
            <a:endParaRPr kumimoji="0" lang="el-GR" alt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alt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Θηλωμάτωση</a:t>
            </a:r>
            <a:endParaRPr kumimoji="0" lang="el-GR" alt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alt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Ακάνθωση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595</TotalTime>
  <Words>1261</Words>
  <Application>Microsoft Office PowerPoint</Application>
  <PresentationFormat>Προβολή στην οθόνη (4:3)</PresentationFormat>
  <Paragraphs>341</Paragraphs>
  <Slides>72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72</vt:i4>
      </vt:variant>
    </vt:vector>
  </HeadingPairs>
  <TitlesOfParts>
    <vt:vector size="79" baseType="lpstr">
      <vt:lpstr>Arial</vt:lpstr>
      <vt:lpstr>Calibri</vt:lpstr>
      <vt:lpstr>Catamaran</vt:lpstr>
      <vt:lpstr>Catamaran Thin</vt:lpstr>
      <vt:lpstr>Wingdings</vt:lpstr>
      <vt:lpstr>Θέμα1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ΣΠΟΓΓΙΩΤΙΚΗ (ΕΚΖΕΜΑΤΩΔΗΣ) ΔΕΡΜΑΤΙΤΙΔΑ</vt:lpstr>
      <vt:lpstr>ΣΠΟΓΓΙΩΤΙΚΗ (ΕΚΖΕΜΑΤΩΔΗΣ) ΔΕΡΜΑΤΙΔΑ</vt:lpstr>
      <vt:lpstr>ΣΠΟΓΓΙΩΤΙΚΕΣ (ΕΚΖΕΜΑΤΩΔΕΙΣ) ΔΕΡΜΑΤΙΤΙΔΕΣ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Maria Giannari</cp:lastModifiedBy>
  <cp:revision>79</cp:revision>
  <dcterms:created xsi:type="dcterms:W3CDTF">2022-04-29T09:37:07Z</dcterms:created>
  <dcterms:modified xsi:type="dcterms:W3CDTF">2023-05-24T06:30:58Z</dcterms:modified>
</cp:coreProperties>
</file>