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8" r:id="rId1"/>
  </p:sldMasterIdLst>
  <p:notesMasterIdLst>
    <p:notesMasterId r:id="rId46"/>
  </p:notesMasterIdLst>
  <p:sldIdLst>
    <p:sldId id="474" r:id="rId2"/>
    <p:sldId id="453" r:id="rId3"/>
    <p:sldId id="1121" r:id="rId4"/>
    <p:sldId id="1145" r:id="rId5"/>
    <p:sldId id="1122" r:id="rId6"/>
    <p:sldId id="454" r:id="rId7"/>
    <p:sldId id="455" r:id="rId8"/>
    <p:sldId id="456" r:id="rId9"/>
    <p:sldId id="457" r:id="rId10"/>
    <p:sldId id="458" r:id="rId11"/>
    <p:sldId id="459" r:id="rId12"/>
    <p:sldId id="460" r:id="rId13"/>
    <p:sldId id="461" r:id="rId14"/>
    <p:sldId id="462" r:id="rId15"/>
    <p:sldId id="463" r:id="rId16"/>
    <p:sldId id="464" r:id="rId17"/>
    <p:sldId id="465" r:id="rId18"/>
    <p:sldId id="466" r:id="rId19"/>
    <p:sldId id="286" r:id="rId20"/>
    <p:sldId id="287" r:id="rId21"/>
    <p:sldId id="288" r:id="rId22"/>
    <p:sldId id="467" r:id="rId23"/>
    <p:sldId id="468" r:id="rId24"/>
    <p:sldId id="289" r:id="rId25"/>
    <p:sldId id="291" r:id="rId26"/>
    <p:sldId id="292" r:id="rId27"/>
    <p:sldId id="293" r:id="rId28"/>
    <p:sldId id="294" r:id="rId29"/>
    <p:sldId id="295" r:id="rId30"/>
    <p:sldId id="296" r:id="rId31"/>
    <p:sldId id="297" r:id="rId32"/>
    <p:sldId id="298" r:id="rId33"/>
    <p:sldId id="299" r:id="rId34"/>
    <p:sldId id="300" r:id="rId35"/>
    <p:sldId id="301" r:id="rId36"/>
    <p:sldId id="302" r:id="rId37"/>
    <p:sldId id="303" r:id="rId38"/>
    <p:sldId id="304" r:id="rId39"/>
    <p:sldId id="350" r:id="rId40"/>
    <p:sldId id="305" r:id="rId41"/>
    <p:sldId id="306" r:id="rId42"/>
    <p:sldId id="307" r:id="rId43"/>
    <p:sldId id="308" r:id="rId44"/>
    <p:sldId id="309" r:id="rId45"/>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69"/>
    <p:restoredTop sz="94605"/>
  </p:normalViewPr>
  <p:slideViewPr>
    <p:cSldViewPr>
      <p:cViewPr varScale="1">
        <p:scale>
          <a:sx n="96" d="100"/>
          <a:sy n="96" d="100"/>
        </p:scale>
        <p:origin x="1672" y="17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ink/ink1.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36.85221" units="1/cm"/>
          <inkml:channelProperty channel="Y" name="resolution" value="36.86007" units="1/cm"/>
        </inkml:channelProperties>
      </inkml:inkSource>
      <inkml:timestamp xml:id="ts0" timeString="2021-03-22T14:35:44.994"/>
    </inkml:context>
    <inkml:brush xml:id="br0">
      <inkml:brushProperty name="width" value="0.05292" units="cm"/>
      <inkml:brushProperty name="height" value="0.05292" units="cm"/>
      <inkml:brushProperty name="color" value="#FF0000"/>
    </inkml:brush>
  </inkml:definitions>
  <inkml:trace contextRef="#ctx0" brushRef="#br0">21643 14693,'0'18,"0"-1,0 1,0 0,18-18,-18 35,0-17,17-1,1 1,-18 0,0-1,17 1,-17 0,18-18,-18 17</inkml:trace>
</inkml:ink>
</file>

<file path=ppt/ink/ink2.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36.85221" units="1/cm"/>
          <inkml:channelProperty channel="Y" name="resolution" value="36.86007" units="1/cm"/>
        </inkml:channelProperties>
      </inkml:inkSource>
      <inkml:timestamp xml:id="ts0" timeString="2021-03-17T17:04:30.211"/>
    </inkml:context>
    <inkml:brush xml:id="br0">
      <inkml:brushProperty name="width" value="0.05292" units="cm"/>
      <inkml:brushProperty name="height" value="0.05292" units="cm"/>
      <inkml:brushProperty name="color" value="#FF0000"/>
    </inkml:brush>
  </inkml:definitions>
  <inkml:trace contextRef="#ctx0" brushRef="#br0">9578 5239,'0'0,"0"17,0 1,18 0,-1-1,36 1,-18 0,1-1,17-17,17 0,-17 0,0 0,-18-17,18-1,-53 0,35 1,1-19,-19 19,-17-1</inkml:trace>
  <inkml:trace contextRef="#ctx0" brushRef="#br0" timeOffset="816.27">8361 5574,'17'0,"19"0,-1 18,0-1,18-17,0 18,0-18,0 17,0-17,0 0,0 0,0-17,0-1,-1-17,-16 35,-36-35,17 17,-17 0,18 1,-18-1,18 18,-18-18</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977DD2-CDCE-4ECE-BCDC-82506A872272}" type="datetimeFigureOut">
              <a:rPr lang="el-GR" smtClean="0"/>
              <a:t>27/3/23</a:t>
            </a:fld>
            <a:endParaRPr lang="el-G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7EC2F5-188A-41F4-85FE-651EE1AA144A}" type="slidenum">
              <a:rPr lang="el-GR" smtClean="0"/>
              <a:t>‹#›</a:t>
            </a:fld>
            <a:endParaRPr lang="el-GR"/>
          </a:p>
        </p:txBody>
      </p:sp>
    </p:spTree>
    <p:extLst>
      <p:ext uri="{BB962C8B-B14F-4D97-AF65-F5344CB8AC3E}">
        <p14:creationId xmlns:p14="http://schemas.microsoft.com/office/powerpoint/2010/main" val="23640156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5f391192_0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7EC2F5-188A-41F4-85FE-651EE1AA144A}" type="slidenum">
              <a:rPr lang="el-GR" smtClean="0"/>
              <a:t>4</a:t>
            </a:fld>
            <a:endParaRPr lang="el-GR"/>
          </a:p>
        </p:txBody>
      </p:sp>
    </p:spTree>
    <p:extLst>
      <p:ext uri="{BB962C8B-B14F-4D97-AF65-F5344CB8AC3E}">
        <p14:creationId xmlns:p14="http://schemas.microsoft.com/office/powerpoint/2010/main" val="2054627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2124774A-9EB4-4DE9-9100-5C02D1873EEE}" type="datetimeFigureOut">
              <a:rPr lang="el-GR" smtClean="0"/>
              <a:t>27/3/23</a:t>
            </a:fld>
            <a:endParaRPr lang="el-GR"/>
          </a:p>
        </p:txBody>
      </p:sp>
      <p:sp>
        <p:nvSpPr>
          <p:cNvPr id="19" name="Footer Placeholder 18"/>
          <p:cNvSpPr>
            <a:spLocks noGrp="1"/>
          </p:cNvSpPr>
          <p:nvPr>
            <p:ph type="ftr" sz="quarter" idx="11"/>
          </p:nvPr>
        </p:nvSpPr>
        <p:spPr/>
        <p:txBody>
          <a:bodyPr/>
          <a:lstStyle/>
          <a:p>
            <a:endParaRPr lang="el-GR"/>
          </a:p>
        </p:txBody>
      </p:sp>
      <p:sp>
        <p:nvSpPr>
          <p:cNvPr id="27" name="Slide Number Placeholder 26"/>
          <p:cNvSpPr>
            <a:spLocks noGrp="1"/>
          </p:cNvSpPr>
          <p:nvPr>
            <p:ph type="sldNum" sz="quarter" idx="12"/>
          </p:nvPr>
        </p:nvSpPr>
        <p:spPr/>
        <p:txBody>
          <a:bodyPr/>
          <a:lstStyle/>
          <a:p>
            <a:fld id="{F3CB1989-85CB-4898-8484-5F2F92C2BBE9}" type="slidenum">
              <a:rPr lang="el-GR" smtClean="0"/>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124774A-9EB4-4DE9-9100-5C02D1873EEE}" type="datetimeFigureOut">
              <a:rPr lang="el-GR" smtClean="0"/>
              <a:t>27/3/23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3CB1989-85CB-4898-8484-5F2F92C2BBE9}" type="slidenum">
              <a:rPr lang="el-GR" smtClean="0"/>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124774A-9EB4-4DE9-9100-5C02D1873EEE}" type="datetimeFigureOut">
              <a:rPr lang="el-GR" smtClean="0"/>
              <a:t>27/3/23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3CB1989-85CB-4898-8484-5F2F92C2BBE9}" type="slidenum">
              <a:rPr lang="el-GR" smtClean="0"/>
              <a:t>‹#›</a:t>
            </a:fld>
            <a:endParaRPr lang="el-G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1700185" y="2655800"/>
            <a:ext cx="5807400" cy="1546400"/>
          </a:xfrm>
          <a:prstGeom prst="rect">
            <a:avLst/>
          </a:prstGeom>
        </p:spPr>
        <p:txBody>
          <a:bodyPr spcFirstLastPara="1" wrap="square" lIns="91425" tIns="91425" rIns="91425" bIns="91425" anchor="ctr" anchorCtr="0">
            <a:noAutofit/>
          </a:bodyPr>
          <a:lstStyle>
            <a:lvl1pPr lvl="0">
              <a:spcBef>
                <a:spcPts val="0"/>
              </a:spcBef>
              <a:spcAft>
                <a:spcPts val="0"/>
              </a:spcAft>
              <a:buSzPts val="5800"/>
              <a:buNone/>
              <a:defRPr sz="5800" b="1"/>
            </a:lvl1pPr>
            <a:lvl2pPr lvl="1">
              <a:spcBef>
                <a:spcPts val="0"/>
              </a:spcBef>
              <a:spcAft>
                <a:spcPts val="0"/>
              </a:spcAft>
              <a:buSzPts val="5800"/>
              <a:buNone/>
              <a:defRPr sz="5800" b="1"/>
            </a:lvl2pPr>
            <a:lvl3pPr lvl="2">
              <a:spcBef>
                <a:spcPts val="0"/>
              </a:spcBef>
              <a:spcAft>
                <a:spcPts val="0"/>
              </a:spcAft>
              <a:buSzPts val="5800"/>
              <a:buNone/>
              <a:defRPr sz="5800" b="1"/>
            </a:lvl3pPr>
            <a:lvl4pPr lvl="3">
              <a:spcBef>
                <a:spcPts val="0"/>
              </a:spcBef>
              <a:spcAft>
                <a:spcPts val="0"/>
              </a:spcAft>
              <a:buSzPts val="5800"/>
              <a:buNone/>
              <a:defRPr sz="5800" b="1"/>
            </a:lvl4pPr>
            <a:lvl5pPr lvl="4">
              <a:spcBef>
                <a:spcPts val="0"/>
              </a:spcBef>
              <a:spcAft>
                <a:spcPts val="0"/>
              </a:spcAft>
              <a:buSzPts val="5800"/>
              <a:buNone/>
              <a:defRPr sz="5800" b="1"/>
            </a:lvl5pPr>
            <a:lvl6pPr lvl="5">
              <a:spcBef>
                <a:spcPts val="0"/>
              </a:spcBef>
              <a:spcAft>
                <a:spcPts val="0"/>
              </a:spcAft>
              <a:buSzPts val="5800"/>
              <a:buNone/>
              <a:defRPr sz="5800" b="1"/>
            </a:lvl6pPr>
            <a:lvl7pPr lvl="6">
              <a:spcBef>
                <a:spcPts val="0"/>
              </a:spcBef>
              <a:spcAft>
                <a:spcPts val="0"/>
              </a:spcAft>
              <a:buSzPts val="5800"/>
              <a:buNone/>
              <a:defRPr sz="5800" b="1"/>
            </a:lvl7pPr>
            <a:lvl8pPr lvl="7">
              <a:spcBef>
                <a:spcPts val="0"/>
              </a:spcBef>
              <a:spcAft>
                <a:spcPts val="0"/>
              </a:spcAft>
              <a:buSzPts val="5800"/>
              <a:buNone/>
              <a:defRPr sz="5800" b="1"/>
            </a:lvl8pPr>
            <a:lvl9pPr lvl="8">
              <a:spcBef>
                <a:spcPts val="0"/>
              </a:spcBef>
              <a:spcAft>
                <a:spcPts val="0"/>
              </a:spcAft>
              <a:buSzPts val="5800"/>
              <a:buNone/>
              <a:defRPr sz="5800" b="1"/>
            </a:lvl9pPr>
          </a:lstStyle>
          <a:p>
            <a:endParaRPr/>
          </a:p>
        </p:txBody>
      </p:sp>
      <p:sp>
        <p:nvSpPr>
          <p:cNvPr id="11" name="Google Shape;11;p2"/>
          <p:cNvSpPr/>
          <p:nvPr/>
        </p:nvSpPr>
        <p:spPr>
          <a:xfrm>
            <a:off x="7337531" y="6173432"/>
            <a:ext cx="96300" cy="128000"/>
          </a:xfrm>
          <a:prstGeom prst="ellipse">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 name="Google Shape;12;p2"/>
          <p:cNvSpPr/>
          <p:nvPr/>
        </p:nvSpPr>
        <p:spPr>
          <a:xfrm>
            <a:off x="7790243" y="5576535"/>
            <a:ext cx="96300" cy="128000"/>
          </a:xfrm>
          <a:prstGeom prst="ellipse">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 name="Google Shape;13;p2"/>
          <p:cNvSpPr/>
          <p:nvPr/>
        </p:nvSpPr>
        <p:spPr>
          <a:xfrm>
            <a:off x="8893253" y="4444464"/>
            <a:ext cx="57600" cy="76800"/>
          </a:xfrm>
          <a:prstGeom prst="ellipse">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 name="Google Shape;14;p2"/>
          <p:cNvSpPr/>
          <p:nvPr/>
        </p:nvSpPr>
        <p:spPr>
          <a:xfrm>
            <a:off x="8771302" y="6565033"/>
            <a:ext cx="96300" cy="128000"/>
          </a:xfrm>
          <a:prstGeom prst="ellipse">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 name="Google Shape;15;p2"/>
          <p:cNvSpPr/>
          <p:nvPr/>
        </p:nvSpPr>
        <p:spPr>
          <a:xfrm>
            <a:off x="2386266" y="677512"/>
            <a:ext cx="96300" cy="128000"/>
          </a:xfrm>
          <a:prstGeom prst="ellipse">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 name="Google Shape;16;p2"/>
          <p:cNvSpPr/>
          <p:nvPr/>
        </p:nvSpPr>
        <p:spPr>
          <a:xfrm>
            <a:off x="479460" y="3605307"/>
            <a:ext cx="96300" cy="128000"/>
          </a:xfrm>
          <a:prstGeom prst="ellipse">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 name="Google Shape;17;p2"/>
          <p:cNvSpPr/>
          <p:nvPr/>
        </p:nvSpPr>
        <p:spPr>
          <a:xfrm>
            <a:off x="261540" y="857463"/>
            <a:ext cx="96300" cy="128000"/>
          </a:xfrm>
          <a:prstGeom prst="ellipse">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 name="Google Shape;18;p2"/>
          <p:cNvSpPr/>
          <p:nvPr/>
        </p:nvSpPr>
        <p:spPr>
          <a:xfrm>
            <a:off x="507235" y="1441151"/>
            <a:ext cx="192600" cy="256400"/>
          </a:xfrm>
          <a:prstGeom prst="ellipse">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 name="Google Shape;19;p2"/>
          <p:cNvSpPr/>
          <p:nvPr/>
        </p:nvSpPr>
        <p:spPr>
          <a:xfrm>
            <a:off x="8314019" y="4833763"/>
            <a:ext cx="144300" cy="192000"/>
          </a:xfrm>
          <a:prstGeom prst="ellipse">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 name="Google Shape;20;p2"/>
          <p:cNvSpPr/>
          <p:nvPr/>
        </p:nvSpPr>
        <p:spPr>
          <a:xfrm>
            <a:off x="8882858" y="5582348"/>
            <a:ext cx="144300" cy="192000"/>
          </a:xfrm>
          <a:prstGeom prst="ellipse">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 name="Google Shape;21;p2"/>
          <p:cNvSpPr/>
          <p:nvPr/>
        </p:nvSpPr>
        <p:spPr>
          <a:xfrm>
            <a:off x="158313" y="2128745"/>
            <a:ext cx="57600" cy="76800"/>
          </a:xfrm>
          <a:prstGeom prst="ellipse">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 name="Google Shape;22;p2"/>
          <p:cNvSpPr/>
          <p:nvPr/>
        </p:nvSpPr>
        <p:spPr>
          <a:xfrm>
            <a:off x="1396483" y="301904"/>
            <a:ext cx="192600" cy="256400"/>
          </a:xfrm>
          <a:prstGeom prst="ellipse">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 name="Google Shape;23;p2"/>
          <p:cNvSpPr/>
          <p:nvPr/>
        </p:nvSpPr>
        <p:spPr>
          <a:xfrm>
            <a:off x="617492" y="2667459"/>
            <a:ext cx="57600" cy="76800"/>
          </a:xfrm>
          <a:prstGeom prst="ellipse">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 name="Google Shape;24;p2"/>
          <p:cNvSpPr/>
          <p:nvPr/>
        </p:nvSpPr>
        <p:spPr>
          <a:xfrm>
            <a:off x="3425273" y="517173"/>
            <a:ext cx="57600" cy="76800"/>
          </a:xfrm>
          <a:prstGeom prst="ellipse">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 name="Google Shape;25;p2"/>
          <p:cNvSpPr/>
          <p:nvPr/>
        </p:nvSpPr>
        <p:spPr>
          <a:xfrm>
            <a:off x="8014029" y="6090061"/>
            <a:ext cx="192600" cy="256400"/>
          </a:xfrm>
          <a:prstGeom prst="ellipse">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38771101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124774A-9EB4-4DE9-9100-5C02D1873EEE}" type="datetimeFigureOut">
              <a:rPr lang="el-GR" smtClean="0"/>
              <a:t>27/3/23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3CB1989-85CB-4898-8484-5F2F92C2BBE9}" type="slidenum">
              <a:rPr lang="el-GR" smtClean="0"/>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2124774A-9EB4-4DE9-9100-5C02D1873EEE}" type="datetimeFigureOut">
              <a:rPr lang="el-GR" smtClean="0"/>
              <a:t>27/3/23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3CB1989-85CB-4898-8484-5F2F92C2BBE9}" type="slidenum">
              <a:rPr lang="el-GR" smtClean="0"/>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2124774A-9EB4-4DE9-9100-5C02D1873EEE}" type="datetimeFigureOut">
              <a:rPr lang="el-GR" smtClean="0"/>
              <a:t>27/3/23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F3CB1989-85CB-4898-8484-5F2F92C2BBE9}" type="slidenum">
              <a:rPr lang="el-GR" smtClean="0"/>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2124774A-9EB4-4DE9-9100-5C02D1873EEE}" type="datetimeFigureOut">
              <a:rPr lang="el-GR" smtClean="0"/>
              <a:t>27/3/23</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F3CB1989-85CB-4898-8484-5F2F92C2BBE9}" type="slidenum">
              <a:rPr lang="el-GR" smtClean="0"/>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2124774A-9EB4-4DE9-9100-5C02D1873EEE}" type="datetimeFigureOut">
              <a:rPr lang="el-GR" smtClean="0"/>
              <a:t>27/3/23</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F3CB1989-85CB-4898-8484-5F2F92C2BBE9}" type="slidenum">
              <a:rPr lang="el-GR" smtClean="0"/>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24774A-9EB4-4DE9-9100-5C02D1873EEE}" type="datetimeFigureOut">
              <a:rPr lang="el-GR" smtClean="0"/>
              <a:t>27/3/23</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F3CB1989-85CB-4898-8484-5F2F92C2BBE9}" type="slidenum">
              <a:rPr lang="el-GR" smtClean="0"/>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2124774A-9EB4-4DE9-9100-5C02D1873EEE}" type="datetimeFigureOut">
              <a:rPr lang="el-GR" smtClean="0"/>
              <a:t>27/3/23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F3CB1989-85CB-4898-8484-5F2F92C2BBE9}" type="slidenum">
              <a:rPr lang="el-GR" smtClean="0"/>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2124774A-9EB4-4DE9-9100-5C02D1873EEE}" type="datetimeFigureOut">
              <a:rPr lang="el-GR" smtClean="0"/>
              <a:t>27/3/23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a:xfrm>
            <a:off x="8077200" y="6356350"/>
            <a:ext cx="609600" cy="365125"/>
          </a:xfrm>
        </p:spPr>
        <p:txBody>
          <a:bodyPr/>
          <a:lstStyle/>
          <a:p>
            <a:fld id="{F3CB1989-85CB-4898-8484-5F2F92C2BBE9}" type="slidenum">
              <a:rPr lang="el-GR" smtClean="0"/>
              <a:t>‹#›</a:t>
            </a:fld>
            <a:endParaRPr lang="el-G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124774A-9EB4-4DE9-9100-5C02D1873EEE}" type="datetimeFigureOut">
              <a:rPr lang="el-GR" smtClean="0"/>
              <a:t>27/3/23</a:t>
            </a:fld>
            <a:endParaRPr lang="el-G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l-G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F3CB1989-85CB-4898-8484-5F2F92C2BBE9}" type="slidenum">
              <a:rPr lang="el-GR" smtClean="0"/>
              <a:t>‹#›</a:t>
            </a:fld>
            <a:endParaRPr lang="el-G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909" r:id="rId1"/>
    <p:sldLayoutId id="2147483910" r:id="rId2"/>
    <p:sldLayoutId id="2147483911" r:id="rId3"/>
    <p:sldLayoutId id="2147483912" r:id="rId4"/>
    <p:sldLayoutId id="2147483913" r:id="rId5"/>
    <p:sldLayoutId id="2147483914" r:id="rId6"/>
    <p:sldLayoutId id="2147483915" r:id="rId7"/>
    <p:sldLayoutId id="2147483916" r:id="rId8"/>
    <p:sldLayoutId id="2147483917" r:id="rId9"/>
    <p:sldLayoutId id="2147483918" r:id="rId10"/>
    <p:sldLayoutId id="2147483919" r:id="rId11"/>
    <p:sldLayoutId id="2147483921" r:id="rId12"/>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tkanellos@di.uoa.gr"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wmf"/><Relationship Id="rId7" Type="http://schemas.openxmlformats.org/officeDocument/2006/relationships/image" Target="../media/image31.wmf"/><Relationship Id="rId2" Type="http://schemas.openxmlformats.org/officeDocument/2006/relationships/oleObject" Target="../embeddings/oleObject2.bin"/><Relationship Id="rId1" Type="http://schemas.openxmlformats.org/officeDocument/2006/relationships/slideLayout" Target="../slideLayouts/slideLayout2.xml"/><Relationship Id="rId6" Type="http://schemas.openxmlformats.org/officeDocument/2006/relationships/oleObject" Target="../embeddings/oleObject4.bin"/><Relationship Id="rId5" Type="http://schemas.openxmlformats.org/officeDocument/2006/relationships/image" Target="../media/image30.wmf"/><Relationship Id="rId4" Type="http://schemas.openxmlformats.org/officeDocument/2006/relationships/oleObject" Target="../embeddings/oleObject3.bin"/></Relationships>
</file>

<file path=ppt/slides/_rels/slide29.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oleObject" Target="../embeddings/oleObject5.bin"/><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oleObject" Target="../embeddings/oleObject6.bin"/><Relationship Id="rId1" Type="http://schemas.openxmlformats.org/officeDocument/2006/relationships/slideLayout" Target="../slideLayouts/slideLayout2.xml"/><Relationship Id="rId5" Type="http://schemas.openxmlformats.org/officeDocument/2006/relationships/image" Target="../media/image33.wmf"/><Relationship Id="rId4" Type="http://schemas.openxmlformats.org/officeDocument/2006/relationships/oleObject" Target="../embeddings/oleObject7.bin"/></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oleObject" Target="../embeddings/oleObject8.bin"/><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69.e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oleObject" Target="../embeddings/oleObject9.bin"/><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oleObject" Target="../embeddings/oleObject13.bin"/><Relationship Id="rId13" Type="http://schemas.openxmlformats.org/officeDocument/2006/relationships/image" Target="../media/image43.wmf"/><Relationship Id="rId3" Type="http://schemas.openxmlformats.org/officeDocument/2006/relationships/image" Target="../media/image38.wmf"/><Relationship Id="rId7" Type="http://schemas.openxmlformats.org/officeDocument/2006/relationships/image" Target="../media/image40.wmf"/><Relationship Id="rId12" Type="http://schemas.openxmlformats.org/officeDocument/2006/relationships/oleObject" Target="../embeddings/oleObject15.bin"/><Relationship Id="rId2" Type="http://schemas.openxmlformats.org/officeDocument/2006/relationships/oleObject" Target="../embeddings/oleObject10.bin"/><Relationship Id="rId16" Type="http://schemas.openxmlformats.org/officeDocument/2006/relationships/image" Target="../media/image93.emf"/><Relationship Id="rId1" Type="http://schemas.openxmlformats.org/officeDocument/2006/relationships/slideLayout" Target="../slideLayouts/slideLayout2.xml"/><Relationship Id="rId6" Type="http://schemas.openxmlformats.org/officeDocument/2006/relationships/oleObject" Target="../embeddings/oleObject12.bin"/><Relationship Id="rId11" Type="http://schemas.openxmlformats.org/officeDocument/2006/relationships/image" Target="../media/image42.wmf"/><Relationship Id="rId5" Type="http://schemas.openxmlformats.org/officeDocument/2006/relationships/image" Target="../media/image39.wmf"/><Relationship Id="rId10" Type="http://schemas.openxmlformats.org/officeDocument/2006/relationships/oleObject" Target="../embeddings/oleObject14.bin"/><Relationship Id="rId4" Type="http://schemas.openxmlformats.org/officeDocument/2006/relationships/oleObject" Target="../embeddings/oleObject11.bin"/><Relationship Id="rId9" Type="http://schemas.openxmlformats.org/officeDocument/2006/relationships/image" Target="../media/image41.wmf"/><Relationship Id="rId14" Type="http://schemas.openxmlformats.org/officeDocument/2006/relationships/customXml" Target="../ink/ink2.xml"/></Relationships>
</file>

<file path=ppt/slides/_rels/slide43.xml.rels><?xml version="1.0" encoding="UTF-8" standalone="yes"?>
<Relationships xmlns="http://schemas.openxmlformats.org/package/2006/relationships"><Relationship Id="rId8" Type="http://schemas.openxmlformats.org/officeDocument/2006/relationships/oleObject" Target="../embeddings/oleObject19.bin"/><Relationship Id="rId13" Type="http://schemas.openxmlformats.org/officeDocument/2006/relationships/image" Target="../media/image45.wmf"/><Relationship Id="rId3" Type="http://schemas.openxmlformats.org/officeDocument/2006/relationships/image" Target="../media/image39.wmf"/><Relationship Id="rId7" Type="http://schemas.openxmlformats.org/officeDocument/2006/relationships/image" Target="../media/image41.wmf"/><Relationship Id="rId12" Type="http://schemas.openxmlformats.org/officeDocument/2006/relationships/oleObject" Target="../embeddings/oleObject21.bin"/><Relationship Id="rId2" Type="http://schemas.openxmlformats.org/officeDocument/2006/relationships/oleObject" Target="../embeddings/oleObject16.bin"/><Relationship Id="rId1" Type="http://schemas.openxmlformats.org/officeDocument/2006/relationships/slideLayout" Target="../slideLayouts/slideLayout2.xml"/><Relationship Id="rId6" Type="http://schemas.openxmlformats.org/officeDocument/2006/relationships/oleObject" Target="../embeddings/oleObject18.bin"/><Relationship Id="rId11" Type="http://schemas.openxmlformats.org/officeDocument/2006/relationships/image" Target="../media/image44.wmf"/><Relationship Id="rId5" Type="http://schemas.openxmlformats.org/officeDocument/2006/relationships/image" Target="../media/image40.wmf"/><Relationship Id="rId15" Type="http://schemas.openxmlformats.org/officeDocument/2006/relationships/image" Target="../media/image43.wmf"/><Relationship Id="rId10" Type="http://schemas.openxmlformats.org/officeDocument/2006/relationships/oleObject" Target="../embeddings/oleObject20.bin"/><Relationship Id="rId4" Type="http://schemas.openxmlformats.org/officeDocument/2006/relationships/oleObject" Target="../embeddings/oleObject17.bin"/><Relationship Id="rId9" Type="http://schemas.openxmlformats.org/officeDocument/2006/relationships/image" Target="../media/image42.wmf"/><Relationship Id="rId14" Type="http://schemas.openxmlformats.org/officeDocument/2006/relationships/oleObject" Target="../embeddings/oleObject22.bin"/></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2"/>
          <p:cNvSpPr txBox="1">
            <a:spLocks noGrp="1"/>
          </p:cNvSpPr>
          <p:nvPr>
            <p:ph type="ctrTitle"/>
          </p:nvPr>
        </p:nvSpPr>
        <p:spPr>
          <a:xfrm>
            <a:off x="1886793" y="1802325"/>
            <a:ext cx="5420139" cy="1159800"/>
          </a:xfrm>
          <a:prstGeom prst="rect">
            <a:avLst/>
          </a:prstGeom>
        </p:spPr>
        <p:txBody>
          <a:bodyPr spcFirstLastPara="1" vert="horz" wrap="square" lIns="91425" tIns="91425" rIns="91425" bIns="91425" anchor="ctr" anchorCtr="0">
            <a:noAutofit/>
          </a:bodyPr>
          <a:lstStyle/>
          <a:p>
            <a:pPr lvl="0"/>
            <a:r>
              <a:rPr lang="el-GR" sz="2800" dirty="0" err="1"/>
              <a:t>Φωτονικ</a:t>
            </a:r>
            <a:r>
              <a:rPr lang="en-GB" sz="2800" dirty="0" err="1"/>
              <a:t>ή</a:t>
            </a:r>
            <a:endParaRPr sz="2800" dirty="0"/>
          </a:p>
        </p:txBody>
      </p:sp>
      <p:sp>
        <p:nvSpPr>
          <p:cNvPr id="6" name="Google Shape;98;p15">
            <a:extLst>
              <a:ext uri="{FF2B5EF4-FFF2-40B4-BE49-F238E27FC236}">
                <a16:creationId xmlns:a16="http://schemas.microsoft.com/office/drawing/2014/main" id="{424E2F42-64DB-6E83-7D83-EADF6E48F1EB}"/>
              </a:ext>
            </a:extLst>
          </p:cNvPr>
          <p:cNvSpPr txBox="1">
            <a:spLocks/>
          </p:cNvSpPr>
          <p:nvPr/>
        </p:nvSpPr>
        <p:spPr>
          <a:xfrm>
            <a:off x="1886792" y="2792409"/>
            <a:ext cx="6189869" cy="7848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l-GR" sz="2000" dirty="0">
                <a:solidFill>
                  <a:schemeClr val="bg1">
                    <a:lumMod val="65000"/>
                  </a:schemeClr>
                </a:solidFill>
              </a:rPr>
              <a:t>8</a:t>
            </a:r>
            <a:r>
              <a:rPr lang="el-GR" sz="2000" baseline="30000" dirty="0">
                <a:solidFill>
                  <a:schemeClr val="bg1">
                    <a:lumMod val="65000"/>
                  </a:schemeClr>
                </a:solidFill>
              </a:rPr>
              <a:t>ο</a:t>
            </a:r>
            <a:r>
              <a:rPr lang="el-GR" sz="2000" dirty="0">
                <a:solidFill>
                  <a:schemeClr val="bg1">
                    <a:lumMod val="65000"/>
                  </a:schemeClr>
                </a:solidFill>
              </a:rPr>
              <a:t> Εξάμηνο </a:t>
            </a:r>
          </a:p>
          <a:p>
            <a:r>
              <a:rPr lang="el-GR" sz="2000" dirty="0">
                <a:solidFill>
                  <a:schemeClr val="bg1">
                    <a:lumMod val="65000"/>
                  </a:schemeClr>
                </a:solidFill>
              </a:rPr>
              <a:t>Τομέας Γ’ / Τμήμα Πληροφορικής και Επικοινωνιών  ΕΚΠΑ 2022-2023</a:t>
            </a:r>
            <a:endParaRPr lang="en-GB" sz="2000" dirty="0">
              <a:solidFill>
                <a:schemeClr val="bg1">
                  <a:lumMod val="65000"/>
                </a:schemeClr>
              </a:solidFill>
            </a:endParaRPr>
          </a:p>
        </p:txBody>
      </p:sp>
      <p:sp>
        <p:nvSpPr>
          <p:cNvPr id="4" name="TextBox 3">
            <a:extLst>
              <a:ext uri="{FF2B5EF4-FFF2-40B4-BE49-F238E27FC236}">
                <a16:creationId xmlns:a16="http://schemas.microsoft.com/office/drawing/2014/main" id="{CF3F3539-8267-8FAB-9258-995A87A5A000}"/>
              </a:ext>
            </a:extLst>
          </p:cNvPr>
          <p:cNvSpPr txBox="1"/>
          <p:nvPr/>
        </p:nvSpPr>
        <p:spPr>
          <a:xfrm>
            <a:off x="1886791" y="4535043"/>
            <a:ext cx="3528530" cy="1384995"/>
          </a:xfrm>
          <a:prstGeom prst="rect">
            <a:avLst/>
          </a:prstGeom>
          <a:noFill/>
        </p:spPr>
        <p:txBody>
          <a:bodyPr wrap="none" rtlCol="0">
            <a:spAutoFit/>
          </a:bodyPr>
          <a:lstStyle/>
          <a:p>
            <a:r>
              <a:rPr lang="el-GR" sz="1200" dirty="0"/>
              <a:t>Γιώργος Κανέλλος</a:t>
            </a:r>
            <a:endParaRPr lang="en-US" sz="1200" dirty="0"/>
          </a:p>
          <a:p>
            <a:endParaRPr lang="en-US" sz="1200" dirty="0"/>
          </a:p>
          <a:p>
            <a:r>
              <a:rPr lang="el-GR" sz="1200" dirty="0"/>
              <a:t>Επίκουρος Καθηγητής</a:t>
            </a:r>
            <a:endParaRPr lang="en-US" sz="1200" dirty="0"/>
          </a:p>
          <a:p>
            <a:r>
              <a:rPr lang="el-GR" sz="1200" dirty="0"/>
              <a:t>Τμήμα Πληροφορικής και Επικοινωνιών</a:t>
            </a:r>
            <a:br>
              <a:rPr lang="en-GB" sz="1200" dirty="0"/>
            </a:br>
            <a:r>
              <a:rPr lang="el-GR" sz="1200" dirty="0"/>
              <a:t>Εθνικό και Καποδιστριακό Πανεπιστήμιο Αθηνών</a:t>
            </a:r>
            <a:br>
              <a:rPr lang="en-GB" sz="1200" dirty="0"/>
            </a:br>
            <a:r>
              <a:rPr lang="en-GB" sz="1200" dirty="0">
                <a:hlinkClick r:id="rId3"/>
              </a:rPr>
              <a:t>gtkanellos@di.uoa.gr</a:t>
            </a:r>
            <a:endParaRPr lang="en-GB" sz="1200" dirty="0"/>
          </a:p>
          <a:p>
            <a:endParaRPr lang="en-GB" sz="1200" dirty="0"/>
          </a:p>
        </p:txBody>
      </p:sp>
      <p:pic>
        <p:nvPicPr>
          <p:cNvPr id="5" name="Picture 4">
            <a:extLst>
              <a:ext uri="{FF2B5EF4-FFF2-40B4-BE49-F238E27FC236}">
                <a16:creationId xmlns:a16="http://schemas.microsoft.com/office/drawing/2014/main" id="{175D86A4-D945-DDFA-7A9A-BFC45BD76A6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1695" y="4902996"/>
            <a:ext cx="1345096" cy="649087"/>
          </a:xfrm>
          <a:prstGeom prst="rect">
            <a:avLst/>
          </a:prstGeom>
        </p:spPr>
      </p:pic>
      <p:sp>
        <p:nvSpPr>
          <p:cNvPr id="7" name="TextBox 6">
            <a:extLst>
              <a:ext uri="{FF2B5EF4-FFF2-40B4-BE49-F238E27FC236}">
                <a16:creationId xmlns:a16="http://schemas.microsoft.com/office/drawing/2014/main" id="{569109A3-E7E4-5E93-5065-8DE7A888687F}"/>
              </a:ext>
            </a:extLst>
          </p:cNvPr>
          <p:cNvSpPr txBox="1"/>
          <p:nvPr/>
        </p:nvSpPr>
        <p:spPr>
          <a:xfrm>
            <a:off x="1886791" y="3767543"/>
            <a:ext cx="1273169" cy="369332"/>
          </a:xfrm>
          <a:prstGeom prst="rect">
            <a:avLst/>
          </a:prstGeom>
          <a:noFill/>
        </p:spPr>
        <p:txBody>
          <a:bodyPr wrap="none" rtlCol="0">
            <a:spAutoFit/>
          </a:bodyPr>
          <a:lstStyle/>
          <a:p>
            <a:r>
              <a:rPr lang="el-GR" dirty="0"/>
              <a:t>2</a:t>
            </a:r>
            <a:r>
              <a:rPr lang="el-GR" baseline="30000" dirty="0"/>
              <a:t>ο</a:t>
            </a:r>
            <a:r>
              <a:rPr lang="el-GR" dirty="0"/>
              <a:t> Μάθημα</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1143000"/>
          </a:xfrm>
        </p:spPr>
        <p:txBody>
          <a:bodyPr>
            <a:normAutofit fontScale="90000"/>
          </a:bodyPr>
          <a:lstStyle/>
          <a:p>
            <a:r>
              <a:rPr lang="en-US" dirty="0"/>
              <a:t>Transmitters – Lasers, </a:t>
            </a:r>
            <a:r>
              <a:rPr lang="en-US" b="1" u="sng" dirty="0"/>
              <a:t>LEDs</a:t>
            </a:r>
            <a:r>
              <a:rPr lang="en-US" dirty="0"/>
              <a:t>, Tunable Lasers</a:t>
            </a:r>
          </a:p>
        </p:txBody>
      </p:sp>
      <p:sp>
        <p:nvSpPr>
          <p:cNvPr id="3" name="Rectangle 2"/>
          <p:cNvSpPr/>
          <p:nvPr/>
        </p:nvSpPr>
        <p:spPr>
          <a:xfrm>
            <a:off x="2339752" y="1196752"/>
            <a:ext cx="4509440" cy="523220"/>
          </a:xfrm>
          <a:prstGeom prst="rect">
            <a:avLst/>
          </a:prstGeom>
        </p:spPr>
        <p:txBody>
          <a:bodyPr wrap="none">
            <a:spAutoFit/>
          </a:bodyPr>
          <a:lstStyle/>
          <a:p>
            <a:r>
              <a:rPr lang="el-GR" sz="2800" dirty="0"/>
              <a:t>Εξωτερική κβαντική απόδοση</a:t>
            </a:r>
            <a:endParaRPr lang="en-US" sz="2800" dirty="0"/>
          </a:p>
        </p:txBody>
      </p:sp>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3356" y="1916832"/>
            <a:ext cx="7135735" cy="48965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981630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1143000"/>
          </a:xfrm>
        </p:spPr>
        <p:txBody>
          <a:bodyPr>
            <a:normAutofit fontScale="90000"/>
          </a:bodyPr>
          <a:lstStyle/>
          <a:p>
            <a:r>
              <a:rPr lang="en-US" dirty="0"/>
              <a:t>Transmitters – Lasers, </a:t>
            </a:r>
            <a:r>
              <a:rPr lang="en-US" b="1" u="sng" dirty="0"/>
              <a:t>LEDs</a:t>
            </a:r>
            <a:r>
              <a:rPr lang="en-US" dirty="0"/>
              <a:t>, Tunable Lasers</a:t>
            </a:r>
          </a:p>
        </p:txBody>
      </p:sp>
      <p:sp>
        <p:nvSpPr>
          <p:cNvPr id="3" name="Rectangle 2"/>
          <p:cNvSpPr/>
          <p:nvPr/>
        </p:nvSpPr>
        <p:spPr>
          <a:xfrm>
            <a:off x="2339752" y="1196752"/>
            <a:ext cx="3868944" cy="523220"/>
          </a:xfrm>
          <a:prstGeom prst="rect">
            <a:avLst/>
          </a:prstGeom>
        </p:spPr>
        <p:txBody>
          <a:bodyPr wrap="none">
            <a:spAutoFit/>
          </a:bodyPr>
          <a:lstStyle/>
          <a:p>
            <a:r>
              <a:rPr lang="el-GR" sz="2800" dirty="0"/>
              <a:t>Ολική κβαντική απόδοση</a:t>
            </a:r>
            <a:endParaRPr lang="en-US" sz="2800" dirty="0"/>
          </a:p>
        </p:txBody>
      </p:sp>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748215"/>
            <a:ext cx="8460432" cy="50907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200103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1143000"/>
          </a:xfrm>
        </p:spPr>
        <p:txBody>
          <a:bodyPr>
            <a:normAutofit fontScale="90000"/>
          </a:bodyPr>
          <a:lstStyle/>
          <a:p>
            <a:r>
              <a:rPr lang="en-US" dirty="0"/>
              <a:t>Transmitters – Lasers, </a:t>
            </a:r>
            <a:r>
              <a:rPr lang="en-US" b="1" u="sng" dirty="0"/>
              <a:t>LEDs</a:t>
            </a:r>
            <a:r>
              <a:rPr lang="en-US" dirty="0"/>
              <a:t>, Tunable Lasers</a:t>
            </a:r>
          </a:p>
        </p:txBody>
      </p:sp>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307876"/>
            <a:ext cx="8460432" cy="5540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4139952" y="1458362"/>
            <a:ext cx="2123851" cy="523220"/>
          </a:xfrm>
          <a:prstGeom prst="rect">
            <a:avLst/>
          </a:prstGeom>
        </p:spPr>
        <p:txBody>
          <a:bodyPr wrap="none">
            <a:spAutoFit/>
          </a:bodyPr>
          <a:lstStyle/>
          <a:p>
            <a:r>
              <a:rPr lang="el-GR" sz="2800" b="1" dirty="0"/>
              <a:t>Βελτίωση </a:t>
            </a:r>
            <a:r>
              <a:rPr lang="en-US" sz="2800" b="1" baseline="-25000" dirty="0"/>
              <a:t>next</a:t>
            </a:r>
          </a:p>
        </p:txBody>
      </p:sp>
    </p:spTree>
    <p:extLst>
      <p:ext uri="{BB962C8B-B14F-4D97-AF65-F5344CB8AC3E}">
        <p14:creationId xmlns:p14="http://schemas.microsoft.com/office/powerpoint/2010/main" val="5179068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1143000"/>
          </a:xfrm>
        </p:spPr>
        <p:txBody>
          <a:bodyPr>
            <a:normAutofit fontScale="90000"/>
          </a:bodyPr>
          <a:lstStyle/>
          <a:p>
            <a:r>
              <a:rPr lang="en-US" dirty="0"/>
              <a:t>Transmitters – Lasers, </a:t>
            </a:r>
            <a:r>
              <a:rPr lang="en-US" b="1" u="sng" dirty="0"/>
              <a:t>LEDs</a:t>
            </a:r>
            <a:r>
              <a:rPr lang="en-US" dirty="0"/>
              <a:t>, Tunable Lasers</a:t>
            </a:r>
          </a:p>
        </p:txBody>
      </p:sp>
      <p:sp>
        <p:nvSpPr>
          <p:cNvPr id="3" name="Rectangle 2"/>
          <p:cNvSpPr/>
          <p:nvPr/>
        </p:nvSpPr>
        <p:spPr>
          <a:xfrm>
            <a:off x="3491880" y="1235254"/>
            <a:ext cx="2491067" cy="523220"/>
          </a:xfrm>
          <a:prstGeom prst="rect">
            <a:avLst/>
          </a:prstGeom>
        </p:spPr>
        <p:txBody>
          <a:bodyPr wrap="none">
            <a:spAutoFit/>
          </a:bodyPr>
          <a:lstStyle/>
          <a:p>
            <a:r>
              <a:rPr lang="el-GR" sz="2800" b="1" dirty="0"/>
              <a:t>Λειτουργία </a:t>
            </a:r>
            <a:r>
              <a:rPr lang="en-US" sz="2800" b="1" dirty="0"/>
              <a:t>LED</a:t>
            </a:r>
            <a:endParaRPr lang="en-US" sz="2800" b="1" baseline="-25000" dirty="0"/>
          </a:p>
        </p:txBody>
      </p:sp>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048" y="2005077"/>
            <a:ext cx="8316416" cy="47362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597865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1143000"/>
          </a:xfrm>
        </p:spPr>
        <p:txBody>
          <a:bodyPr>
            <a:normAutofit fontScale="90000"/>
          </a:bodyPr>
          <a:lstStyle/>
          <a:p>
            <a:r>
              <a:rPr lang="en-US" dirty="0"/>
              <a:t>Transmitters – Lasers, </a:t>
            </a:r>
            <a:r>
              <a:rPr lang="en-US" b="1" u="sng" dirty="0"/>
              <a:t>LEDs</a:t>
            </a:r>
            <a:r>
              <a:rPr lang="en-US" dirty="0"/>
              <a:t>, Tunable Lasers</a:t>
            </a:r>
          </a:p>
        </p:txBody>
      </p:sp>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056" y="1412776"/>
            <a:ext cx="8172400" cy="52671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5220072" y="1628800"/>
            <a:ext cx="2957220" cy="523220"/>
          </a:xfrm>
          <a:prstGeom prst="rect">
            <a:avLst/>
          </a:prstGeom>
        </p:spPr>
        <p:txBody>
          <a:bodyPr wrap="none">
            <a:spAutoFit/>
          </a:bodyPr>
          <a:lstStyle/>
          <a:p>
            <a:r>
              <a:rPr lang="el-GR" sz="2800" b="1" dirty="0"/>
              <a:t>Το φάσμα των </a:t>
            </a:r>
            <a:r>
              <a:rPr lang="en-US" sz="2800" b="1" dirty="0"/>
              <a:t>LED</a:t>
            </a:r>
            <a:endParaRPr lang="en-US" sz="2800" b="1" baseline="-25000" dirty="0"/>
          </a:p>
        </p:txBody>
      </p:sp>
    </p:spTree>
    <p:extLst>
      <p:ext uri="{BB962C8B-B14F-4D97-AF65-F5344CB8AC3E}">
        <p14:creationId xmlns:p14="http://schemas.microsoft.com/office/powerpoint/2010/main" val="34101807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84"/>
            <a:ext cx="8229600" cy="1143000"/>
          </a:xfrm>
        </p:spPr>
        <p:txBody>
          <a:bodyPr>
            <a:normAutofit fontScale="90000"/>
          </a:bodyPr>
          <a:lstStyle/>
          <a:p>
            <a:r>
              <a:rPr lang="en-US" dirty="0"/>
              <a:t>Transmitters – Lasers, </a:t>
            </a:r>
            <a:r>
              <a:rPr lang="en-US" b="1" u="sng" dirty="0"/>
              <a:t>LEDs</a:t>
            </a:r>
            <a:r>
              <a:rPr lang="en-US" dirty="0"/>
              <a:t>, Tunable Lasers</a:t>
            </a:r>
          </a:p>
        </p:txBody>
      </p:sp>
      <p:pic>
        <p:nvPicPr>
          <p:cNvPr id="317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484784"/>
            <a:ext cx="7965886" cy="5373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2771800" y="1052736"/>
            <a:ext cx="4209037" cy="523220"/>
          </a:xfrm>
          <a:prstGeom prst="rect">
            <a:avLst/>
          </a:prstGeom>
        </p:spPr>
        <p:txBody>
          <a:bodyPr wrap="none">
            <a:spAutoFit/>
          </a:bodyPr>
          <a:lstStyle/>
          <a:p>
            <a:r>
              <a:rPr lang="el-GR" sz="2800" b="1" dirty="0"/>
              <a:t>Εύρος γραμμής των LED δλ</a:t>
            </a:r>
            <a:endParaRPr lang="en-US" sz="2800" b="1" baseline="-25000" dirty="0"/>
          </a:p>
        </p:txBody>
      </p:sp>
    </p:spTree>
    <p:extLst>
      <p:ext uri="{BB962C8B-B14F-4D97-AF65-F5344CB8AC3E}">
        <p14:creationId xmlns:p14="http://schemas.microsoft.com/office/powerpoint/2010/main" val="22921700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3992"/>
            <a:ext cx="8229600" cy="1143000"/>
          </a:xfrm>
        </p:spPr>
        <p:txBody>
          <a:bodyPr>
            <a:normAutofit fontScale="90000"/>
          </a:bodyPr>
          <a:lstStyle/>
          <a:p>
            <a:r>
              <a:rPr lang="en-US" dirty="0"/>
              <a:t>Transmitters – Lasers, </a:t>
            </a:r>
            <a:r>
              <a:rPr lang="en-US" b="1" u="sng" dirty="0"/>
              <a:t>LEDs</a:t>
            </a:r>
            <a:r>
              <a:rPr lang="en-US" dirty="0"/>
              <a:t>, Tunable Lasers</a:t>
            </a:r>
          </a:p>
        </p:txBody>
      </p:sp>
      <p:pic>
        <p:nvPicPr>
          <p:cNvPr id="337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944" y="2348880"/>
            <a:ext cx="4754222" cy="36441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138486" y="1628800"/>
            <a:ext cx="4137095" cy="461665"/>
          </a:xfrm>
          <a:prstGeom prst="rect">
            <a:avLst/>
          </a:prstGeom>
        </p:spPr>
        <p:txBody>
          <a:bodyPr wrap="none">
            <a:spAutoFit/>
          </a:bodyPr>
          <a:lstStyle/>
          <a:p>
            <a:r>
              <a:rPr lang="en-US" sz="2400" b="1" dirty="0"/>
              <a:t>LED </a:t>
            </a:r>
            <a:r>
              <a:rPr lang="el-GR" sz="2400" b="1" dirty="0"/>
              <a:t>ηλεκτρικό εύρος ζώνης</a:t>
            </a:r>
            <a:endParaRPr lang="en-US" sz="2400" b="1" baseline="-25000" dirty="0"/>
          </a:p>
        </p:txBody>
      </p:sp>
      <p:sp>
        <p:nvSpPr>
          <p:cNvPr id="5" name="TextBox 4">
            <a:extLst>
              <a:ext uri="{FF2B5EF4-FFF2-40B4-BE49-F238E27FC236}">
                <a16:creationId xmlns:a16="http://schemas.microsoft.com/office/drawing/2014/main" id="{977A96F1-DD91-BFC0-7EAE-C5C1044822FE}"/>
              </a:ext>
            </a:extLst>
          </p:cNvPr>
          <p:cNvSpPr txBox="1"/>
          <p:nvPr/>
        </p:nvSpPr>
        <p:spPr>
          <a:xfrm>
            <a:off x="683568" y="2903861"/>
            <a:ext cx="4584878" cy="369332"/>
          </a:xfrm>
          <a:prstGeom prst="rect">
            <a:avLst/>
          </a:prstGeom>
          <a:noFill/>
        </p:spPr>
        <p:txBody>
          <a:bodyPr wrap="square">
            <a:spAutoFit/>
          </a:bodyPr>
          <a:lstStyle/>
          <a:p>
            <a:r>
              <a:rPr lang="en-GB" b="0" i="0" dirty="0">
                <a:solidFill>
                  <a:srgbClr val="666666"/>
                </a:solidFill>
                <a:effectLst/>
                <a:latin typeface="Open Sans" panose="020F0502020204030204" pitchFamily="34" charset="0"/>
              </a:rPr>
              <a:t>ƒ</a:t>
            </a:r>
            <a:r>
              <a:rPr lang="en-GB" b="0" i="0" baseline="-25000" dirty="0">
                <a:solidFill>
                  <a:srgbClr val="666666"/>
                </a:solidFill>
                <a:effectLst/>
                <a:latin typeface="Open Sans" panose="020B0606030504020204" pitchFamily="34" charset="0"/>
              </a:rPr>
              <a:t>3dB</a:t>
            </a:r>
            <a:r>
              <a:rPr lang="en-GB" b="0" i="0" dirty="0">
                <a:solidFill>
                  <a:srgbClr val="666666"/>
                </a:solidFill>
                <a:effectLst/>
                <a:latin typeface="Open Sans" panose="020B0606030504020204" pitchFamily="34" charset="0"/>
              </a:rPr>
              <a:t> = √3 / 2</a:t>
            </a:r>
            <a:r>
              <a:rPr lang="el-GR" b="0" i="0" dirty="0">
                <a:solidFill>
                  <a:srgbClr val="666666"/>
                </a:solidFill>
                <a:effectLst/>
                <a:latin typeface="Open Sans" panose="020B0606030504020204" pitchFamily="34" charset="0"/>
              </a:rPr>
              <a:t>π / (</a:t>
            </a:r>
            <a:r>
              <a:rPr lang="en-GB" b="0" i="1" dirty="0">
                <a:solidFill>
                  <a:srgbClr val="666666"/>
                </a:solidFill>
                <a:effectLst/>
                <a:latin typeface="Open Sans" panose="020B0606030504020204" pitchFamily="34" charset="0"/>
              </a:rPr>
              <a:t>T</a:t>
            </a:r>
            <a:r>
              <a:rPr lang="en-GB" b="0" i="1" baseline="-25000" dirty="0">
                <a:solidFill>
                  <a:srgbClr val="666666"/>
                </a:solidFill>
                <a:effectLst/>
                <a:latin typeface="Open Sans" panose="020B0606030504020204" pitchFamily="34" charset="0"/>
              </a:rPr>
              <a:t>n</a:t>
            </a:r>
            <a:r>
              <a:rPr lang="en-GB" b="0" i="1" dirty="0">
                <a:solidFill>
                  <a:srgbClr val="666666"/>
                </a:solidFill>
                <a:effectLst/>
                <a:latin typeface="Open Sans" panose="020B0606030504020204" pitchFamily="34" charset="0"/>
              </a:rPr>
              <a:t> + </a:t>
            </a:r>
            <a:r>
              <a:rPr lang="en-GB" b="0" i="1" dirty="0" err="1">
                <a:solidFill>
                  <a:srgbClr val="666666"/>
                </a:solidFill>
                <a:effectLst/>
                <a:latin typeface="Open Sans" panose="020B0606030504020204" pitchFamily="34" charset="0"/>
              </a:rPr>
              <a:t>T</a:t>
            </a:r>
            <a:r>
              <a:rPr lang="en-GB" b="0" i="0" baseline="-25000" dirty="0" err="1">
                <a:solidFill>
                  <a:srgbClr val="666666"/>
                </a:solidFill>
                <a:effectLst/>
                <a:latin typeface="Open Sans" panose="020B0606030504020204" pitchFamily="34" charset="0"/>
              </a:rPr>
              <a:t>RCn</a:t>
            </a:r>
            <a:r>
              <a:rPr lang="en-GB" b="0" i="0" dirty="0">
                <a:solidFill>
                  <a:srgbClr val="666666"/>
                </a:solidFill>
                <a:effectLst/>
                <a:latin typeface="Open Sans" panose="020B0606030504020204" pitchFamily="34" charset="0"/>
              </a:rPr>
              <a:t>).</a:t>
            </a:r>
            <a:endParaRPr lang="en-US" dirty="0"/>
          </a:p>
        </p:txBody>
      </p:sp>
      <p:sp>
        <p:nvSpPr>
          <p:cNvPr id="7" name="TextBox 6">
            <a:extLst>
              <a:ext uri="{FF2B5EF4-FFF2-40B4-BE49-F238E27FC236}">
                <a16:creationId xmlns:a16="http://schemas.microsoft.com/office/drawing/2014/main" id="{D9C06013-DEC3-A2F3-004A-264675F17CED}"/>
              </a:ext>
            </a:extLst>
          </p:cNvPr>
          <p:cNvSpPr txBox="1"/>
          <p:nvPr/>
        </p:nvSpPr>
        <p:spPr>
          <a:xfrm>
            <a:off x="683568" y="3828174"/>
            <a:ext cx="2808312" cy="1477328"/>
          </a:xfrm>
          <a:prstGeom prst="rect">
            <a:avLst/>
          </a:prstGeom>
          <a:noFill/>
        </p:spPr>
        <p:txBody>
          <a:bodyPr wrap="square">
            <a:spAutoFit/>
          </a:bodyPr>
          <a:lstStyle/>
          <a:p>
            <a:r>
              <a:rPr lang="en-GB" b="0" i="0" dirty="0">
                <a:solidFill>
                  <a:srgbClr val="666666"/>
                </a:solidFill>
                <a:effectLst/>
                <a:latin typeface="Open Sans" panose="020B0606030504020204" pitchFamily="34" charset="0"/>
              </a:rPr>
              <a:t>- carrier lifetime </a:t>
            </a:r>
            <a:r>
              <a:rPr lang="en-GB" b="0" i="1" dirty="0">
                <a:solidFill>
                  <a:srgbClr val="666666"/>
                </a:solidFill>
                <a:effectLst/>
                <a:latin typeface="Open Sans" panose="020B0606030504020204" pitchFamily="34" charset="0"/>
              </a:rPr>
              <a:t>T</a:t>
            </a:r>
            <a:r>
              <a:rPr lang="en-GB" b="0" i="0" baseline="-25000" dirty="0">
                <a:solidFill>
                  <a:srgbClr val="666666"/>
                </a:solidFill>
                <a:effectLst/>
                <a:latin typeface="Open Sans" panose="020B0606030504020204" pitchFamily="34" charset="0"/>
              </a:rPr>
              <a:t>n</a:t>
            </a:r>
            <a:r>
              <a:rPr lang="en-GB" b="0" i="0" dirty="0">
                <a:solidFill>
                  <a:srgbClr val="666666"/>
                </a:solidFill>
                <a:effectLst/>
                <a:latin typeface="Open Sans" panose="020B0606030504020204" pitchFamily="34" charset="0"/>
              </a:rPr>
              <a:t> </a:t>
            </a:r>
          </a:p>
          <a:p>
            <a:endParaRPr lang="en-GB" b="0" i="0" dirty="0">
              <a:solidFill>
                <a:srgbClr val="666666"/>
              </a:solidFill>
              <a:effectLst/>
              <a:latin typeface="Open Sans" panose="020B0606030504020204" pitchFamily="34" charset="0"/>
            </a:endParaRPr>
          </a:p>
          <a:p>
            <a:r>
              <a:rPr lang="en-GB" b="0" i="0" dirty="0">
                <a:solidFill>
                  <a:srgbClr val="666666"/>
                </a:solidFill>
                <a:effectLst/>
                <a:latin typeface="Open Sans" panose="020B0606030504020204" pitchFamily="34" charset="0"/>
              </a:rPr>
              <a:t>- parasitic capacitance of the LED (described by the RC constant </a:t>
            </a:r>
            <a:r>
              <a:rPr lang="en-GB" b="0" i="1" dirty="0">
                <a:solidFill>
                  <a:srgbClr val="666666"/>
                </a:solidFill>
                <a:effectLst/>
                <a:latin typeface="Open Sans" panose="020B0606030504020204" pitchFamily="34" charset="0"/>
              </a:rPr>
              <a:t>T</a:t>
            </a:r>
            <a:r>
              <a:rPr lang="en-GB" b="0" i="0" baseline="-25000" dirty="0">
                <a:solidFill>
                  <a:srgbClr val="666666"/>
                </a:solidFill>
                <a:effectLst/>
                <a:latin typeface="Open Sans" panose="020B0606030504020204" pitchFamily="34" charset="0"/>
              </a:rPr>
              <a:t>RC</a:t>
            </a:r>
            <a:r>
              <a:rPr lang="en-GB" b="0" i="0" dirty="0">
                <a:solidFill>
                  <a:srgbClr val="666666"/>
                </a:solidFill>
                <a:effectLst/>
                <a:latin typeface="Open Sans" panose="020B0606030504020204" pitchFamily="34" charset="0"/>
              </a:rPr>
              <a:t>.</a:t>
            </a:r>
            <a:endParaRPr lang="en-US" dirty="0"/>
          </a:p>
        </p:txBody>
      </p:sp>
    </p:spTree>
    <p:extLst>
      <p:ext uri="{BB962C8B-B14F-4D97-AF65-F5344CB8AC3E}">
        <p14:creationId xmlns:p14="http://schemas.microsoft.com/office/powerpoint/2010/main" val="4100294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864096"/>
          </a:xfrm>
        </p:spPr>
        <p:txBody>
          <a:bodyPr>
            <a:normAutofit/>
          </a:bodyPr>
          <a:lstStyle/>
          <a:p>
            <a:r>
              <a:rPr lang="en-US" sz="3600" dirty="0"/>
              <a:t>Transmitters – Lasers, </a:t>
            </a:r>
            <a:r>
              <a:rPr lang="en-US" sz="3600" b="1" u="sng" dirty="0"/>
              <a:t>LEDs</a:t>
            </a:r>
            <a:r>
              <a:rPr lang="en-US" sz="3600" dirty="0"/>
              <a:t>, Tunable Lasers</a:t>
            </a:r>
          </a:p>
        </p:txBody>
      </p:sp>
      <p:sp>
        <p:nvSpPr>
          <p:cNvPr id="3" name="Rectangle 2"/>
          <p:cNvSpPr/>
          <p:nvPr/>
        </p:nvSpPr>
        <p:spPr>
          <a:xfrm>
            <a:off x="2451001" y="836712"/>
            <a:ext cx="3976473" cy="523220"/>
          </a:xfrm>
          <a:prstGeom prst="rect">
            <a:avLst/>
          </a:prstGeom>
        </p:spPr>
        <p:txBody>
          <a:bodyPr wrap="none">
            <a:spAutoFit/>
          </a:bodyPr>
          <a:lstStyle/>
          <a:p>
            <a:r>
              <a:rPr lang="el-GR" sz="2800" b="1" dirty="0"/>
              <a:t>Υλικά και εφαρμογές </a:t>
            </a:r>
            <a:r>
              <a:rPr lang="en-US" sz="2800" b="1" dirty="0"/>
              <a:t>LED</a:t>
            </a:r>
            <a:endParaRPr lang="en-US" sz="2800" b="1" baseline="-25000" dirty="0"/>
          </a:p>
        </p:txBody>
      </p:sp>
      <p:pic>
        <p:nvPicPr>
          <p:cNvPr id="348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041" y="1436705"/>
            <a:ext cx="8244407" cy="53879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134117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864096"/>
          </a:xfrm>
        </p:spPr>
        <p:txBody>
          <a:bodyPr>
            <a:normAutofit/>
          </a:bodyPr>
          <a:lstStyle/>
          <a:p>
            <a:r>
              <a:rPr lang="en-US" sz="3600" dirty="0"/>
              <a:t>Transmitters – Lasers, </a:t>
            </a:r>
            <a:r>
              <a:rPr lang="en-US" sz="3600" b="1" u="sng" dirty="0"/>
              <a:t>LEDs</a:t>
            </a:r>
            <a:r>
              <a:rPr lang="en-US" sz="3600" dirty="0"/>
              <a:t>, Tunable Lasers</a:t>
            </a:r>
          </a:p>
        </p:txBody>
      </p:sp>
      <p:sp>
        <p:nvSpPr>
          <p:cNvPr id="3" name="Rectangle 2"/>
          <p:cNvSpPr/>
          <p:nvPr/>
        </p:nvSpPr>
        <p:spPr>
          <a:xfrm>
            <a:off x="2451001" y="836712"/>
            <a:ext cx="3784241" cy="523220"/>
          </a:xfrm>
          <a:prstGeom prst="rect">
            <a:avLst/>
          </a:prstGeom>
        </p:spPr>
        <p:txBody>
          <a:bodyPr wrap="none">
            <a:spAutoFit/>
          </a:bodyPr>
          <a:lstStyle/>
          <a:p>
            <a:r>
              <a:rPr lang="el-GR" sz="2800" b="1" dirty="0"/>
              <a:t>Κύκλωμα οδήγησης </a:t>
            </a:r>
            <a:r>
              <a:rPr lang="en-US" sz="2800" b="1" dirty="0"/>
              <a:t>LED</a:t>
            </a:r>
            <a:endParaRPr lang="en-US" sz="2800" b="1" baseline="-25000" dirty="0"/>
          </a:p>
        </p:txBody>
      </p:sp>
      <p:pic>
        <p:nvPicPr>
          <p:cNvPr id="5" name="Εικόνα 1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9632" y="1359932"/>
            <a:ext cx="6912769" cy="5381436"/>
          </a:xfrm>
          <a:prstGeom prst="rect">
            <a:avLst/>
          </a:prstGeom>
          <a:noFill/>
        </p:spPr>
      </p:pic>
      <p:pic>
        <p:nvPicPr>
          <p:cNvPr id="337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7012158" y="4511904"/>
            <a:ext cx="1019521" cy="25981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Connector 5"/>
          <p:cNvCxnSpPr/>
          <p:nvPr/>
        </p:nvCxnSpPr>
        <p:spPr>
          <a:xfrm>
            <a:off x="6012160" y="5517232"/>
            <a:ext cx="288032" cy="1440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6012160" y="5953472"/>
            <a:ext cx="288032" cy="13982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03370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4" name="Rectangle 2"/>
          <p:cNvSpPr>
            <a:spLocks noGrp="1" noChangeArrowheads="1"/>
          </p:cNvSpPr>
          <p:nvPr>
            <p:ph type="title"/>
          </p:nvPr>
        </p:nvSpPr>
        <p:spPr>
          <a:xfrm>
            <a:off x="107950" y="115888"/>
            <a:ext cx="8928100" cy="720725"/>
          </a:xfrm>
          <a:noFill/>
        </p:spPr>
        <p:txBody>
          <a:bodyPr>
            <a:normAutofit/>
          </a:bodyPr>
          <a:lstStyle/>
          <a:p>
            <a:pPr eaLnBrk="1" hangingPunct="1"/>
            <a:r>
              <a:rPr lang="en-US" sz="3600" dirty="0"/>
              <a:t>Transmitters – </a:t>
            </a:r>
            <a:r>
              <a:rPr lang="en-US" sz="3600" b="1" u="sng" dirty="0"/>
              <a:t>Lasers</a:t>
            </a:r>
            <a:r>
              <a:rPr lang="en-US" sz="3600" dirty="0"/>
              <a:t>, LEDs, Tunable Lasers</a:t>
            </a:r>
          </a:p>
        </p:txBody>
      </p:sp>
      <p:sp>
        <p:nvSpPr>
          <p:cNvPr id="107525" name="Rectangle 3"/>
          <p:cNvSpPr>
            <a:spLocks noGrp="1" noChangeArrowheads="1"/>
          </p:cNvSpPr>
          <p:nvPr>
            <p:ph idx="1"/>
          </p:nvPr>
        </p:nvSpPr>
        <p:spPr>
          <a:xfrm>
            <a:off x="179388" y="981075"/>
            <a:ext cx="8785225" cy="4895850"/>
          </a:xfrm>
        </p:spPr>
        <p:txBody>
          <a:bodyPr>
            <a:noAutofit/>
          </a:bodyPr>
          <a:lstStyle/>
          <a:p>
            <a:pPr eaLnBrk="1" hangingPunct="1">
              <a:lnSpc>
                <a:spcPct val="80000"/>
              </a:lnSpc>
            </a:pPr>
            <a:r>
              <a:rPr lang="el-GR" sz="2000" dirty="0"/>
              <a:t>Η κυριότερη πηγή είναι το </a:t>
            </a:r>
            <a:r>
              <a:rPr lang="en-US" sz="2000" dirty="0"/>
              <a:t>laser</a:t>
            </a:r>
            <a:r>
              <a:rPr lang="el-GR" sz="2000" dirty="0"/>
              <a:t>,</a:t>
            </a:r>
            <a:r>
              <a:rPr lang="en-US" sz="2000" dirty="0"/>
              <a:t> </a:t>
            </a:r>
            <a:r>
              <a:rPr lang="el-GR" sz="2000" dirty="0"/>
              <a:t>για το οποίο υπάρχουν αρκετοί διαφορετικοί τύποι και το οποίο μπορεί να χρησιμοποιηθεί σαν πομπός, αλλά και για την άντληση των </a:t>
            </a:r>
            <a:r>
              <a:rPr lang="en-US" sz="2000" dirty="0"/>
              <a:t>EDFAs</a:t>
            </a:r>
            <a:r>
              <a:rPr lang="el-GR" sz="2000" dirty="0"/>
              <a:t> και των ενισχυτών </a:t>
            </a:r>
            <a:r>
              <a:rPr lang="en-US" sz="2000" dirty="0"/>
              <a:t>Raman</a:t>
            </a:r>
            <a:endParaRPr lang="el-GR" sz="2000" dirty="0"/>
          </a:p>
          <a:p>
            <a:pPr eaLnBrk="1" hangingPunct="1">
              <a:lnSpc>
                <a:spcPct val="80000"/>
              </a:lnSpc>
            </a:pPr>
            <a:r>
              <a:rPr lang="el-GR" sz="2000" dirty="0"/>
              <a:t>Όταν ένα </a:t>
            </a:r>
            <a:r>
              <a:rPr lang="en-US" sz="2000" dirty="0"/>
              <a:t>laser </a:t>
            </a:r>
            <a:r>
              <a:rPr lang="el-GR" sz="2000" dirty="0"/>
              <a:t>χρησιμοποιηθεί σαν πηγή φωτός σε ένα </a:t>
            </a:r>
            <a:r>
              <a:rPr lang="en-US" sz="2000" dirty="0"/>
              <a:t>WDM </a:t>
            </a:r>
            <a:r>
              <a:rPr lang="el-GR" sz="2000" dirty="0"/>
              <a:t>σύστημα, πρέπει να θεωρηθούν τα εξής σημαντικά χαρακτηριστικά:</a:t>
            </a:r>
          </a:p>
          <a:p>
            <a:pPr lvl="1" eaLnBrk="1" hangingPunct="1">
              <a:lnSpc>
                <a:spcPct val="80000"/>
              </a:lnSpc>
            </a:pPr>
            <a:r>
              <a:rPr lang="el-GR" sz="1800" dirty="0"/>
              <a:t>Τα </a:t>
            </a:r>
            <a:r>
              <a:rPr lang="en-US" sz="1800" dirty="0"/>
              <a:t>lasers </a:t>
            </a:r>
            <a:r>
              <a:rPr lang="el-GR" sz="1800" dirty="0"/>
              <a:t>πρέπει να παράγουν σχετικά υψηλή ισχύ εξόδου. Για </a:t>
            </a:r>
            <a:r>
              <a:rPr lang="en-US" sz="1800" dirty="0"/>
              <a:t>WDM </a:t>
            </a:r>
            <a:r>
              <a:rPr lang="el-GR" sz="1800" dirty="0"/>
              <a:t>συστήματα, η τυπική ισχύς εξόδου του </a:t>
            </a:r>
            <a:r>
              <a:rPr lang="en-US" sz="1800" dirty="0"/>
              <a:t>laser </a:t>
            </a:r>
            <a:r>
              <a:rPr lang="el-GR" sz="1800" dirty="0"/>
              <a:t>βρίσκεται στην περιοχή 0-10</a:t>
            </a:r>
            <a:r>
              <a:rPr lang="en-US" sz="1800" dirty="0"/>
              <a:t>dBm</a:t>
            </a:r>
            <a:r>
              <a:rPr lang="el-GR" sz="1800" dirty="0"/>
              <a:t>. Σχετικές παράμετροι είναι το </a:t>
            </a:r>
            <a:r>
              <a:rPr lang="el-GR" sz="1800" b="1" dirty="0"/>
              <a:t>ρεύμα κατωφλίου και η αποδοτικότητα της κλίσης </a:t>
            </a:r>
            <a:r>
              <a:rPr lang="el-GR" sz="1800" dirty="0"/>
              <a:t>(</a:t>
            </a:r>
            <a:r>
              <a:rPr lang="en-US" sz="1800" i="1" dirty="0"/>
              <a:t>slope</a:t>
            </a:r>
            <a:r>
              <a:rPr lang="en-US" sz="1800" dirty="0"/>
              <a:t> </a:t>
            </a:r>
            <a:r>
              <a:rPr lang="en-US" sz="1800" i="1" dirty="0"/>
              <a:t>efficiency</a:t>
            </a:r>
            <a:r>
              <a:rPr lang="el-GR" sz="1800" dirty="0"/>
              <a:t>). Τα δύο αυτά καθορίζουν την αποδοτικότητα της μετατροπής της ηλεκτρικής ισχύος σε οπτική ισχύ.</a:t>
            </a:r>
          </a:p>
          <a:p>
            <a:pPr lvl="2" eaLnBrk="1" hangingPunct="1">
              <a:lnSpc>
                <a:spcPct val="80000"/>
              </a:lnSpc>
            </a:pPr>
            <a:r>
              <a:rPr lang="el-GR" sz="1600" dirty="0"/>
              <a:t>Το ρεύμα κατωφλίου είναι το ρεύμα οδήγησης στο οποίο το </a:t>
            </a:r>
            <a:r>
              <a:rPr lang="en-US" sz="1600" dirty="0"/>
              <a:t>laser </a:t>
            </a:r>
            <a:r>
              <a:rPr lang="el-GR" sz="1600" dirty="0"/>
              <a:t>αρχίζει να εκπέμπει οπτική ισχύ</a:t>
            </a:r>
          </a:p>
          <a:p>
            <a:pPr lvl="2" eaLnBrk="1" hangingPunct="1">
              <a:lnSpc>
                <a:spcPct val="80000"/>
              </a:lnSpc>
            </a:pPr>
            <a:r>
              <a:rPr lang="el-GR" sz="1600" dirty="0"/>
              <a:t>Η αποδοτικότητα της κλίσης είναι το πηλίκο της οπτικής ισχύος εξόδου προς το ρεύμα οδήγησης</a:t>
            </a:r>
          </a:p>
          <a:p>
            <a:pPr lvl="1" eaLnBrk="1" hangingPunct="1">
              <a:lnSpc>
                <a:spcPct val="80000"/>
              </a:lnSpc>
            </a:pPr>
            <a:r>
              <a:rPr lang="el-GR" sz="1800" dirty="0"/>
              <a:t>Το </a:t>
            </a:r>
            <a:r>
              <a:rPr lang="en-US" sz="1800" dirty="0"/>
              <a:t>laser </a:t>
            </a:r>
            <a:r>
              <a:rPr lang="el-GR" sz="1800" b="1" dirty="0"/>
              <a:t>πρέπει να έχει ένα στενό φασματικό εύρος </a:t>
            </a:r>
            <a:r>
              <a:rPr lang="el-GR" sz="1800" dirty="0"/>
              <a:t>(</a:t>
            </a:r>
            <a:r>
              <a:rPr lang="en-US" sz="1800" i="1" dirty="0"/>
              <a:t>spectral width</a:t>
            </a:r>
            <a:r>
              <a:rPr lang="el-GR" sz="1800" dirty="0"/>
              <a:t>) σε ένα συγκεκριμένο μήκος κύματος λειτουργίας ώστε το σήμα να μπορεί να περάσει διαμέσου ενδιάμεσων φίλτρων και πολλαπλά κανάλια να μπορούν να τοποθετηθούν κοντά μεταξύ τους. Ο</a:t>
            </a:r>
            <a:r>
              <a:rPr lang="el-GR" sz="1800" b="1" dirty="0"/>
              <a:t> λόγος καταστολής πλευρικών τρόπων (</a:t>
            </a:r>
            <a:r>
              <a:rPr lang="en-US" sz="1800" b="1" i="1" dirty="0"/>
              <a:t>Side Mode Suppression Ratio – SMSR</a:t>
            </a:r>
            <a:r>
              <a:rPr lang="el-GR" sz="1800" b="1" dirty="0"/>
              <a:t>)</a:t>
            </a:r>
            <a:r>
              <a:rPr lang="en-US" sz="1800" b="1" dirty="0"/>
              <a:t> </a:t>
            </a:r>
            <a:r>
              <a:rPr lang="el-GR" sz="1800" dirty="0"/>
              <a:t>είναι μία σχετική παράμετρος. Στην περίπτωση ενός συντονιζόμενου </a:t>
            </a:r>
            <a:r>
              <a:rPr lang="en-US" sz="1800" dirty="0"/>
              <a:t>laser, </a:t>
            </a:r>
            <a:r>
              <a:rPr lang="el-GR" sz="1800" dirty="0"/>
              <a:t>το μήκος κύματος λειτουργίας μπορεί να μεταβληθεί</a:t>
            </a:r>
          </a:p>
        </p:txBody>
      </p:sp>
    </p:spTree>
    <p:extLst>
      <p:ext uri="{BB962C8B-B14F-4D97-AF65-F5344CB8AC3E}">
        <p14:creationId xmlns:p14="http://schemas.microsoft.com/office/powerpoint/2010/main" val="29184220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1196" y="401638"/>
            <a:ext cx="8229600" cy="1143000"/>
          </a:xfrm>
        </p:spPr>
        <p:txBody>
          <a:bodyPr>
            <a:normAutofit fontScale="90000"/>
          </a:bodyPr>
          <a:lstStyle/>
          <a:p>
            <a:r>
              <a:rPr lang="en-US" dirty="0"/>
              <a:t>Transmitters – Lasers, LEDs, Tunable Lasers</a:t>
            </a:r>
          </a:p>
        </p:txBody>
      </p:sp>
      <p:sp>
        <p:nvSpPr>
          <p:cNvPr id="4" name="TextBox 3"/>
          <p:cNvSpPr txBox="1"/>
          <p:nvPr/>
        </p:nvSpPr>
        <p:spPr>
          <a:xfrm>
            <a:off x="323528" y="1556792"/>
            <a:ext cx="8424936" cy="4524315"/>
          </a:xfrm>
          <a:prstGeom prst="rect">
            <a:avLst/>
          </a:prstGeom>
          <a:noFill/>
        </p:spPr>
        <p:txBody>
          <a:bodyPr wrap="square" rtlCol="0">
            <a:spAutoFit/>
          </a:bodyPr>
          <a:lstStyle/>
          <a:p>
            <a:pPr marL="285750" indent="-285750">
              <a:buFont typeface="Arial" panose="020B0604020202020204" pitchFamily="34" charset="0"/>
              <a:buChar char="•"/>
            </a:pPr>
            <a:r>
              <a:rPr lang="el-GR" sz="2400" dirty="0"/>
              <a:t>Οι φωτοπηγές που χρησιμοποιούνται στα οπτικά συστήματα μετατρέπουν το ηλεκτρικό σήμα (τάση ή ρεύμα) σε οπτικό και πρέπει να ικανοποιούν τις ακόλουθες απαιτήσεις: </a:t>
            </a:r>
          </a:p>
          <a:p>
            <a:pPr marL="285750" indent="-285750">
              <a:buFont typeface="Arial" panose="020B0604020202020204" pitchFamily="34" charset="0"/>
              <a:buChar char="•"/>
            </a:pPr>
            <a:r>
              <a:rPr lang="el-GR" sz="2400" dirty="0"/>
              <a:t>Εκπομπή ακτινοβολίας στην περιοχή όπου η οπτική ίνα παρουσιάζει τη μικρότερη απορρόφηση και διασπορά </a:t>
            </a:r>
          </a:p>
          <a:p>
            <a:pPr marL="285750" indent="-285750">
              <a:buFont typeface="Arial" panose="020B0604020202020204" pitchFamily="34" charset="0"/>
              <a:buChar char="•"/>
            </a:pPr>
            <a:r>
              <a:rPr lang="el-GR" sz="2400" dirty="0"/>
              <a:t>Χρήση απλού τρόπου διαμόρφωσης </a:t>
            </a:r>
          </a:p>
          <a:p>
            <a:pPr marL="285750" indent="-285750">
              <a:buFont typeface="Arial" panose="020B0604020202020204" pitchFamily="34" charset="0"/>
              <a:buChar char="•"/>
            </a:pPr>
            <a:r>
              <a:rPr lang="el-GR" sz="2400" dirty="0"/>
              <a:t>Γραμμική Μετατροπή της ηλεκτρικής ισχύος σε οπτικό σήμα και σύζευξη με την οπτική ίνα με τον πιο αποτελεσματικό τρόπο </a:t>
            </a:r>
          </a:p>
          <a:p>
            <a:pPr marL="285750" indent="-285750">
              <a:buFont typeface="Arial" panose="020B0604020202020204" pitchFamily="34" charset="0"/>
              <a:buChar char="•"/>
            </a:pPr>
            <a:r>
              <a:rPr lang="el-GR" sz="2400" dirty="0"/>
              <a:t>Μονοχρωματικότητα </a:t>
            </a:r>
          </a:p>
          <a:p>
            <a:pPr marL="285750" indent="-285750">
              <a:buFont typeface="Arial" panose="020B0604020202020204" pitchFamily="34" charset="0"/>
              <a:buChar char="•"/>
            </a:pPr>
            <a:r>
              <a:rPr lang="el-GR" sz="2400" dirty="0"/>
              <a:t>Έλεγχος του εκπεμπόμενου μήκους κύματος της πηγής με την επιβολή μιας τάσης ή ενός ρεύματος </a:t>
            </a:r>
          </a:p>
          <a:p>
            <a:pPr marL="285750" indent="-285750">
              <a:buFont typeface="Arial" panose="020B0604020202020204" pitchFamily="34" charset="0"/>
              <a:buChar char="•"/>
            </a:pPr>
            <a:r>
              <a:rPr lang="el-GR" sz="2400" dirty="0"/>
              <a:t>Χαμηλό κόστος</a:t>
            </a:r>
            <a:endParaRPr lang="en-US" sz="2400" dirty="0"/>
          </a:p>
        </p:txBody>
      </p:sp>
    </p:spTree>
    <p:extLst>
      <p:ext uri="{BB962C8B-B14F-4D97-AF65-F5344CB8AC3E}">
        <p14:creationId xmlns:p14="http://schemas.microsoft.com/office/powerpoint/2010/main" val="18291356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8" name="Rectangle 2"/>
          <p:cNvSpPr>
            <a:spLocks noGrp="1" noChangeArrowheads="1"/>
          </p:cNvSpPr>
          <p:nvPr>
            <p:ph type="title"/>
          </p:nvPr>
        </p:nvSpPr>
        <p:spPr>
          <a:xfrm>
            <a:off x="107950" y="115888"/>
            <a:ext cx="8928100" cy="720725"/>
          </a:xfrm>
          <a:noFill/>
        </p:spPr>
        <p:txBody>
          <a:bodyPr>
            <a:normAutofit/>
          </a:bodyPr>
          <a:lstStyle/>
          <a:p>
            <a:pPr eaLnBrk="1" hangingPunct="1"/>
            <a:r>
              <a:rPr lang="en-US" sz="3600"/>
              <a:t>Transmitters – </a:t>
            </a:r>
            <a:r>
              <a:rPr lang="en-US" sz="3600" b="1" u="sng"/>
              <a:t>Lasers</a:t>
            </a:r>
            <a:r>
              <a:rPr lang="en-US" sz="3600"/>
              <a:t>, LEDs, Tunable Lasers</a:t>
            </a:r>
          </a:p>
        </p:txBody>
      </p:sp>
      <p:sp>
        <p:nvSpPr>
          <p:cNvPr id="108549" name="Rectangle 3"/>
          <p:cNvSpPr>
            <a:spLocks noGrp="1" noChangeArrowheads="1"/>
          </p:cNvSpPr>
          <p:nvPr>
            <p:ph idx="1"/>
          </p:nvPr>
        </p:nvSpPr>
        <p:spPr>
          <a:xfrm>
            <a:off x="179388" y="981075"/>
            <a:ext cx="8785225" cy="4895850"/>
          </a:xfrm>
        </p:spPr>
        <p:txBody>
          <a:bodyPr>
            <a:normAutofit lnSpcReduction="10000"/>
          </a:bodyPr>
          <a:lstStyle/>
          <a:p>
            <a:pPr eaLnBrk="1" hangingPunct="1">
              <a:lnSpc>
                <a:spcPct val="80000"/>
              </a:lnSpc>
            </a:pPr>
            <a:r>
              <a:rPr lang="el-GR" sz="2000" dirty="0"/>
              <a:t>Όταν ένα </a:t>
            </a:r>
            <a:r>
              <a:rPr lang="en-US" sz="2000" dirty="0"/>
              <a:t>laser </a:t>
            </a:r>
            <a:r>
              <a:rPr lang="el-GR" sz="2000" dirty="0"/>
              <a:t>χρησιμοποιηθεί σαν πηγή φωτός σε ένα </a:t>
            </a:r>
            <a:r>
              <a:rPr lang="en-US" sz="2000" dirty="0"/>
              <a:t>WDM </a:t>
            </a:r>
            <a:r>
              <a:rPr lang="el-GR" sz="2000" dirty="0"/>
              <a:t>σύστημα, πρέπει να θεωρηθούν τα εξής σημαντικά χαρακτηριστικά:</a:t>
            </a:r>
          </a:p>
          <a:p>
            <a:pPr lvl="1" eaLnBrk="1" hangingPunct="1">
              <a:lnSpc>
                <a:spcPct val="80000"/>
              </a:lnSpc>
            </a:pPr>
            <a:r>
              <a:rPr lang="el-GR" sz="1800" b="1" dirty="0"/>
              <a:t>Η σταθερότητα του μήκους κύματος </a:t>
            </a:r>
            <a:r>
              <a:rPr lang="el-GR" sz="1800" dirty="0"/>
              <a:t>είναι ένα σημαντικό κριτήριο. Σε σταθερή θερμοκρασία, η ολίσθηση του μήκους κύματος κατά τη ζωή του </a:t>
            </a:r>
            <a:r>
              <a:rPr lang="en-US" sz="1800" dirty="0"/>
              <a:t>laser </a:t>
            </a:r>
            <a:r>
              <a:rPr lang="el-GR" sz="1800" dirty="0"/>
              <a:t>πρέπει να είναι μικρή σε σχέση με την απόσταση των μηκών κύματος ανάμεσα σε γειτονικά κανάλια</a:t>
            </a:r>
          </a:p>
          <a:p>
            <a:pPr lvl="1" eaLnBrk="1" hangingPunct="1">
              <a:lnSpc>
                <a:spcPct val="80000"/>
              </a:lnSpc>
            </a:pPr>
            <a:r>
              <a:rPr lang="el-GR" sz="1800" dirty="0"/>
              <a:t>Για </a:t>
            </a:r>
            <a:r>
              <a:rPr lang="en-US" sz="1800" dirty="0"/>
              <a:t>lasers </a:t>
            </a:r>
            <a:r>
              <a:rPr lang="el-GR" sz="1800" dirty="0"/>
              <a:t>τα οποία είναι διαμορφωμένα, η </a:t>
            </a:r>
            <a:r>
              <a:rPr lang="el-GR" sz="1800" b="1" dirty="0"/>
              <a:t>χρωματική διασπορά </a:t>
            </a:r>
            <a:r>
              <a:rPr lang="el-GR" sz="1800" dirty="0"/>
              <a:t>μπορεί να είναι ένας σημαντικός περιοριστικός παράγοντας που επηρεάζει το μήκος της της ζεύξης</a:t>
            </a:r>
          </a:p>
          <a:p>
            <a:pPr eaLnBrk="1" hangingPunct="1">
              <a:lnSpc>
                <a:spcPct val="80000"/>
              </a:lnSpc>
            </a:pPr>
            <a:r>
              <a:rPr lang="el-GR" sz="2000" dirty="0"/>
              <a:t>Τα </a:t>
            </a:r>
            <a:r>
              <a:rPr lang="en-US" sz="2000" dirty="0"/>
              <a:t>lasers </a:t>
            </a:r>
            <a:r>
              <a:rPr lang="el-GR" sz="2000" dirty="0"/>
              <a:t>άντλησης πρέπει να παράγουν πολύ υψηλότερα επίπεδα ισχύος από τα </a:t>
            </a:r>
            <a:r>
              <a:rPr lang="en-US" sz="2000" dirty="0"/>
              <a:t>lasers </a:t>
            </a:r>
            <a:r>
              <a:rPr lang="el-GR" sz="2000" dirty="0"/>
              <a:t>που χρησιμοποιούνται ως </a:t>
            </a:r>
            <a:r>
              <a:rPr lang="en-US" sz="2000" dirty="0"/>
              <a:t>WDM </a:t>
            </a:r>
            <a:r>
              <a:rPr lang="el-GR" sz="2000" dirty="0"/>
              <a:t>πηγές</a:t>
            </a:r>
          </a:p>
          <a:p>
            <a:pPr lvl="1" eaLnBrk="1" hangingPunct="1">
              <a:lnSpc>
                <a:spcPct val="80000"/>
              </a:lnSpc>
            </a:pPr>
            <a:r>
              <a:rPr lang="el-GR" sz="1800" dirty="0"/>
              <a:t>Τα </a:t>
            </a:r>
            <a:r>
              <a:rPr lang="en-US" sz="1800" dirty="0"/>
              <a:t>lasers </a:t>
            </a:r>
            <a:r>
              <a:rPr lang="el-GR" sz="1800" dirty="0"/>
              <a:t>άντλησης που χρησιμοποιούνται σε </a:t>
            </a:r>
            <a:r>
              <a:rPr lang="en-US" sz="1800" dirty="0"/>
              <a:t>EDFAs </a:t>
            </a:r>
            <a:r>
              <a:rPr lang="el-GR" sz="1800" dirty="0"/>
              <a:t>βγάζουν ισχύ 100-200</a:t>
            </a:r>
            <a:r>
              <a:rPr lang="en-US" sz="1800" dirty="0"/>
              <a:t>mW</a:t>
            </a:r>
            <a:r>
              <a:rPr lang="el-GR" sz="1800" dirty="0"/>
              <a:t> και τα </a:t>
            </a:r>
            <a:r>
              <a:rPr lang="en-US" sz="1800" dirty="0"/>
              <a:t>lasers </a:t>
            </a:r>
            <a:r>
              <a:rPr lang="el-GR" sz="1800" dirty="0"/>
              <a:t>άντλησης που χρησιμοποιούνται σε ενισχυτές </a:t>
            </a:r>
            <a:r>
              <a:rPr lang="en-US" sz="1800" dirty="0"/>
              <a:t>Raman </a:t>
            </a:r>
            <a:r>
              <a:rPr lang="el-GR" sz="1800" dirty="0"/>
              <a:t>μπορούν να φθάσουν σε τιμές μερικών </a:t>
            </a:r>
            <a:r>
              <a:rPr lang="en-US" sz="1800" dirty="0"/>
              <a:t>Watts</a:t>
            </a:r>
            <a:endParaRPr lang="el-GR" sz="1800" dirty="0"/>
          </a:p>
          <a:p>
            <a:pPr eaLnBrk="1" hangingPunct="1">
              <a:lnSpc>
                <a:spcPct val="80000"/>
              </a:lnSpc>
            </a:pPr>
            <a:r>
              <a:rPr lang="el-GR" sz="2000" dirty="0"/>
              <a:t>Επί της ουσίας, </a:t>
            </a:r>
            <a:r>
              <a:rPr lang="el-GR" sz="2000" b="1" dirty="0"/>
              <a:t>το </a:t>
            </a:r>
            <a:r>
              <a:rPr lang="en-US" sz="2000" b="1" dirty="0"/>
              <a:t>laser </a:t>
            </a:r>
            <a:r>
              <a:rPr lang="el-GR" sz="2000" b="1" dirty="0"/>
              <a:t>είναι ένας οπτικός ενισχυτής εντός μίας ανακλαστικής κοιλότητας που προκαλεί ταλάντωση μέσω θετικής ανάδρασης</a:t>
            </a:r>
          </a:p>
          <a:p>
            <a:pPr eaLnBrk="1" hangingPunct="1">
              <a:lnSpc>
                <a:spcPct val="80000"/>
              </a:lnSpc>
            </a:pPr>
            <a:r>
              <a:rPr lang="el-GR" sz="2000" b="1" dirty="0"/>
              <a:t>Τα ημιαγωγικά </a:t>
            </a:r>
            <a:r>
              <a:rPr lang="en-US" sz="2000" b="1" dirty="0"/>
              <a:t>lasers </a:t>
            </a:r>
            <a:r>
              <a:rPr lang="el-GR" sz="2000" b="1" dirty="0"/>
              <a:t>(</a:t>
            </a:r>
            <a:r>
              <a:rPr lang="en-US" sz="2000" b="1" i="1" dirty="0"/>
              <a:t>semiconductor lasers</a:t>
            </a:r>
            <a:r>
              <a:rPr lang="el-GR" sz="2000" b="1" dirty="0"/>
              <a:t>) χρησιμοποιούν ημιαγωγούς σαν το μέσο που θα παράσχει κέρδος, ενώ</a:t>
            </a:r>
            <a:r>
              <a:rPr lang="en-US" sz="2000" b="1" dirty="0"/>
              <a:t> </a:t>
            </a:r>
            <a:r>
              <a:rPr lang="el-GR" sz="2000" b="1" dirty="0"/>
              <a:t>τα </a:t>
            </a:r>
            <a:r>
              <a:rPr lang="en-US" sz="2000" b="1" dirty="0"/>
              <a:t>lasers </a:t>
            </a:r>
            <a:r>
              <a:rPr lang="el-GR" sz="2000" b="1" dirty="0"/>
              <a:t>ίνας </a:t>
            </a:r>
            <a:r>
              <a:rPr lang="en-US" sz="2000" b="1" dirty="0"/>
              <a:t>(</a:t>
            </a:r>
            <a:r>
              <a:rPr lang="en-US" sz="2000" b="1" i="1" dirty="0"/>
              <a:t>fiber laser</a:t>
            </a:r>
            <a:r>
              <a:rPr lang="en-US" sz="2000" b="1" dirty="0"/>
              <a:t>)</a:t>
            </a:r>
            <a:r>
              <a:rPr lang="el-GR" sz="2000" b="1" dirty="0"/>
              <a:t> τυπικά χρησιμοποιούν ίνα ντοπαρισμένη με έρβιο σαν το μέσο που θα δώσει κέρδος</a:t>
            </a:r>
            <a:endParaRPr lang="en-US" sz="2000" b="1" dirty="0"/>
          </a:p>
        </p:txBody>
      </p:sp>
    </p:spTree>
    <p:extLst>
      <p:ext uri="{BB962C8B-B14F-4D97-AF65-F5344CB8AC3E}">
        <p14:creationId xmlns:p14="http://schemas.microsoft.com/office/powerpoint/2010/main" val="22295392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2" name="Rectangle 2"/>
          <p:cNvSpPr>
            <a:spLocks noGrp="1" noChangeArrowheads="1"/>
          </p:cNvSpPr>
          <p:nvPr>
            <p:ph type="title"/>
          </p:nvPr>
        </p:nvSpPr>
        <p:spPr>
          <a:xfrm>
            <a:off x="107950" y="115888"/>
            <a:ext cx="8928100" cy="7207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ormAutofit/>
          </a:bodyPr>
          <a:lstStyle/>
          <a:p>
            <a:pPr eaLnBrk="1" hangingPunct="1"/>
            <a:r>
              <a:rPr lang="en-US" sz="3600"/>
              <a:t>Transmitters – </a:t>
            </a:r>
            <a:r>
              <a:rPr lang="en-US" sz="3600" b="1" u="sng"/>
              <a:t>Lasers</a:t>
            </a:r>
            <a:r>
              <a:rPr lang="en-US" sz="3600"/>
              <a:t>, LEDs, Tunable Lasers</a:t>
            </a:r>
          </a:p>
        </p:txBody>
      </p:sp>
      <p:sp>
        <p:nvSpPr>
          <p:cNvPr id="109573" name="Rectangle 3"/>
          <p:cNvSpPr>
            <a:spLocks noGrp="1" noChangeArrowheads="1"/>
          </p:cNvSpPr>
          <p:nvPr>
            <p:ph idx="1"/>
          </p:nvPr>
        </p:nvSpPr>
        <p:spPr>
          <a:xfrm>
            <a:off x="179388" y="981075"/>
            <a:ext cx="8785225" cy="4824413"/>
          </a:xfrm>
        </p:spPr>
        <p:txBody>
          <a:bodyPr>
            <a:normAutofit/>
          </a:bodyPr>
          <a:lstStyle/>
          <a:p>
            <a:pPr eaLnBrk="1" hangingPunct="1">
              <a:lnSpc>
                <a:spcPct val="80000"/>
              </a:lnSpc>
            </a:pPr>
            <a:r>
              <a:rPr lang="el-GR" sz="2000" dirty="0"/>
              <a:t>Για οπτικά συστήματα επικοινωνιών, τα </a:t>
            </a:r>
            <a:r>
              <a:rPr lang="el-GR" sz="2000" b="1" dirty="0"/>
              <a:t>ημιαγωγικά </a:t>
            </a:r>
            <a:r>
              <a:rPr lang="en-US" sz="2000" b="1" dirty="0"/>
              <a:t>lasers </a:t>
            </a:r>
            <a:r>
              <a:rPr lang="el-GR" sz="2000" b="1" dirty="0"/>
              <a:t>είναι οι πιο δημοφιλείς πηγές</a:t>
            </a:r>
          </a:p>
          <a:p>
            <a:pPr lvl="1" eaLnBrk="1" hangingPunct="1">
              <a:lnSpc>
                <a:spcPct val="80000"/>
              </a:lnSpc>
            </a:pPr>
            <a:r>
              <a:rPr lang="el-GR" sz="1800" b="1" dirty="0"/>
              <a:t>Είναι συμπαγή</a:t>
            </a:r>
            <a:r>
              <a:rPr lang="el-GR" sz="1800" dirty="0"/>
              <a:t>, συνήθως μόνο μερικές εκατοντάδες μικρόμετρα σε μέγεθος</a:t>
            </a:r>
          </a:p>
          <a:p>
            <a:pPr lvl="1" eaLnBrk="1" hangingPunct="1">
              <a:lnSpc>
                <a:spcPct val="80000"/>
              </a:lnSpc>
            </a:pPr>
            <a:r>
              <a:rPr lang="el-GR" sz="1800" dirty="0"/>
              <a:t>Από τη στιγμή που πρόκειται για επαφές </a:t>
            </a:r>
            <a:r>
              <a:rPr lang="en-US" sz="1800" i="1" dirty="0" err="1"/>
              <a:t>pn</a:t>
            </a:r>
            <a:r>
              <a:rPr lang="en-US" sz="1800" dirty="0"/>
              <a:t>, </a:t>
            </a:r>
            <a:r>
              <a:rPr lang="el-GR" sz="1800" dirty="0"/>
              <a:t>μπορούν να κατασκευαστούν σε </a:t>
            </a:r>
            <a:r>
              <a:rPr lang="el-GR" sz="1800" b="1" dirty="0"/>
              <a:t>μεγάλες ποσότητες </a:t>
            </a:r>
            <a:r>
              <a:rPr lang="el-GR" sz="1800" dirty="0"/>
              <a:t>χρησιμοποιώντας την αποδοτική τεχνολογία ολοκλήρωσης ημιαγωγών</a:t>
            </a:r>
          </a:p>
          <a:p>
            <a:pPr lvl="1" eaLnBrk="1" hangingPunct="1">
              <a:lnSpc>
                <a:spcPct val="80000"/>
              </a:lnSpc>
            </a:pPr>
            <a:r>
              <a:rPr lang="el-GR" sz="1800" b="1" dirty="0"/>
              <a:t>Η έλλειψη ανάγκης οπτικής άντλησης, σε σχέση με τα </a:t>
            </a:r>
            <a:r>
              <a:rPr lang="en-US" sz="1800" b="1" dirty="0"/>
              <a:t>lasers </a:t>
            </a:r>
            <a:r>
              <a:rPr lang="el-GR" sz="1800" b="1" dirty="0"/>
              <a:t>ίνας</a:t>
            </a:r>
            <a:r>
              <a:rPr lang="el-GR" sz="1800" dirty="0"/>
              <a:t>, είναι πρόσθετο πλεονέκτημα. Στην πράξη, ένα </a:t>
            </a:r>
            <a:r>
              <a:rPr lang="en-US" sz="1800" dirty="0"/>
              <a:t>laser </a:t>
            </a:r>
            <a:r>
              <a:rPr lang="el-GR" sz="1800" dirty="0"/>
              <a:t>ίνας χρησιμοποιεί ένα ημιαγωγικό </a:t>
            </a:r>
            <a:r>
              <a:rPr lang="en-US" sz="1800" dirty="0"/>
              <a:t>laser </a:t>
            </a:r>
            <a:r>
              <a:rPr lang="el-GR" sz="1800" dirty="0"/>
              <a:t>σαν άντληση</a:t>
            </a:r>
            <a:r>
              <a:rPr lang="en-US" sz="1800" dirty="0"/>
              <a:t> (</a:t>
            </a:r>
            <a:r>
              <a:rPr lang="el-GR" sz="1800" dirty="0"/>
              <a:t>οπτική άντληση</a:t>
            </a:r>
            <a:r>
              <a:rPr lang="en-US" sz="1800" dirty="0"/>
              <a:t>)</a:t>
            </a:r>
            <a:endParaRPr lang="el-GR" sz="1800" dirty="0"/>
          </a:p>
          <a:p>
            <a:pPr lvl="1" eaLnBrk="1" hangingPunct="1">
              <a:lnSpc>
                <a:spcPct val="80000"/>
              </a:lnSpc>
            </a:pPr>
            <a:r>
              <a:rPr lang="el-GR" sz="1800" dirty="0"/>
              <a:t>Τα ημιαγωγικά </a:t>
            </a:r>
            <a:r>
              <a:rPr lang="en-US" sz="1800" dirty="0"/>
              <a:t>lasers </a:t>
            </a:r>
            <a:r>
              <a:rPr lang="el-GR" sz="1800" dirty="0"/>
              <a:t>είναι </a:t>
            </a:r>
            <a:r>
              <a:rPr lang="el-GR" sz="1800" b="1" dirty="0"/>
              <a:t>ιδιαίτερα αποδοτικά </a:t>
            </a:r>
            <a:r>
              <a:rPr lang="el-GR" sz="1800" dirty="0"/>
              <a:t>στη μετατροπή της ηλεκτρικής ενέργειας (άντλησης) εισόδου σε οπτική ενέργεια εξόδου</a:t>
            </a:r>
          </a:p>
          <a:p>
            <a:pPr eaLnBrk="1" hangingPunct="1">
              <a:lnSpc>
                <a:spcPct val="80000"/>
              </a:lnSpc>
            </a:pPr>
            <a:r>
              <a:rPr lang="el-GR" sz="2000" dirty="0"/>
              <a:t>Τόσο τα ημιαγωγικά όσο και τα </a:t>
            </a:r>
            <a:r>
              <a:rPr lang="en-US" sz="2000" dirty="0"/>
              <a:t>lasers </a:t>
            </a:r>
            <a:r>
              <a:rPr lang="el-GR" sz="2000" dirty="0"/>
              <a:t>ίνας μπορούν να πετύχουν υψηλά επίπεδα ισχύος εξόδου, τυπικά στην περιοχή </a:t>
            </a:r>
            <a:r>
              <a:rPr lang="el-GR" sz="2000" b="1" dirty="0"/>
              <a:t>0-20</a:t>
            </a:r>
            <a:r>
              <a:rPr lang="en-US" sz="2000" b="1" dirty="0"/>
              <a:t>dBm</a:t>
            </a:r>
            <a:endParaRPr lang="el-GR" sz="2000" b="1" dirty="0"/>
          </a:p>
          <a:p>
            <a:pPr eaLnBrk="1" hangingPunct="1">
              <a:lnSpc>
                <a:spcPct val="80000"/>
              </a:lnSpc>
            </a:pPr>
            <a:r>
              <a:rPr lang="el-GR" sz="2000" dirty="0"/>
              <a:t>Ωστόσο, τα ημιαγωγικά </a:t>
            </a:r>
            <a:r>
              <a:rPr lang="en-US" sz="2000" dirty="0"/>
              <a:t>lasers </a:t>
            </a:r>
            <a:r>
              <a:rPr lang="el-GR" sz="2000" dirty="0"/>
              <a:t>που χρησιμοποιούνται σαν </a:t>
            </a:r>
            <a:r>
              <a:rPr lang="en-US" sz="2000" dirty="0"/>
              <a:t>WDM </a:t>
            </a:r>
            <a:r>
              <a:rPr lang="el-GR" sz="2000" dirty="0"/>
              <a:t>πηγές τυπικά έχουν επίπεδα ισχύος εξόδου μεταξύ 0</a:t>
            </a:r>
            <a:r>
              <a:rPr lang="en-US" sz="2000" dirty="0"/>
              <a:t>dBm </a:t>
            </a:r>
            <a:r>
              <a:rPr lang="el-GR" sz="2000" dirty="0"/>
              <a:t>και </a:t>
            </a:r>
            <a:r>
              <a:rPr lang="en-US" sz="2000" dirty="0"/>
              <a:t>10dBm</a:t>
            </a:r>
            <a:endParaRPr lang="el-GR" sz="2000" dirty="0"/>
          </a:p>
          <a:p>
            <a:pPr eaLnBrk="1" hangingPunct="1">
              <a:lnSpc>
                <a:spcPct val="80000"/>
              </a:lnSpc>
            </a:pPr>
            <a:r>
              <a:rPr lang="el-GR" sz="2000" dirty="0"/>
              <a:t>Τα </a:t>
            </a:r>
            <a:r>
              <a:rPr lang="en-US" sz="2000" b="1" dirty="0"/>
              <a:t>lasers </a:t>
            </a:r>
            <a:r>
              <a:rPr lang="el-GR" sz="2000" b="1" dirty="0"/>
              <a:t>ίνας </a:t>
            </a:r>
            <a:r>
              <a:rPr lang="el-GR" sz="2000" dirty="0"/>
              <a:t>χρησιμοποιούνται κυρίως για να παράγουν </a:t>
            </a:r>
            <a:r>
              <a:rPr lang="el-GR" sz="2000" b="1" dirty="0"/>
              <a:t>περιοδικές σειρές πολύ στενών παλμών </a:t>
            </a:r>
            <a:r>
              <a:rPr lang="el-GR" sz="2000" dirty="0"/>
              <a:t>(χρησιμοποιώντας μία τεχνική που λέγεται κλείδωμα τρόπου – </a:t>
            </a:r>
            <a:r>
              <a:rPr lang="en-US" sz="2000" i="1" dirty="0"/>
              <a:t>mode locking</a:t>
            </a:r>
            <a:r>
              <a:rPr lang="el-GR" sz="2000" dirty="0"/>
              <a:t>)</a:t>
            </a:r>
            <a:endParaRPr lang="en-US" sz="2000" dirty="0"/>
          </a:p>
        </p:txBody>
      </p:sp>
    </p:spTree>
    <p:extLst>
      <p:ext uri="{BB962C8B-B14F-4D97-AF65-F5344CB8AC3E}">
        <p14:creationId xmlns:p14="http://schemas.microsoft.com/office/powerpoint/2010/main" val="8586812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2075"/>
            <a:ext cx="8229600" cy="634082"/>
          </a:xfrm>
        </p:spPr>
        <p:txBody>
          <a:bodyPr>
            <a:normAutofit fontScale="90000"/>
          </a:bodyPr>
          <a:lstStyle/>
          <a:p>
            <a:r>
              <a:rPr lang="el-GR" dirty="0"/>
              <a:t>Αρχή λειτουργίας Ταλαντωτών</a:t>
            </a:r>
            <a:endParaRPr lang="en-US" dirty="0"/>
          </a:p>
        </p:txBody>
      </p:sp>
      <p:pic>
        <p:nvPicPr>
          <p:cNvPr id="33794" name="Picture 2" descr="Describe Operating Principles of Oscillator - The Engineering Knowled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3505199"/>
            <a:ext cx="7162800" cy="3352801"/>
          </a:xfrm>
          <a:prstGeom prst="rect">
            <a:avLst/>
          </a:prstGeom>
          <a:noFill/>
          <a:extLst>
            <a:ext uri="{909E8E84-426E-40DD-AFC4-6F175D3DCCD1}">
              <a14:hiddenFill xmlns:a14="http://schemas.microsoft.com/office/drawing/2010/main">
                <a:solidFill>
                  <a:srgbClr val="FFFFFF"/>
                </a:solidFill>
              </a14:hiddenFill>
            </a:ext>
          </a:extLst>
        </p:spPr>
      </p:pic>
      <p:pic>
        <p:nvPicPr>
          <p:cNvPr id="33796" name="Picture 4" descr="Oscillator Basic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8471" y="681607"/>
            <a:ext cx="5457825" cy="2819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72709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2711" y="52696"/>
            <a:ext cx="8229600" cy="634082"/>
          </a:xfrm>
        </p:spPr>
        <p:txBody>
          <a:bodyPr>
            <a:normAutofit fontScale="90000"/>
          </a:bodyPr>
          <a:lstStyle/>
          <a:p>
            <a:r>
              <a:rPr lang="el-GR" dirty="0"/>
              <a:t>Αρχή λειτουργίας </a:t>
            </a:r>
            <a:r>
              <a:rPr lang="en-US" dirty="0"/>
              <a:t>LASER</a:t>
            </a:r>
          </a:p>
        </p:txBody>
      </p:sp>
      <p:pic>
        <p:nvPicPr>
          <p:cNvPr id="34818" name="Picture 2" descr="How a Laser Works | Environmental Health and Safety | Oregon State  Univers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723715"/>
            <a:ext cx="6192688" cy="6112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84218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6" name="Rectangle 2"/>
          <p:cNvSpPr>
            <a:spLocks noGrp="1" noChangeArrowheads="1"/>
          </p:cNvSpPr>
          <p:nvPr>
            <p:ph type="title"/>
          </p:nvPr>
        </p:nvSpPr>
        <p:spPr>
          <a:xfrm>
            <a:off x="107950" y="115888"/>
            <a:ext cx="8928100" cy="720725"/>
          </a:xfrm>
          <a:noFill/>
        </p:spPr>
        <p:txBody>
          <a:bodyPr>
            <a:normAutofit/>
          </a:bodyPr>
          <a:lstStyle/>
          <a:p>
            <a:pPr eaLnBrk="1" hangingPunct="1"/>
            <a:r>
              <a:rPr lang="en-US" sz="3600"/>
              <a:t>Transmitters – </a:t>
            </a:r>
            <a:r>
              <a:rPr lang="en-US" sz="3600" b="1" u="sng"/>
              <a:t>Lasers</a:t>
            </a:r>
            <a:r>
              <a:rPr lang="en-US" sz="3600"/>
              <a:t>, LEDs, Tunable Lasers</a:t>
            </a:r>
          </a:p>
        </p:txBody>
      </p:sp>
      <p:sp>
        <p:nvSpPr>
          <p:cNvPr id="110597" name="Rectangle 3"/>
          <p:cNvSpPr>
            <a:spLocks noGrp="1" noChangeArrowheads="1"/>
          </p:cNvSpPr>
          <p:nvPr>
            <p:ph idx="1"/>
          </p:nvPr>
        </p:nvSpPr>
        <p:spPr>
          <a:xfrm>
            <a:off x="179388" y="908050"/>
            <a:ext cx="8785225" cy="2881313"/>
          </a:xfrm>
        </p:spPr>
        <p:txBody>
          <a:bodyPr>
            <a:normAutofit fontScale="92500"/>
          </a:bodyPr>
          <a:lstStyle/>
          <a:p>
            <a:pPr eaLnBrk="1" hangingPunct="1">
              <a:lnSpc>
                <a:spcPct val="80000"/>
              </a:lnSpc>
            </a:pPr>
            <a:r>
              <a:rPr lang="el-GR" sz="2000"/>
              <a:t>Εδώ θα γίνει μία αναφορά</a:t>
            </a:r>
            <a:r>
              <a:rPr lang="el-GR" sz="2000" b="1"/>
              <a:t> στην εκπομπή και απορρόφηση ακτινοβολίας</a:t>
            </a:r>
            <a:r>
              <a:rPr lang="el-GR" sz="2000"/>
              <a:t> και στην αυθόρμητη και την εξαναγκασμένη εκπομπή με επίκεντρο τη δράση </a:t>
            </a:r>
            <a:r>
              <a:rPr lang="en-US" sz="2000"/>
              <a:t>laser</a:t>
            </a:r>
            <a:endParaRPr lang="el-GR" sz="2000"/>
          </a:p>
          <a:p>
            <a:pPr lvl="1" eaLnBrk="1" hangingPunct="1">
              <a:lnSpc>
                <a:spcPct val="80000"/>
              </a:lnSpc>
            </a:pPr>
            <a:r>
              <a:rPr lang="el-GR" sz="1800"/>
              <a:t>Εκπομπή ακτινοβολίας από ένα υλικό μέσο σημαίνει έκλυση φωτονίων</a:t>
            </a:r>
          </a:p>
          <a:p>
            <a:pPr lvl="1" eaLnBrk="1" hangingPunct="1">
              <a:lnSpc>
                <a:spcPct val="80000"/>
              </a:lnSpc>
            </a:pPr>
            <a:r>
              <a:rPr lang="el-GR" sz="1800"/>
              <a:t>Κάθε ένα από τα φωτόνια αυτά απελευθερώνεται από ενεργειακή αποδιέγερση («πτώση») ενός στοιχειώδους σωματίου (συνήθως ηλεκτρονίου) από μία ανώτερη ενεργειακή στάθμη </a:t>
            </a:r>
            <a:r>
              <a:rPr lang="en-US" sz="1800"/>
              <a:t>E</a:t>
            </a:r>
            <a:r>
              <a:rPr lang="en-US" sz="1800" baseline="-25000"/>
              <a:t>2</a:t>
            </a:r>
            <a:r>
              <a:rPr lang="en-US" sz="1800"/>
              <a:t> </a:t>
            </a:r>
            <a:r>
              <a:rPr lang="el-GR" sz="1800"/>
              <a:t>σε μία κατώτερη ενεργειακή στάθμη </a:t>
            </a:r>
            <a:r>
              <a:rPr lang="en-US" sz="1800" i="1"/>
              <a:t>E</a:t>
            </a:r>
            <a:r>
              <a:rPr lang="en-US" sz="1800" baseline="-25000"/>
              <a:t>1</a:t>
            </a:r>
            <a:endParaRPr lang="en-US" sz="1800"/>
          </a:p>
          <a:p>
            <a:pPr lvl="1" eaLnBrk="1" hangingPunct="1">
              <a:lnSpc>
                <a:spcPct val="80000"/>
              </a:lnSpc>
            </a:pPr>
            <a:r>
              <a:rPr lang="el-GR" sz="1800"/>
              <a:t>Λόγω της αρχής διατήρησης της ενέργειας, η ενέργεια κάθε φωτονίου που ελευθερώνεται θα είναι </a:t>
            </a:r>
            <a:r>
              <a:rPr lang="en-US" sz="1800" i="1"/>
              <a:t>E</a:t>
            </a:r>
            <a:r>
              <a:rPr lang="el-GR" sz="1800" baseline="-25000"/>
              <a:t>φ</a:t>
            </a:r>
            <a:r>
              <a:rPr lang="el-GR" sz="1800"/>
              <a:t> = </a:t>
            </a:r>
            <a:r>
              <a:rPr lang="en-US" sz="1800" i="1"/>
              <a:t>hf</a:t>
            </a:r>
            <a:r>
              <a:rPr lang="en-US" sz="1800" i="1" baseline="-25000"/>
              <a:t>c</a:t>
            </a:r>
            <a:r>
              <a:rPr lang="en-US" sz="1800"/>
              <a:t> = </a:t>
            </a:r>
            <a:r>
              <a:rPr lang="en-US" sz="1800" i="1"/>
              <a:t>E</a:t>
            </a:r>
            <a:r>
              <a:rPr lang="en-US" sz="1800" baseline="-25000"/>
              <a:t>2</a:t>
            </a:r>
            <a:r>
              <a:rPr lang="en-US" sz="1800"/>
              <a:t> – </a:t>
            </a:r>
            <a:r>
              <a:rPr lang="en-US" sz="1800" i="1"/>
              <a:t>E</a:t>
            </a:r>
            <a:r>
              <a:rPr lang="en-US" sz="1800" baseline="-25000"/>
              <a:t>1</a:t>
            </a:r>
            <a:endParaRPr lang="el-GR" sz="1800" baseline="-25000"/>
          </a:p>
          <a:p>
            <a:pPr lvl="1" eaLnBrk="1" hangingPunct="1">
              <a:lnSpc>
                <a:spcPct val="80000"/>
              </a:lnSpc>
            </a:pPr>
            <a:r>
              <a:rPr lang="el-GR" sz="1800"/>
              <a:t>Η απορρόφηση ακτινοβολίας αντιστοιχεί στην ενεργειακή διέγερση («άνοδο») ηλεκτρονίων από μία χαμηλότερη ενεργειακή στάθμη </a:t>
            </a:r>
            <a:r>
              <a:rPr lang="en-US" sz="1800" i="1"/>
              <a:t>E</a:t>
            </a:r>
            <a:r>
              <a:rPr lang="en-US" sz="1800" baseline="-25000"/>
              <a:t>1</a:t>
            </a:r>
            <a:r>
              <a:rPr lang="el-GR" sz="1800"/>
              <a:t> σε μία ανώτερη </a:t>
            </a:r>
            <a:r>
              <a:rPr lang="en-US" sz="1800" i="1"/>
              <a:t>E</a:t>
            </a:r>
            <a:r>
              <a:rPr lang="el-GR" sz="1800" baseline="-25000"/>
              <a:t>2</a:t>
            </a:r>
            <a:r>
              <a:rPr lang="el-GR" sz="1800"/>
              <a:t> λόγω απορροφήσεων της ενέργειας ενός φωτονίου (ενέργειας</a:t>
            </a:r>
            <a:r>
              <a:rPr lang="en-US" sz="1800"/>
              <a:t> </a:t>
            </a:r>
            <a:r>
              <a:rPr lang="en-US" sz="1800" i="1"/>
              <a:t>E</a:t>
            </a:r>
            <a:r>
              <a:rPr lang="en-US" sz="1800" baseline="-25000"/>
              <a:t>2</a:t>
            </a:r>
            <a:r>
              <a:rPr lang="en-US" sz="1800"/>
              <a:t> – </a:t>
            </a:r>
            <a:r>
              <a:rPr lang="en-US" sz="1800" i="1"/>
              <a:t>E</a:t>
            </a:r>
            <a:r>
              <a:rPr lang="en-US" sz="1800" baseline="-25000"/>
              <a:t>1</a:t>
            </a:r>
            <a:r>
              <a:rPr lang="el-GR" sz="1800"/>
              <a:t>) από ένα ηλεκτρόνιο </a:t>
            </a:r>
          </a:p>
        </p:txBody>
      </p:sp>
      <p:sp>
        <p:nvSpPr>
          <p:cNvPr id="110598" name="Line 4"/>
          <p:cNvSpPr>
            <a:spLocks noChangeShapeType="1"/>
          </p:cNvSpPr>
          <p:nvPr/>
        </p:nvSpPr>
        <p:spPr bwMode="auto">
          <a:xfrm>
            <a:off x="971550" y="4075113"/>
            <a:ext cx="10795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10599" name="Rectangle 5"/>
          <p:cNvSpPr>
            <a:spLocks noChangeArrowheads="1"/>
          </p:cNvSpPr>
          <p:nvPr/>
        </p:nvSpPr>
        <p:spPr bwMode="auto">
          <a:xfrm>
            <a:off x="611188" y="3859213"/>
            <a:ext cx="360362"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n-US" sz="2000" b="0"/>
              <a:t>E</a:t>
            </a:r>
            <a:r>
              <a:rPr lang="en-US" sz="2000" b="0" i="0" baseline="-25000"/>
              <a:t>2</a:t>
            </a:r>
            <a:endParaRPr lang="el-GR" sz="2000" b="0" baseline="-25000"/>
          </a:p>
        </p:txBody>
      </p:sp>
      <p:sp>
        <p:nvSpPr>
          <p:cNvPr id="110600" name="Rectangle 7"/>
          <p:cNvSpPr>
            <a:spLocks noChangeArrowheads="1"/>
          </p:cNvSpPr>
          <p:nvPr/>
        </p:nvSpPr>
        <p:spPr bwMode="auto">
          <a:xfrm>
            <a:off x="611188" y="5156200"/>
            <a:ext cx="360362"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n-US" sz="2000" b="0"/>
              <a:t>E</a:t>
            </a:r>
            <a:r>
              <a:rPr lang="en-US" sz="2000" b="0" i="0" baseline="-25000"/>
              <a:t>1</a:t>
            </a:r>
            <a:endParaRPr lang="el-GR" sz="2000" b="0" baseline="-25000"/>
          </a:p>
        </p:txBody>
      </p:sp>
      <p:sp>
        <p:nvSpPr>
          <p:cNvPr id="110601" name="Line 8"/>
          <p:cNvSpPr>
            <a:spLocks noChangeShapeType="1"/>
          </p:cNvSpPr>
          <p:nvPr/>
        </p:nvSpPr>
        <p:spPr bwMode="auto">
          <a:xfrm>
            <a:off x="971550" y="5372100"/>
            <a:ext cx="10795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10602" name="Oval 9"/>
          <p:cNvSpPr>
            <a:spLocks noChangeArrowheads="1"/>
          </p:cNvSpPr>
          <p:nvPr/>
        </p:nvSpPr>
        <p:spPr bwMode="auto">
          <a:xfrm>
            <a:off x="1474788" y="4003675"/>
            <a:ext cx="144462" cy="144463"/>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10603" name="Rectangle 10"/>
          <p:cNvSpPr>
            <a:spLocks noChangeArrowheads="1"/>
          </p:cNvSpPr>
          <p:nvPr/>
        </p:nvSpPr>
        <p:spPr bwMode="auto">
          <a:xfrm>
            <a:off x="1474788" y="3716338"/>
            <a:ext cx="360362"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n-US" sz="2000" b="0" i="0"/>
              <a:t>e</a:t>
            </a:r>
            <a:endParaRPr lang="el-GR" sz="2000" b="0" baseline="-25000"/>
          </a:p>
        </p:txBody>
      </p:sp>
      <p:sp>
        <p:nvSpPr>
          <p:cNvPr id="110604" name="Line 11"/>
          <p:cNvSpPr>
            <a:spLocks noChangeShapeType="1"/>
          </p:cNvSpPr>
          <p:nvPr/>
        </p:nvSpPr>
        <p:spPr bwMode="auto">
          <a:xfrm>
            <a:off x="1547813" y="4148138"/>
            <a:ext cx="0" cy="1223962"/>
          </a:xfrm>
          <a:prstGeom prst="line">
            <a:avLst/>
          </a:prstGeom>
          <a:noFill/>
          <a:ln w="2540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10605" name="Rectangle 12"/>
          <p:cNvSpPr>
            <a:spLocks noChangeArrowheads="1"/>
          </p:cNvSpPr>
          <p:nvPr/>
        </p:nvSpPr>
        <p:spPr bwMode="auto">
          <a:xfrm>
            <a:off x="2195513" y="3859213"/>
            <a:ext cx="360362"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n-US" sz="2000" b="0"/>
              <a:t>N</a:t>
            </a:r>
            <a:r>
              <a:rPr lang="en-US" sz="2000" b="0" i="0" baseline="-25000"/>
              <a:t>2</a:t>
            </a:r>
            <a:endParaRPr lang="el-GR" sz="2000" b="0" baseline="-25000"/>
          </a:p>
        </p:txBody>
      </p:sp>
      <p:sp>
        <p:nvSpPr>
          <p:cNvPr id="110606" name="Rectangle 13"/>
          <p:cNvSpPr>
            <a:spLocks noChangeArrowheads="1"/>
          </p:cNvSpPr>
          <p:nvPr/>
        </p:nvSpPr>
        <p:spPr bwMode="auto">
          <a:xfrm>
            <a:off x="2195513" y="5156200"/>
            <a:ext cx="360362"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n-US" sz="2000" b="0"/>
              <a:t>N</a:t>
            </a:r>
            <a:r>
              <a:rPr lang="en-US" sz="2000" b="0" i="0" baseline="-25000"/>
              <a:t>1</a:t>
            </a:r>
            <a:endParaRPr lang="el-GR" sz="2000" b="0" baseline="-25000"/>
          </a:p>
        </p:txBody>
      </p:sp>
      <p:sp>
        <p:nvSpPr>
          <p:cNvPr id="110607" name="AutoShape 14"/>
          <p:cNvSpPr>
            <a:spLocks noChangeArrowheads="1"/>
          </p:cNvSpPr>
          <p:nvPr/>
        </p:nvSpPr>
        <p:spPr bwMode="auto">
          <a:xfrm>
            <a:off x="2195513" y="4508500"/>
            <a:ext cx="431800" cy="287338"/>
          </a:xfrm>
          <a:prstGeom prst="rightArrow">
            <a:avLst>
              <a:gd name="adj1" fmla="val 50278"/>
              <a:gd name="adj2" fmla="val 67402"/>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10608" name="Line 15"/>
          <p:cNvSpPr>
            <a:spLocks noChangeShapeType="1"/>
          </p:cNvSpPr>
          <p:nvPr/>
        </p:nvSpPr>
        <p:spPr bwMode="auto">
          <a:xfrm>
            <a:off x="2698750" y="4075113"/>
            <a:ext cx="10795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10609" name="Line 18"/>
          <p:cNvSpPr>
            <a:spLocks noChangeShapeType="1"/>
          </p:cNvSpPr>
          <p:nvPr/>
        </p:nvSpPr>
        <p:spPr bwMode="auto">
          <a:xfrm>
            <a:off x="2698750" y="5372100"/>
            <a:ext cx="10795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10610" name="Oval 19"/>
          <p:cNvSpPr>
            <a:spLocks noChangeArrowheads="1"/>
          </p:cNvSpPr>
          <p:nvPr/>
        </p:nvSpPr>
        <p:spPr bwMode="auto">
          <a:xfrm>
            <a:off x="3201988" y="5299075"/>
            <a:ext cx="144462" cy="144463"/>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10611" name="Rectangle 20"/>
          <p:cNvSpPr>
            <a:spLocks noChangeArrowheads="1"/>
          </p:cNvSpPr>
          <p:nvPr/>
        </p:nvSpPr>
        <p:spPr bwMode="auto">
          <a:xfrm>
            <a:off x="3201988" y="5011738"/>
            <a:ext cx="360362"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n-US" sz="2000" b="0" i="0"/>
              <a:t>e</a:t>
            </a:r>
            <a:endParaRPr lang="el-GR" sz="2000" b="0" baseline="-25000"/>
          </a:p>
        </p:txBody>
      </p:sp>
      <p:sp>
        <p:nvSpPr>
          <p:cNvPr id="110612" name="Line 37"/>
          <p:cNvSpPr>
            <a:spLocks noChangeShapeType="1"/>
          </p:cNvSpPr>
          <p:nvPr/>
        </p:nvSpPr>
        <p:spPr bwMode="auto">
          <a:xfrm>
            <a:off x="5580063" y="4075113"/>
            <a:ext cx="10795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10613" name="Rectangle 38"/>
          <p:cNvSpPr>
            <a:spLocks noChangeArrowheads="1"/>
          </p:cNvSpPr>
          <p:nvPr/>
        </p:nvSpPr>
        <p:spPr bwMode="auto">
          <a:xfrm>
            <a:off x="5219700" y="3859213"/>
            <a:ext cx="360363"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n-US" sz="2000" b="0"/>
              <a:t>E</a:t>
            </a:r>
            <a:r>
              <a:rPr lang="en-US" sz="2000" b="0" i="0" baseline="-25000"/>
              <a:t>2</a:t>
            </a:r>
            <a:endParaRPr lang="el-GR" sz="2000" b="0" baseline="-25000"/>
          </a:p>
        </p:txBody>
      </p:sp>
      <p:sp>
        <p:nvSpPr>
          <p:cNvPr id="110614" name="Rectangle 39"/>
          <p:cNvSpPr>
            <a:spLocks noChangeArrowheads="1"/>
          </p:cNvSpPr>
          <p:nvPr/>
        </p:nvSpPr>
        <p:spPr bwMode="auto">
          <a:xfrm>
            <a:off x="5219700" y="5156200"/>
            <a:ext cx="360363"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n-US" sz="2000" b="0"/>
              <a:t>E</a:t>
            </a:r>
            <a:r>
              <a:rPr lang="en-US" sz="2000" b="0" i="0" baseline="-25000"/>
              <a:t>1</a:t>
            </a:r>
            <a:endParaRPr lang="el-GR" sz="2000" b="0" baseline="-25000"/>
          </a:p>
        </p:txBody>
      </p:sp>
      <p:sp>
        <p:nvSpPr>
          <p:cNvPr id="110615" name="Line 40"/>
          <p:cNvSpPr>
            <a:spLocks noChangeShapeType="1"/>
          </p:cNvSpPr>
          <p:nvPr/>
        </p:nvSpPr>
        <p:spPr bwMode="auto">
          <a:xfrm>
            <a:off x="5580063" y="5372100"/>
            <a:ext cx="10795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10616" name="Oval 41"/>
          <p:cNvSpPr>
            <a:spLocks noChangeArrowheads="1"/>
          </p:cNvSpPr>
          <p:nvPr/>
        </p:nvSpPr>
        <p:spPr bwMode="auto">
          <a:xfrm>
            <a:off x="6083300" y="5299075"/>
            <a:ext cx="144463" cy="144463"/>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10617" name="Rectangle 42"/>
          <p:cNvSpPr>
            <a:spLocks noChangeArrowheads="1"/>
          </p:cNvSpPr>
          <p:nvPr/>
        </p:nvSpPr>
        <p:spPr bwMode="auto">
          <a:xfrm>
            <a:off x="6083300" y="5011738"/>
            <a:ext cx="360363"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n-US" sz="2000" b="0" i="0"/>
              <a:t>e</a:t>
            </a:r>
            <a:endParaRPr lang="el-GR" sz="2000" b="0" baseline="-25000"/>
          </a:p>
        </p:txBody>
      </p:sp>
      <p:sp>
        <p:nvSpPr>
          <p:cNvPr id="110618" name="Line 43"/>
          <p:cNvSpPr>
            <a:spLocks noChangeShapeType="1"/>
          </p:cNvSpPr>
          <p:nvPr/>
        </p:nvSpPr>
        <p:spPr bwMode="auto">
          <a:xfrm flipV="1">
            <a:off x="6156325" y="4075113"/>
            <a:ext cx="0" cy="1225550"/>
          </a:xfrm>
          <a:prstGeom prst="line">
            <a:avLst/>
          </a:prstGeom>
          <a:noFill/>
          <a:ln w="2540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10619" name="Rectangle 44"/>
          <p:cNvSpPr>
            <a:spLocks noChangeArrowheads="1"/>
          </p:cNvSpPr>
          <p:nvPr/>
        </p:nvSpPr>
        <p:spPr bwMode="auto">
          <a:xfrm>
            <a:off x="6804025" y="3859213"/>
            <a:ext cx="360363"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n-US" sz="2000" b="0"/>
              <a:t>N</a:t>
            </a:r>
            <a:r>
              <a:rPr lang="en-US" sz="2000" b="0" i="0" baseline="-25000"/>
              <a:t>2</a:t>
            </a:r>
            <a:endParaRPr lang="el-GR" sz="2000" b="0" baseline="-25000"/>
          </a:p>
        </p:txBody>
      </p:sp>
      <p:sp>
        <p:nvSpPr>
          <p:cNvPr id="110620" name="Rectangle 45"/>
          <p:cNvSpPr>
            <a:spLocks noChangeArrowheads="1"/>
          </p:cNvSpPr>
          <p:nvPr/>
        </p:nvSpPr>
        <p:spPr bwMode="auto">
          <a:xfrm>
            <a:off x="6804025" y="5156200"/>
            <a:ext cx="360363"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n-US" sz="2000" b="0"/>
              <a:t>N</a:t>
            </a:r>
            <a:r>
              <a:rPr lang="en-US" sz="2000" b="0" i="0" baseline="-25000"/>
              <a:t>1</a:t>
            </a:r>
            <a:endParaRPr lang="el-GR" sz="2000" b="0" baseline="-25000"/>
          </a:p>
        </p:txBody>
      </p:sp>
      <p:sp>
        <p:nvSpPr>
          <p:cNvPr id="110621" name="AutoShape 46"/>
          <p:cNvSpPr>
            <a:spLocks noChangeArrowheads="1"/>
          </p:cNvSpPr>
          <p:nvPr/>
        </p:nvSpPr>
        <p:spPr bwMode="auto">
          <a:xfrm>
            <a:off x="6804025" y="4508500"/>
            <a:ext cx="431800" cy="287338"/>
          </a:xfrm>
          <a:prstGeom prst="rightArrow">
            <a:avLst>
              <a:gd name="adj1" fmla="val 50278"/>
              <a:gd name="adj2" fmla="val 67402"/>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10622" name="Line 47"/>
          <p:cNvSpPr>
            <a:spLocks noChangeShapeType="1"/>
          </p:cNvSpPr>
          <p:nvPr/>
        </p:nvSpPr>
        <p:spPr bwMode="auto">
          <a:xfrm>
            <a:off x="7307263" y="4075113"/>
            <a:ext cx="10795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10623" name="Line 48"/>
          <p:cNvSpPr>
            <a:spLocks noChangeShapeType="1"/>
          </p:cNvSpPr>
          <p:nvPr/>
        </p:nvSpPr>
        <p:spPr bwMode="auto">
          <a:xfrm>
            <a:off x="7307263" y="5372100"/>
            <a:ext cx="10795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10624" name="Oval 49"/>
          <p:cNvSpPr>
            <a:spLocks noChangeArrowheads="1"/>
          </p:cNvSpPr>
          <p:nvPr/>
        </p:nvSpPr>
        <p:spPr bwMode="auto">
          <a:xfrm>
            <a:off x="7810500" y="4003675"/>
            <a:ext cx="144463" cy="144463"/>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10625" name="Rectangle 50"/>
          <p:cNvSpPr>
            <a:spLocks noChangeArrowheads="1"/>
          </p:cNvSpPr>
          <p:nvPr/>
        </p:nvSpPr>
        <p:spPr bwMode="auto">
          <a:xfrm>
            <a:off x="7810500" y="3716338"/>
            <a:ext cx="360363"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n-US" sz="2000" b="0" i="0"/>
              <a:t>e</a:t>
            </a:r>
            <a:endParaRPr lang="el-GR" sz="2000" b="0" baseline="-25000"/>
          </a:p>
        </p:txBody>
      </p:sp>
      <p:sp>
        <p:nvSpPr>
          <p:cNvPr id="110626" name="Rectangle 65"/>
          <p:cNvSpPr>
            <a:spLocks noChangeArrowheads="1"/>
          </p:cNvSpPr>
          <p:nvPr/>
        </p:nvSpPr>
        <p:spPr bwMode="auto">
          <a:xfrm>
            <a:off x="898525" y="5516563"/>
            <a:ext cx="2881313"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b="0" i="0"/>
              <a:t>Εκπομπή – Αποδιέγερση</a:t>
            </a:r>
          </a:p>
        </p:txBody>
      </p:sp>
      <p:sp>
        <p:nvSpPr>
          <p:cNvPr id="110627" name="Rectangle 66"/>
          <p:cNvSpPr>
            <a:spLocks noChangeArrowheads="1"/>
          </p:cNvSpPr>
          <p:nvPr/>
        </p:nvSpPr>
        <p:spPr bwMode="auto">
          <a:xfrm>
            <a:off x="5651500" y="5516563"/>
            <a:ext cx="2881313"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b="0" i="0"/>
              <a:t>Απορρόφηση – Διέγερση</a:t>
            </a:r>
          </a:p>
        </p:txBody>
      </p:sp>
      <p:grpSp>
        <p:nvGrpSpPr>
          <p:cNvPr id="110628" name="Group 91"/>
          <p:cNvGrpSpPr>
            <a:grpSpLocks/>
          </p:cNvGrpSpPr>
          <p:nvPr/>
        </p:nvGrpSpPr>
        <p:grpSpPr bwMode="auto">
          <a:xfrm>
            <a:off x="3779838" y="4721225"/>
            <a:ext cx="431800" cy="146050"/>
            <a:chOff x="2064" y="3293"/>
            <a:chExt cx="2358" cy="365"/>
          </a:xfrm>
        </p:grpSpPr>
        <p:sp>
          <p:nvSpPr>
            <p:cNvPr id="110637" name="Freeform 92"/>
            <p:cNvSpPr>
              <a:spLocks/>
            </p:cNvSpPr>
            <p:nvPr/>
          </p:nvSpPr>
          <p:spPr bwMode="auto">
            <a:xfrm>
              <a:off x="2064" y="3293"/>
              <a:ext cx="453" cy="182"/>
            </a:xfrm>
            <a:custGeom>
              <a:avLst/>
              <a:gdLst>
                <a:gd name="T0" fmla="*/ 0 w 453"/>
                <a:gd name="T1" fmla="*/ 182 h 182"/>
                <a:gd name="T2" fmla="*/ 226 w 453"/>
                <a:gd name="T3" fmla="*/ 0 h 182"/>
                <a:gd name="T4" fmla="*/ 453 w 453"/>
                <a:gd name="T5" fmla="*/ 182 h 182"/>
                <a:gd name="T6" fmla="*/ 0 60000 65536"/>
                <a:gd name="T7" fmla="*/ 0 60000 65536"/>
                <a:gd name="T8" fmla="*/ 0 60000 65536"/>
              </a:gdLst>
              <a:ahLst/>
              <a:cxnLst>
                <a:cxn ang="T6">
                  <a:pos x="T0" y="T1"/>
                </a:cxn>
                <a:cxn ang="T7">
                  <a:pos x="T2" y="T3"/>
                </a:cxn>
                <a:cxn ang="T8">
                  <a:pos x="T4" y="T5"/>
                </a:cxn>
              </a:cxnLst>
              <a:rect l="0" t="0" r="r" b="b"/>
              <a:pathLst>
                <a:path w="453" h="182">
                  <a:moveTo>
                    <a:pt x="0" y="182"/>
                  </a:moveTo>
                  <a:cubicBezTo>
                    <a:pt x="75" y="91"/>
                    <a:pt x="151" y="0"/>
                    <a:pt x="226" y="0"/>
                  </a:cubicBezTo>
                  <a:cubicBezTo>
                    <a:pt x="301" y="0"/>
                    <a:pt x="377" y="91"/>
                    <a:pt x="453" y="182"/>
                  </a:cubicBezTo>
                </a:path>
              </a:pathLst>
            </a:custGeom>
            <a:noFill/>
            <a:ln w="25400">
              <a:solidFill>
                <a:schemeClr val="tx1"/>
              </a:solidFill>
              <a:round/>
              <a:headEnd type="oval"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10638" name="Freeform 93"/>
            <p:cNvSpPr>
              <a:spLocks/>
            </p:cNvSpPr>
            <p:nvPr/>
          </p:nvSpPr>
          <p:spPr bwMode="auto">
            <a:xfrm flipV="1">
              <a:off x="2518" y="3475"/>
              <a:ext cx="453" cy="182"/>
            </a:xfrm>
            <a:custGeom>
              <a:avLst/>
              <a:gdLst>
                <a:gd name="T0" fmla="*/ 0 w 453"/>
                <a:gd name="T1" fmla="*/ 182 h 182"/>
                <a:gd name="T2" fmla="*/ 226 w 453"/>
                <a:gd name="T3" fmla="*/ 0 h 182"/>
                <a:gd name="T4" fmla="*/ 453 w 453"/>
                <a:gd name="T5" fmla="*/ 182 h 182"/>
                <a:gd name="T6" fmla="*/ 0 60000 65536"/>
                <a:gd name="T7" fmla="*/ 0 60000 65536"/>
                <a:gd name="T8" fmla="*/ 0 60000 65536"/>
              </a:gdLst>
              <a:ahLst/>
              <a:cxnLst>
                <a:cxn ang="T6">
                  <a:pos x="T0" y="T1"/>
                </a:cxn>
                <a:cxn ang="T7">
                  <a:pos x="T2" y="T3"/>
                </a:cxn>
                <a:cxn ang="T8">
                  <a:pos x="T4" y="T5"/>
                </a:cxn>
              </a:cxnLst>
              <a:rect l="0" t="0" r="r" b="b"/>
              <a:pathLst>
                <a:path w="453" h="182">
                  <a:moveTo>
                    <a:pt x="0" y="182"/>
                  </a:moveTo>
                  <a:cubicBezTo>
                    <a:pt x="75" y="91"/>
                    <a:pt x="151" y="0"/>
                    <a:pt x="226" y="0"/>
                  </a:cubicBezTo>
                  <a:cubicBezTo>
                    <a:pt x="301" y="0"/>
                    <a:pt x="377" y="91"/>
                    <a:pt x="453" y="182"/>
                  </a:cubicBezTo>
                </a:path>
              </a:pathLst>
            </a:cu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10639" name="Freeform 94"/>
            <p:cNvSpPr>
              <a:spLocks/>
            </p:cNvSpPr>
            <p:nvPr/>
          </p:nvSpPr>
          <p:spPr bwMode="auto">
            <a:xfrm>
              <a:off x="2971" y="3294"/>
              <a:ext cx="453" cy="182"/>
            </a:xfrm>
            <a:custGeom>
              <a:avLst/>
              <a:gdLst>
                <a:gd name="T0" fmla="*/ 0 w 453"/>
                <a:gd name="T1" fmla="*/ 182 h 182"/>
                <a:gd name="T2" fmla="*/ 226 w 453"/>
                <a:gd name="T3" fmla="*/ 0 h 182"/>
                <a:gd name="T4" fmla="*/ 453 w 453"/>
                <a:gd name="T5" fmla="*/ 182 h 182"/>
                <a:gd name="T6" fmla="*/ 0 60000 65536"/>
                <a:gd name="T7" fmla="*/ 0 60000 65536"/>
                <a:gd name="T8" fmla="*/ 0 60000 65536"/>
              </a:gdLst>
              <a:ahLst/>
              <a:cxnLst>
                <a:cxn ang="T6">
                  <a:pos x="T0" y="T1"/>
                </a:cxn>
                <a:cxn ang="T7">
                  <a:pos x="T2" y="T3"/>
                </a:cxn>
                <a:cxn ang="T8">
                  <a:pos x="T4" y="T5"/>
                </a:cxn>
              </a:cxnLst>
              <a:rect l="0" t="0" r="r" b="b"/>
              <a:pathLst>
                <a:path w="453" h="182">
                  <a:moveTo>
                    <a:pt x="0" y="182"/>
                  </a:moveTo>
                  <a:cubicBezTo>
                    <a:pt x="75" y="91"/>
                    <a:pt x="151" y="0"/>
                    <a:pt x="226" y="0"/>
                  </a:cubicBezTo>
                  <a:cubicBezTo>
                    <a:pt x="301" y="0"/>
                    <a:pt x="377" y="91"/>
                    <a:pt x="453" y="182"/>
                  </a:cubicBezTo>
                </a:path>
              </a:pathLst>
            </a:cu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10640" name="Freeform 95"/>
            <p:cNvSpPr>
              <a:spLocks/>
            </p:cNvSpPr>
            <p:nvPr/>
          </p:nvSpPr>
          <p:spPr bwMode="auto">
            <a:xfrm flipV="1">
              <a:off x="3425" y="3476"/>
              <a:ext cx="453" cy="182"/>
            </a:xfrm>
            <a:custGeom>
              <a:avLst/>
              <a:gdLst>
                <a:gd name="T0" fmla="*/ 0 w 453"/>
                <a:gd name="T1" fmla="*/ 182 h 182"/>
                <a:gd name="T2" fmla="*/ 226 w 453"/>
                <a:gd name="T3" fmla="*/ 0 h 182"/>
                <a:gd name="T4" fmla="*/ 453 w 453"/>
                <a:gd name="T5" fmla="*/ 182 h 182"/>
                <a:gd name="T6" fmla="*/ 0 60000 65536"/>
                <a:gd name="T7" fmla="*/ 0 60000 65536"/>
                <a:gd name="T8" fmla="*/ 0 60000 65536"/>
              </a:gdLst>
              <a:ahLst/>
              <a:cxnLst>
                <a:cxn ang="T6">
                  <a:pos x="T0" y="T1"/>
                </a:cxn>
                <a:cxn ang="T7">
                  <a:pos x="T2" y="T3"/>
                </a:cxn>
                <a:cxn ang="T8">
                  <a:pos x="T4" y="T5"/>
                </a:cxn>
              </a:cxnLst>
              <a:rect l="0" t="0" r="r" b="b"/>
              <a:pathLst>
                <a:path w="453" h="182">
                  <a:moveTo>
                    <a:pt x="0" y="182"/>
                  </a:moveTo>
                  <a:cubicBezTo>
                    <a:pt x="75" y="91"/>
                    <a:pt x="151" y="0"/>
                    <a:pt x="226" y="0"/>
                  </a:cubicBezTo>
                  <a:cubicBezTo>
                    <a:pt x="301" y="0"/>
                    <a:pt x="377" y="91"/>
                    <a:pt x="453" y="182"/>
                  </a:cubicBezTo>
                </a:path>
              </a:pathLst>
            </a:cu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10641" name="Line 96"/>
            <p:cNvSpPr>
              <a:spLocks noChangeShapeType="1"/>
            </p:cNvSpPr>
            <p:nvPr/>
          </p:nvSpPr>
          <p:spPr bwMode="auto">
            <a:xfrm>
              <a:off x="3878" y="3475"/>
              <a:ext cx="544"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sp>
        <p:nvSpPr>
          <p:cNvPr id="110629" name="Rectangle 97"/>
          <p:cNvSpPr>
            <a:spLocks noChangeArrowheads="1"/>
          </p:cNvSpPr>
          <p:nvPr/>
        </p:nvSpPr>
        <p:spPr bwMode="auto">
          <a:xfrm>
            <a:off x="3779838" y="4292600"/>
            <a:ext cx="360362"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n-US" sz="2000" b="0"/>
              <a:t>hf</a:t>
            </a:r>
            <a:r>
              <a:rPr lang="en-US" sz="2000" b="0" baseline="-25000"/>
              <a:t>c</a:t>
            </a:r>
            <a:endParaRPr lang="el-GR" sz="2000" b="0" baseline="-25000"/>
          </a:p>
        </p:txBody>
      </p:sp>
      <p:grpSp>
        <p:nvGrpSpPr>
          <p:cNvPr id="110630" name="Group 98"/>
          <p:cNvGrpSpPr>
            <a:grpSpLocks/>
          </p:cNvGrpSpPr>
          <p:nvPr/>
        </p:nvGrpSpPr>
        <p:grpSpPr bwMode="auto">
          <a:xfrm>
            <a:off x="5075238" y="4721225"/>
            <a:ext cx="431800" cy="146050"/>
            <a:chOff x="2064" y="3293"/>
            <a:chExt cx="2358" cy="365"/>
          </a:xfrm>
        </p:grpSpPr>
        <p:sp>
          <p:nvSpPr>
            <p:cNvPr id="110632" name="Freeform 99"/>
            <p:cNvSpPr>
              <a:spLocks/>
            </p:cNvSpPr>
            <p:nvPr/>
          </p:nvSpPr>
          <p:spPr bwMode="auto">
            <a:xfrm>
              <a:off x="2064" y="3293"/>
              <a:ext cx="453" cy="182"/>
            </a:xfrm>
            <a:custGeom>
              <a:avLst/>
              <a:gdLst>
                <a:gd name="T0" fmla="*/ 0 w 453"/>
                <a:gd name="T1" fmla="*/ 182 h 182"/>
                <a:gd name="T2" fmla="*/ 226 w 453"/>
                <a:gd name="T3" fmla="*/ 0 h 182"/>
                <a:gd name="T4" fmla="*/ 453 w 453"/>
                <a:gd name="T5" fmla="*/ 182 h 182"/>
                <a:gd name="T6" fmla="*/ 0 60000 65536"/>
                <a:gd name="T7" fmla="*/ 0 60000 65536"/>
                <a:gd name="T8" fmla="*/ 0 60000 65536"/>
              </a:gdLst>
              <a:ahLst/>
              <a:cxnLst>
                <a:cxn ang="T6">
                  <a:pos x="T0" y="T1"/>
                </a:cxn>
                <a:cxn ang="T7">
                  <a:pos x="T2" y="T3"/>
                </a:cxn>
                <a:cxn ang="T8">
                  <a:pos x="T4" y="T5"/>
                </a:cxn>
              </a:cxnLst>
              <a:rect l="0" t="0" r="r" b="b"/>
              <a:pathLst>
                <a:path w="453" h="182">
                  <a:moveTo>
                    <a:pt x="0" y="182"/>
                  </a:moveTo>
                  <a:cubicBezTo>
                    <a:pt x="75" y="91"/>
                    <a:pt x="151" y="0"/>
                    <a:pt x="226" y="0"/>
                  </a:cubicBezTo>
                  <a:cubicBezTo>
                    <a:pt x="301" y="0"/>
                    <a:pt x="377" y="91"/>
                    <a:pt x="453" y="182"/>
                  </a:cubicBezTo>
                </a:path>
              </a:pathLst>
            </a:custGeom>
            <a:noFill/>
            <a:ln w="25400">
              <a:solidFill>
                <a:schemeClr val="tx1"/>
              </a:solidFill>
              <a:round/>
              <a:headEnd type="oval"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10633" name="Freeform 100"/>
            <p:cNvSpPr>
              <a:spLocks/>
            </p:cNvSpPr>
            <p:nvPr/>
          </p:nvSpPr>
          <p:spPr bwMode="auto">
            <a:xfrm flipV="1">
              <a:off x="2518" y="3475"/>
              <a:ext cx="453" cy="182"/>
            </a:xfrm>
            <a:custGeom>
              <a:avLst/>
              <a:gdLst>
                <a:gd name="T0" fmla="*/ 0 w 453"/>
                <a:gd name="T1" fmla="*/ 182 h 182"/>
                <a:gd name="T2" fmla="*/ 226 w 453"/>
                <a:gd name="T3" fmla="*/ 0 h 182"/>
                <a:gd name="T4" fmla="*/ 453 w 453"/>
                <a:gd name="T5" fmla="*/ 182 h 182"/>
                <a:gd name="T6" fmla="*/ 0 60000 65536"/>
                <a:gd name="T7" fmla="*/ 0 60000 65536"/>
                <a:gd name="T8" fmla="*/ 0 60000 65536"/>
              </a:gdLst>
              <a:ahLst/>
              <a:cxnLst>
                <a:cxn ang="T6">
                  <a:pos x="T0" y="T1"/>
                </a:cxn>
                <a:cxn ang="T7">
                  <a:pos x="T2" y="T3"/>
                </a:cxn>
                <a:cxn ang="T8">
                  <a:pos x="T4" y="T5"/>
                </a:cxn>
              </a:cxnLst>
              <a:rect l="0" t="0" r="r" b="b"/>
              <a:pathLst>
                <a:path w="453" h="182">
                  <a:moveTo>
                    <a:pt x="0" y="182"/>
                  </a:moveTo>
                  <a:cubicBezTo>
                    <a:pt x="75" y="91"/>
                    <a:pt x="151" y="0"/>
                    <a:pt x="226" y="0"/>
                  </a:cubicBezTo>
                  <a:cubicBezTo>
                    <a:pt x="301" y="0"/>
                    <a:pt x="377" y="91"/>
                    <a:pt x="453" y="182"/>
                  </a:cubicBezTo>
                </a:path>
              </a:pathLst>
            </a:cu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10634" name="Freeform 101"/>
            <p:cNvSpPr>
              <a:spLocks/>
            </p:cNvSpPr>
            <p:nvPr/>
          </p:nvSpPr>
          <p:spPr bwMode="auto">
            <a:xfrm>
              <a:off x="2971" y="3294"/>
              <a:ext cx="453" cy="182"/>
            </a:xfrm>
            <a:custGeom>
              <a:avLst/>
              <a:gdLst>
                <a:gd name="T0" fmla="*/ 0 w 453"/>
                <a:gd name="T1" fmla="*/ 182 h 182"/>
                <a:gd name="T2" fmla="*/ 226 w 453"/>
                <a:gd name="T3" fmla="*/ 0 h 182"/>
                <a:gd name="T4" fmla="*/ 453 w 453"/>
                <a:gd name="T5" fmla="*/ 182 h 182"/>
                <a:gd name="T6" fmla="*/ 0 60000 65536"/>
                <a:gd name="T7" fmla="*/ 0 60000 65536"/>
                <a:gd name="T8" fmla="*/ 0 60000 65536"/>
              </a:gdLst>
              <a:ahLst/>
              <a:cxnLst>
                <a:cxn ang="T6">
                  <a:pos x="T0" y="T1"/>
                </a:cxn>
                <a:cxn ang="T7">
                  <a:pos x="T2" y="T3"/>
                </a:cxn>
                <a:cxn ang="T8">
                  <a:pos x="T4" y="T5"/>
                </a:cxn>
              </a:cxnLst>
              <a:rect l="0" t="0" r="r" b="b"/>
              <a:pathLst>
                <a:path w="453" h="182">
                  <a:moveTo>
                    <a:pt x="0" y="182"/>
                  </a:moveTo>
                  <a:cubicBezTo>
                    <a:pt x="75" y="91"/>
                    <a:pt x="151" y="0"/>
                    <a:pt x="226" y="0"/>
                  </a:cubicBezTo>
                  <a:cubicBezTo>
                    <a:pt x="301" y="0"/>
                    <a:pt x="377" y="91"/>
                    <a:pt x="453" y="182"/>
                  </a:cubicBezTo>
                </a:path>
              </a:pathLst>
            </a:cu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10635" name="Freeform 102"/>
            <p:cNvSpPr>
              <a:spLocks/>
            </p:cNvSpPr>
            <p:nvPr/>
          </p:nvSpPr>
          <p:spPr bwMode="auto">
            <a:xfrm flipV="1">
              <a:off x="3425" y="3476"/>
              <a:ext cx="453" cy="182"/>
            </a:xfrm>
            <a:custGeom>
              <a:avLst/>
              <a:gdLst>
                <a:gd name="T0" fmla="*/ 0 w 453"/>
                <a:gd name="T1" fmla="*/ 182 h 182"/>
                <a:gd name="T2" fmla="*/ 226 w 453"/>
                <a:gd name="T3" fmla="*/ 0 h 182"/>
                <a:gd name="T4" fmla="*/ 453 w 453"/>
                <a:gd name="T5" fmla="*/ 182 h 182"/>
                <a:gd name="T6" fmla="*/ 0 60000 65536"/>
                <a:gd name="T7" fmla="*/ 0 60000 65536"/>
                <a:gd name="T8" fmla="*/ 0 60000 65536"/>
              </a:gdLst>
              <a:ahLst/>
              <a:cxnLst>
                <a:cxn ang="T6">
                  <a:pos x="T0" y="T1"/>
                </a:cxn>
                <a:cxn ang="T7">
                  <a:pos x="T2" y="T3"/>
                </a:cxn>
                <a:cxn ang="T8">
                  <a:pos x="T4" y="T5"/>
                </a:cxn>
              </a:cxnLst>
              <a:rect l="0" t="0" r="r" b="b"/>
              <a:pathLst>
                <a:path w="453" h="182">
                  <a:moveTo>
                    <a:pt x="0" y="182"/>
                  </a:moveTo>
                  <a:cubicBezTo>
                    <a:pt x="75" y="91"/>
                    <a:pt x="151" y="0"/>
                    <a:pt x="226" y="0"/>
                  </a:cubicBezTo>
                  <a:cubicBezTo>
                    <a:pt x="301" y="0"/>
                    <a:pt x="377" y="91"/>
                    <a:pt x="453" y="182"/>
                  </a:cubicBezTo>
                </a:path>
              </a:pathLst>
            </a:cu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10636" name="Line 103"/>
            <p:cNvSpPr>
              <a:spLocks noChangeShapeType="1"/>
            </p:cNvSpPr>
            <p:nvPr/>
          </p:nvSpPr>
          <p:spPr bwMode="auto">
            <a:xfrm>
              <a:off x="3878" y="3475"/>
              <a:ext cx="544"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sp>
        <p:nvSpPr>
          <p:cNvPr id="110631" name="Rectangle 104"/>
          <p:cNvSpPr>
            <a:spLocks noChangeArrowheads="1"/>
          </p:cNvSpPr>
          <p:nvPr/>
        </p:nvSpPr>
        <p:spPr bwMode="auto">
          <a:xfrm>
            <a:off x="5075238" y="4292600"/>
            <a:ext cx="360362"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n-US" sz="2000" b="0"/>
              <a:t>hf</a:t>
            </a:r>
            <a:r>
              <a:rPr lang="en-US" sz="2000" b="0" baseline="-25000"/>
              <a:t>c</a:t>
            </a:r>
            <a:endParaRPr lang="el-GR" sz="2000" b="0" baseline="-25000"/>
          </a:p>
        </p:txBody>
      </p:sp>
    </p:spTree>
    <p:extLst>
      <p:ext uri="{BB962C8B-B14F-4D97-AF65-F5344CB8AC3E}">
        <p14:creationId xmlns:p14="http://schemas.microsoft.com/office/powerpoint/2010/main" val="23469238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4" name="Rectangle 2"/>
          <p:cNvSpPr>
            <a:spLocks noGrp="1" noChangeArrowheads="1"/>
          </p:cNvSpPr>
          <p:nvPr>
            <p:ph type="title"/>
          </p:nvPr>
        </p:nvSpPr>
        <p:spPr>
          <a:xfrm>
            <a:off x="107950" y="115888"/>
            <a:ext cx="8928100" cy="720725"/>
          </a:xfrm>
          <a:noFill/>
        </p:spPr>
        <p:txBody>
          <a:bodyPr>
            <a:normAutofit/>
          </a:bodyPr>
          <a:lstStyle/>
          <a:p>
            <a:pPr eaLnBrk="1" hangingPunct="1"/>
            <a:r>
              <a:rPr lang="en-US" sz="3600"/>
              <a:t>Transmitters – </a:t>
            </a:r>
            <a:r>
              <a:rPr lang="en-US" sz="3600" b="1" u="sng"/>
              <a:t>Lasers</a:t>
            </a:r>
            <a:r>
              <a:rPr lang="en-US" sz="3600"/>
              <a:t>, LEDs, Tunable Lasers</a:t>
            </a:r>
          </a:p>
        </p:txBody>
      </p:sp>
      <p:sp>
        <p:nvSpPr>
          <p:cNvPr id="112645" name="Rectangle 3"/>
          <p:cNvSpPr>
            <a:spLocks noGrp="1" noChangeArrowheads="1"/>
          </p:cNvSpPr>
          <p:nvPr>
            <p:ph idx="1"/>
          </p:nvPr>
        </p:nvSpPr>
        <p:spPr>
          <a:xfrm>
            <a:off x="179388" y="908050"/>
            <a:ext cx="8785225" cy="2735263"/>
          </a:xfrm>
        </p:spPr>
        <p:txBody>
          <a:bodyPr>
            <a:normAutofit lnSpcReduction="10000"/>
          </a:bodyPr>
          <a:lstStyle/>
          <a:p>
            <a:pPr eaLnBrk="1" hangingPunct="1">
              <a:lnSpc>
                <a:spcPct val="80000"/>
              </a:lnSpc>
            </a:pPr>
            <a:r>
              <a:rPr lang="el-GR" sz="1800" dirty="0"/>
              <a:t>Σε αντίθεση με την απορρόφηση ακτινοβολίας που είναι ομοειδές και ενιαίο φαινόμενο, η εκπομπή ακτινοβολίας εκδηλώνεται εναλλακτικά με δύο διαφορετικούς τύπους</a:t>
            </a:r>
          </a:p>
          <a:p>
            <a:pPr lvl="1" eaLnBrk="1" hangingPunct="1">
              <a:lnSpc>
                <a:spcPct val="80000"/>
              </a:lnSpc>
            </a:pPr>
            <a:r>
              <a:rPr lang="el-GR" sz="1600" b="1" u="sng" dirty="0">
                <a:solidFill>
                  <a:srgbClr val="FF0000"/>
                </a:solidFill>
              </a:rPr>
              <a:t>Αυθόρμητη εκπομπή</a:t>
            </a:r>
            <a:endParaRPr lang="el-GR" sz="1600" b="1" dirty="0"/>
          </a:p>
          <a:p>
            <a:pPr lvl="1" eaLnBrk="1" hangingPunct="1">
              <a:lnSpc>
                <a:spcPct val="80000"/>
              </a:lnSpc>
            </a:pPr>
            <a:r>
              <a:rPr lang="el-GR" sz="1600" b="1" u="sng" dirty="0">
                <a:solidFill>
                  <a:srgbClr val="0000FF"/>
                </a:solidFill>
              </a:rPr>
              <a:t>Εξαναγκασμένη εκπομπή</a:t>
            </a:r>
            <a:endParaRPr lang="en-US" sz="1600" b="1" u="sng" dirty="0">
              <a:solidFill>
                <a:srgbClr val="0000FF"/>
              </a:solidFill>
            </a:endParaRPr>
          </a:p>
          <a:p>
            <a:pPr lvl="2" eaLnBrk="1" hangingPunct="1">
              <a:lnSpc>
                <a:spcPct val="80000"/>
              </a:lnSpc>
            </a:pPr>
            <a:r>
              <a:rPr lang="el-GR" sz="1400" dirty="0"/>
              <a:t>Χαρακτηρίζεται από το ότι το (διεγερμένο) ηλεκτρόνιο αποδιεγείρεται μόνο επειδή και εφόσον έχει κατά κάποιο τρόπο εξαναγκασθεί από την παρουσία ενός φωτονίου με κατάλληλη ενέργεια (ίση με τη διαφορά των δύο ενεργειακών σταθμών)</a:t>
            </a:r>
          </a:p>
          <a:p>
            <a:pPr lvl="2" eaLnBrk="1" hangingPunct="1">
              <a:lnSpc>
                <a:spcPct val="80000"/>
              </a:lnSpc>
            </a:pPr>
            <a:r>
              <a:rPr lang="el-GR" sz="1400" b="1" dirty="0"/>
              <a:t>Το εξερεθίζον φωτόνιο εξαναγκάζει το διεγερμένο ηλεκτρόνιο να παράγει με την πτώση του ένα δεύτερο φωτόνιο το οποίο και είναι κυματικά πανομοιότυπο με το πρώτο, άρα έχει ίδια φάση, διεύθυνση κτλ</a:t>
            </a:r>
          </a:p>
          <a:p>
            <a:pPr lvl="2" eaLnBrk="1" hangingPunct="1">
              <a:lnSpc>
                <a:spcPct val="80000"/>
              </a:lnSpc>
            </a:pPr>
            <a:r>
              <a:rPr lang="el-GR" sz="1400" dirty="0"/>
              <a:t>Λόγω αυτής της συμφωνίας και αυτής της ομοιότητας, τα κυμάτια που συνοδεύουν </a:t>
            </a:r>
            <a:r>
              <a:rPr lang="el-GR" sz="1400" b="1" dirty="0"/>
              <a:t>τα δύο αυτά φωτόνια συμβάλλουν «προσθετικά» μεταξύ τους</a:t>
            </a:r>
            <a:r>
              <a:rPr lang="el-GR" sz="1400" dirty="0"/>
              <a:t> και η ακτινοβολία έτσι ενισχύεται, αφού προκύπτει ένα κυμάτιο με διπλάσιο πλάτος</a:t>
            </a:r>
          </a:p>
        </p:txBody>
      </p:sp>
      <p:sp>
        <p:nvSpPr>
          <p:cNvPr id="112643" name="Slide Number Placeholder 4"/>
          <p:cNvSpPr>
            <a:spLocks noGrp="1"/>
          </p:cNvSpPr>
          <p:nvPr>
            <p:ph type="sldNum" sz="quarter" idx="12"/>
          </p:nvPr>
        </p:nvSpPr>
        <p:spPr>
          <a:noFill/>
        </p:spPr>
        <p:txBody>
          <a:bodyPr/>
          <a:lstStyle>
            <a:lvl1pPr eaLnBrk="0" hangingPunct="0">
              <a:defRPr sz="3600" b="1" i="1">
                <a:solidFill>
                  <a:schemeClr val="tx1"/>
                </a:solidFill>
                <a:latin typeface="Times New Roman" pitchFamily="18" charset="0"/>
              </a:defRPr>
            </a:lvl1pPr>
            <a:lvl2pPr marL="742950" indent="-285750" eaLnBrk="0" hangingPunct="0">
              <a:defRPr sz="3600" b="1" i="1">
                <a:solidFill>
                  <a:schemeClr val="tx1"/>
                </a:solidFill>
                <a:latin typeface="Times New Roman" pitchFamily="18" charset="0"/>
              </a:defRPr>
            </a:lvl2pPr>
            <a:lvl3pPr marL="1143000" indent="-228600" eaLnBrk="0" hangingPunct="0">
              <a:defRPr sz="3600" b="1" i="1">
                <a:solidFill>
                  <a:schemeClr val="tx1"/>
                </a:solidFill>
                <a:latin typeface="Times New Roman" pitchFamily="18" charset="0"/>
              </a:defRPr>
            </a:lvl3pPr>
            <a:lvl4pPr marL="1600200" indent="-228600" eaLnBrk="0" hangingPunct="0">
              <a:defRPr sz="3600" b="1" i="1">
                <a:solidFill>
                  <a:schemeClr val="tx1"/>
                </a:solidFill>
                <a:latin typeface="Times New Roman" pitchFamily="18" charset="0"/>
              </a:defRPr>
            </a:lvl4pPr>
            <a:lvl5pPr marL="2057400" indent="-228600" eaLnBrk="0" hangingPunct="0">
              <a:defRPr sz="3600" b="1" i="1">
                <a:solidFill>
                  <a:schemeClr val="tx1"/>
                </a:solidFill>
                <a:latin typeface="Times New Roman" pitchFamily="18" charset="0"/>
              </a:defRPr>
            </a:lvl5pPr>
            <a:lvl6pPr marL="2514600" indent="-228600" eaLnBrk="0" fontAlgn="base" hangingPunct="0">
              <a:spcBef>
                <a:spcPct val="0"/>
              </a:spcBef>
              <a:spcAft>
                <a:spcPct val="0"/>
              </a:spcAft>
              <a:defRPr sz="3600" b="1" i="1">
                <a:solidFill>
                  <a:schemeClr val="tx1"/>
                </a:solidFill>
                <a:latin typeface="Times New Roman" pitchFamily="18" charset="0"/>
              </a:defRPr>
            </a:lvl6pPr>
            <a:lvl7pPr marL="2971800" indent="-228600" eaLnBrk="0" fontAlgn="base" hangingPunct="0">
              <a:spcBef>
                <a:spcPct val="0"/>
              </a:spcBef>
              <a:spcAft>
                <a:spcPct val="0"/>
              </a:spcAft>
              <a:defRPr sz="3600" b="1" i="1">
                <a:solidFill>
                  <a:schemeClr val="tx1"/>
                </a:solidFill>
                <a:latin typeface="Times New Roman" pitchFamily="18" charset="0"/>
              </a:defRPr>
            </a:lvl7pPr>
            <a:lvl8pPr marL="3429000" indent="-228600" eaLnBrk="0" fontAlgn="base" hangingPunct="0">
              <a:spcBef>
                <a:spcPct val="0"/>
              </a:spcBef>
              <a:spcAft>
                <a:spcPct val="0"/>
              </a:spcAft>
              <a:defRPr sz="3600" b="1" i="1">
                <a:solidFill>
                  <a:schemeClr val="tx1"/>
                </a:solidFill>
                <a:latin typeface="Times New Roman" pitchFamily="18" charset="0"/>
              </a:defRPr>
            </a:lvl8pPr>
            <a:lvl9pPr marL="3886200" indent="-228600" eaLnBrk="0" fontAlgn="base" hangingPunct="0">
              <a:spcBef>
                <a:spcPct val="0"/>
              </a:spcBef>
              <a:spcAft>
                <a:spcPct val="0"/>
              </a:spcAft>
              <a:defRPr sz="3600" b="1" i="1">
                <a:solidFill>
                  <a:schemeClr val="tx1"/>
                </a:solidFill>
                <a:latin typeface="Times New Roman" pitchFamily="18" charset="0"/>
              </a:defRPr>
            </a:lvl9pPr>
          </a:lstStyle>
          <a:p>
            <a:pPr eaLnBrk="1" hangingPunct="1"/>
            <a:fld id="{56BFC1B1-70AD-475F-BDDC-5A3ABF9D207C}" type="slidenum">
              <a:rPr lang="el-GR" sz="1800" i="0" smtClean="0"/>
              <a:pPr eaLnBrk="1" hangingPunct="1"/>
              <a:t>25</a:t>
            </a:fld>
            <a:endParaRPr lang="el-GR" sz="1800" i="0"/>
          </a:p>
        </p:txBody>
      </p:sp>
      <p:sp>
        <p:nvSpPr>
          <p:cNvPr id="112646" name="Line 4"/>
          <p:cNvSpPr>
            <a:spLocks noChangeShapeType="1"/>
          </p:cNvSpPr>
          <p:nvPr/>
        </p:nvSpPr>
        <p:spPr bwMode="auto">
          <a:xfrm>
            <a:off x="1044575" y="4003675"/>
            <a:ext cx="10795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12647" name="Rectangle 5"/>
          <p:cNvSpPr>
            <a:spLocks noChangeArrowheads="1"/>
          </p:cNvSpPr>
          <p:nvPr/>
        </p:nvSpPr>
        <p:spPr bwMode="auto">
          <a:xfrm>
            <a:off x="684213" y="3787775"/>
            <a:ext cx="360362"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n-US" sz="2000" b="0"/>
              <a:t>E</a:t>
            </a:r>
            <a:r>
              <a:rPr lang="en-US" sz="2000" b="0" i="0" baseline="-25000"/>
              <a:t>2</a:t>
            </a:r>
            <a:endParaRPr lang="el-GR" sz="2000" b="0" baseline="-25000"/>
          </a:p>
        </p:txBody>
      </p:sp>
      <p:sp>
        <p:nvSpPr>
          <p:cNvPr id="112648" name="Rectangle 6"/>
          <p:cNvSpPr>
            <a:spLocks noChangeArrowheads="1"/>
          </p:cNvSpPr>
          <p:nvPr/>
        </p:nvSpPr>
        <p:spPr bwMode="auto">
          <a:xfrm>
            <a:off x="684213" y="5084763"/>
            <a:ext cx="360362"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n-US" sz="2000" b="0"/>
              <a:t>E</a:t>
            </a:r>
            <a:r>
              <a:rPr lang="en-US" sz="2000" b="0" i="0" baseline="-25000"/>
              <a:t>1</a:t>
            </a:r>
            <a:endParaRPr lang="el-GR" sz="2000" b="0" baseline="-25000"/>
          </a:p>
        </p:txBody>
      </p:sp>
      <p:sp>
        <p:nvSpPr>
          <p:cNvPr id="112649" name="Line 7"/>
          <p:cNvSpPr>
            <a:spLocks noChangeShapeType="1"/>
          </p:cNvSpPr>
          <p:nvPr/>
        </p:nvSpPr>
        <p:spPr bwMode="auto">
          <a:xfrm>
            <a:off x="1044575" y="5300663"/>
            <a:ext cx="10795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12650" name="Oval 8"/>
          <p:cNvSpPr>
            <a:spLocks noChangeArrowheads="1"/>
          </p:cNvSpPr>
          <p:nvPr/>
        </p:nvSpPr>
        <p:spPr bwMode="auto">
          <a:xfrm>
            <a:off x="1547813" y="3932238"/>
            <a:ext cx="144462" cy="144462"/>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12651" name="Rectangle 9"/>
          <p:cNvSpPr>
            <a:spLocks noChangeArrowheads="1"/>
          </p:cNvSpPr>
          <p:nvPr/>
        </p:nvSpPr>
        <p:spPr bwMode="auto">
          <a:xfrm>
            <a:off x="1547813" y="3644900"/>
            <a:ext cx="360362"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n-US" sz="2000" b="0" i="0"/>
              <a:t>e</a:t>
            </a:r>
            <a:endParaRPr lang="el-GR" sz="2000" b="0" baseline="-25000"/>
          </a:p>
        </p:txBody>
      </p:sp>
      <p:sp>
        <p:nvSpPr>
          <p:cNvPr id="112652" name="Line 10"/>
          <p:cNvSpPr>
            <a:spLocks noChangeShapeType="1"/>
          </p:cNvSpPr>
          <p:nvPr/>
        </p:nvSpPr>
        <p:spPr bwMode="auto">
          <a:xfrm>
            <a:off x="1620838" y="4076700"/>
            <a:ext cx="0" cy="1223963"/>
          </a:xfrm>
          <a:prstGeom prst="line">
            <a:avLst/>
          </a:prstGeom>
          <a:noFill/>
          <a:ln w="2540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12653" name="Rectangle 11"/>
          <p:cNvSpPr>
            <a:spLocks noChangeArrowheads="1"/>
          </p:cNvSpPr>
          <p:nvPr/>
        </p:nvSpPr>
        <p:spPr bwMode="auto">
          <a:xfrm>
            <a:off x="2268538" y="3787775"/>
            <a:ext cx="360362"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n-US" sz="2000" b="0"/>
              <a:t>N</a:t>
            </a:r>
            <a:r>
              <a:rPr lang="en-US" sz="2000" b="0" i="0" baseline="-25000"/>
              <a:t>2</a:t>
            </a:r>
            <a:endParaRPr lang="el-GR" sz="2000" b="0" baseline="-25000"/>
          </a:p>
        </p:txBody>
      </p:sp>
      <p:sp>
        <p:nvSpPr>
          <p:cNvPr id="112654" name="Rectangle 12"/>
          <p:cNvSpPr>
            <a:spLocks noChangeArrowheads="1"/>
          </p:cNvSpPr>
          <p:nvPr/>
        </p:nvSpPr>
        <p:spPr bwMode="auto">
          <a:xfrm>
            <a:off x="2268538" y="5084763"/>
            <a:ext cx="360362"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n-US" sz="2000" b="0"/>
              <a:t>N</a:t>
            </a:r>
            <a:r>
              <a:rPr lang="en-US" sz="2000" b="0" i="0" baseline="-25000"/>
              <a:t>1</a:t>
            </a:r>
            <a:endParaRPr lang="el-GR" sz="2000" b="0" baseline="-25000"/>
          </a:p>
        </p:txBody>
      </p:sp>
      <p:sp>
        <p:nvSpPr>
          <p:cNvPr id="112655" name="AutoShape 13"/>
          <p:cNvSpPr>
            <a:spLocks noChangeArrowheads="1"/>
          </p:cNvSpPr>
          <p:nvPr/>
        </p:nvSpPr>
        <p:spPr bwMode="auto">
          <a:xfrm>
            <a:off x="2268538" y="4437063"/>
            <a:ext cx="431800" cy="287337"/>
          </a:xfrm>
          <a:prstGeom prst="rightArrow">
            <a:avLst>
              <a:gd name="adj1" fmla="val 50278"/>
              <a:gd name="adj2" fmla="val 67402"/>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12656" name="Line 14"/>
          <p:cNvSpPr>
            <a:spLocks noChangeShapeType="1"/>
          </p:cNvSpPr>
          <p:nvPr/>
        </p:nvSpPr>
        <p:spPr bwMode="auto">
          <a:xfrm>
            <a:off x="2771775" y="4003675"/>
            <a:ext cx="10795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12657" name="Line 15"/>
          <p:cNvSpPr>
            <a:spLocks noChangeShapeType="1"/>
          </p:cNvSpPr>
          <p:nvPr/>
        </p:nvSpPr>
        <p:spPr bwMode="auto">
          <a:xfrm>
            <a:off x="2771775" y="5300663"/>
            <a:ext cx="10795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12658" name="Oval 16"/>
          <p:cNvSpPr>
            <a:spLocks noChangeArrowheads="1"/>
          </p:cNvSpPr>
          <p:nvPr/>
        </p:nvSpPr>
        <p:spPr bwMode="auto">
          <a:xfrm>
            <a:off x="3275013" y="5227638"/>
            <a:ext cx="144462" cy="144462"/>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12659" name="Rectangle 17"/>
          <p:cNvSpPr>
            <a:spLocks noChangeArrowheads="1"/>
          </p:cNvSpPr>
          <p:nvPr/>
        </p:nvSpPr>
        <p:spPr bwMode="auto">
          <a:xfrm>
            <a:off x="3275013" y="4940300"/>
            <a:ext cx="360362"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n-US" sz="2000" b="0" i="0"/>
              <a:t>e</a:t>
            </a:r>
            <a:endParaRPr lang="el-GR" sz="2000" b="0" baseline="-25000"/>
          </a:p>
        </p:txBody>
      </p:sp>
      <p:grpSp>
        <p:nvGrpSpPr>
          <p:cNvPr id="112660" name="Group 18"/>
          <p:cNvGrpSpPr>
            <a:grpSpLocks/>
          </p:cNvGrpSpPr>
          <p:nvPr/>
        </p:nvGrpSpPr>
        <p:grpSpPr bwMode="auto">
          <a:xfrm rot="1460466">
            <a:off x="3708400" y="4649788"/>
            <a:ext cx="431800" cy="146050"/>
            <a:chOff x="2064" y="3293"/>
            <a:chExt cx="2358" cy="365"/>
          </a:xfrm>
        </p:grpSpPr>
        <p:sp>
          <p:nvSpPr>
            <p:cNvPr id="112701" name="Freeform 19"/>
            <p:cNvSpPr>
              <a:spLocks/>
            </p:cNvSpPr>
            <p:nvPr/>
          </p:nvSpPr>
          <p:spPr bwMode="auto">
            <a:xfrm>
              <a:off x="2064" y="3293"/>
              <a:ext cx="453" cy="182"/>
            </a:xfrm>
            <a:custGeom>
              <a:avLst/>
              <a:gdLst>
                <a:gd name="T0" fmla="*/ 0 w 453"/>
                <a:gd name="T1" fmla="*/ 182 h 182"/>
                <a:gd name="T2" fmla="*/ 226 w 453"/>
                <a:gd name="T3" fmla="*/ 0 h 182"/>
                <a:gd name="T4" fmla="*/ 453 w 453"/>
                <a:gd name="T5" fmla="*/ 182 h 182"/>
                <a:gd name="T6" fmla="*/ 0 60000 65536"/>
                <a:gd name="T7" fmla="*/ 0 60000 65536"/>
                <a:gd name="T8" fmla="*/ 0 60000 65536"/>
              </a:gdLst>
              <a:ahLst/>
              <a:cxnLst>
                <a:cxn ang="T6">
                  <a:pos x="T0" y="T1"/>
                </a:cxn>
                <a:cxn ang="T7">
                  <a:pos x="T2" y="T3"/>
                </a:cxn>
                <a:cxn ang="T8">
                  <a:pos x="T4" y="T5"/>
                </a:cxn>
              </a:cxnLst>
              <a:rect l="0" t="0" r="r" b="b"/>
              <a:pathLst>
                <a:path w="453" h="182">
                  <a:moveTo>
                    <a:pt x="0" y="182"/>
                  </a:moveTo>
                  <a:cubicBezTo>
                    <a:pt x="75" y="91"/>
                    <a:pt x="151" y="0"/>
                    <a:pt x="226" y="0"/>
                  </a:cubicBezTo>
                  <a:cubicBezTo>
                    <a:pt x="301" y="0"/>
                    <a:pt x="377" y="91"/>
                    <a:pt x="453" y="182"/>
                  </a:cubicBezTo>
                </a:path>
              </a:pathLst>
            </a:custGeom>
            <a:noFill/>
            <a:ln w="25400">
              <a:solidFill>
                <a:schemeClr val="tx1"/>
              </a:solidFill>
              <a:round/>
              <a:headEnd type="oval"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12702" name="Freeform 20"/>
            <p:cNvSpPr>
              <a:spLocks/>
            </p:cNvSpPr>
            <p:nvPr/>
          </p:nvSpPr>
          <p:spPr bwMode="auto">
            <a:xfrm flipV="1">
              <a:off x="2518" y="3475"/>
              <a:ext cx="453" cy="182"/>
            </a:xfrm>
            <a:custGeom>
              <a:avLst/>
              <a:gdLst>
                <a:gd name="T0" fmla="*/ 0 w 453"/>
                <a:gd name="T1" fmla="*/ 182 h 182"/>
                <a:gd name="T2" fmla="*/ 226 w 453"/>
                <a:gd name="T3" fmla="*/ 0 h 182"/>
                <a:gd name="T4" fmla="*/ 453 w 453"/>
                <a:gd name="T5" fmla="*/ 182 h 182"/>
                <a:gd name="T6" fmla="*/ 0 60000 65536"/>
                <a:gd name="T7" fmla="*/ 0 60000 65536"/>
                <a:gd name="T8" fmla="*/ 0 60000 65536"/>
              </a:gdLst>
              <a:ahLst/>
              <a:cxnLst>
                <a:cxn ang="T6">
                  <a:pos x="T0" y="T1"/>
                </a:cxn>
                <a:cxn ang="T7">
                  <a:pos x="T2" y="T3"/>
                </a:cxn>
                <a:cxn ang="T8">
                  <a:pos x="T4" y="T5"/>
                </a:cxn>
              </a:cxnLst>
              <a:rect l="0" t="0" r="r" b="b"/>
              <a:pathLst>
                <a:path w="453" h="182">
                  <a:moveTo>
                    <a:pt x="0" y="182"/>
                  </a:moveTo>
                  <a:cubicBezTo>
                    <a:pt x="75" y="91"/>
                    <a:pt x="151" y="0"/>
                    <a:pt x="226" y="0"/>
                  </a:cubicBezTo>
                  <a:cubicBezTo>
                    <a:pt x="301" y="0"/>
                    <a:pt x="377" y="91"/>
                    <a:pt x="453" y="182"/>
                  </a:cubicBezTo>
                </a:path>
              </a:pathLst>
            </a:cu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12703" name="Freeform 21"/>
            <p:cNvSpPr>
              <a:spLocks/>
            </p:cNvSpPr>
            <p:nvPr/>
          </p:nvSpPr>
          <p:spPr bwMode="auto">
            <a:xfrm>
              <a:off x="2971" y="3294"/>
              <a:ext cx="453" cy="182"/>
            </a:xfrm>
            <a:custGeom>
              <a:avLst/>
              <a:gdLst>
                <a:gd name="T0" fmla="*/ 0 w 453"/>
                <a:gd name="T1" fmla="*/ 182 h 182"/>
                <a:gd name="T2" fmla="*/ 226 w 453"/>
                <a:gd name="T3" fmla="*/ 0 h 182"/>
                <a:gd name="T4" fmla="*/ 453 w 453"/>
                <a:gd name="T5" fmla="*/ 182 h 182"/>
                <a:gd name="T6" fmla="*/ 0 60000 65536"/>
                <a:gd name="T7" fmla="*/ 0 60000 65536"/>
                <a:gd name="T8" fmla="*/ 0 60000 65536"/>
              </a:gdLst>
              <a:ahLst/>
              <a:cxnLst>
                <a:cxn ang="T6">
                  <a:pos x="T0" y="T1"/>
                </a:cxn>
                <a:cxn ang="T7">
                  <a:pos x="T2" y="T3"/>
                </a:cxn>
                <a:cxn ang="T8">
                  <a:pos x="T4" y="T5"/>
                </a:cxn>
              </a:cxnLst>
              <a:rect l="0" t="0" r="r" b="b"/>
              <a:pathLst>
                <a:path w="453" h="182">
                  <a:moveTo>
                    <a:pt x="0" y="182"/>
                  </a:moveTo>
                  <a:cubicBezTo>
                    <a:pt x="75" y="91"/>
                    <a:pt x="151" y="0"/>
                    <a:pt x="226" y="0"/>
                  </a:cubicBezTo>
                  <a:cubicBezTo>
                    <a:pt x="301" y="0"/>
                    <a:pt x="377" y="91"/>
                    <a:pt x="453" y="182"/>
                  </a:cubicBezTo>
                </a:path>
              </a:pathLst>
            </a:cu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12704" name="Freeform 22"/>
            <p:cNvSpPr>
              <a:spLocks/>
            </p:cNvSpPr>
            <p:nvPr/>
          </p:nvSpPr>
          <p:spPr bwMode="auto">
            <a:xfrm flipV="1">
              <a:off x="3425" y="3476"/>
              <a:ext cx="453" cy="182"/>
            </a:xfrm>
            <a:custGeom>
              <a:avLst/>
              <a:gdLst>
                <a:gd name="T0" fmla="*/ 0 w 453"/>
                <a:gd name="T1" fmla="*/ 182 h 182"/>
                <a:gd name="T2" fmla="*/ 226 w 453"/>
                <a:gd name="T3" fmla="*/ 0 h 182"/>
                <a:gd name="T4" fmla="*/ 453 w 453"/>
                <a:gd name="T5" fmla="*/ 182 h 182"/>
                <a:gd name="T6" fmla="*/ 0 60000 65536"/>
                <a:gd name="T7" fmla="*/ 0 60000 65536"/>
                <a:gd name="T8" fmla="*/ 0 60000 65536"/>
              </a:gdLst>
              <a:ahLst/>
              <a:cxnLst>
                <a:cxn ang="T6">
                  <a:pos x="T0" y="T1"/>
                </a:cxn>
                <a:cxn ang="T7">
                  <a:pos x="T2" y="T3"/>
                </a:cxn>
                <a:cxn ang="T8">
                  <a:pos x="T4" y="T5"/>
                </a:cxn>
              </a:cxnLst>
              <a:rect l="0" t="0" r="r" b="b"/>
              <a:pathLst>
                <a:path w="453" h="182">
                  <a:moveTo>
                    <a:pt x="0" y="182"/>
                  </a:moveTo>
                  <a:cubicBezTo>
                    <a:pt x="75" y="91"/>
                    <a:pt x="151" y="0"/>
                    <a:pt x="226" y="0"/>
                  </a:cubicBezTo>
                  <a:cubicBezTo>
                    <a:pt x="301" y="0"/>
                    <a:pt x="377" y="91"/>
                    <a:pt x="453" y="182"/>
                  </a:cubicBezTo>
                </a:path>
              </a:pathLst>
            </a:cu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12705" name="Line 23"/>
            <p:cNvSpPr>
              <a:spLocks noChangeShapeType="1"/>
            </p:cNvSpPr>
            <p:nvPr/>
          </p:nvSpPr>
          <p:spPr bwMode="auto">
            <a:xfrm>
              <a:off x="3878" y="3475"/>
              <a:ext cx="544"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sp>
        <p:nvSpPr>
          <p:cNvPr id="112661" name="Rectangle 24"/>
          <p:cNvSpPr>
            <a:spLocks noChangeArrowheads="1"/>
          </p:cNvSpPr>
          <p:nvPr/>
        </p:nvSpPr>
        <p:spPr bwMode="auto">
          <a:xfrm>
            <a:off x="3708400" y="4221163"/>
            <a:ext cx="360363"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n-US" sz="2000" b="0"/>
              <a:t>hf</a:t>
            </a:r>
            <a:r>
              <a:rPr lang="en-US" sz="2000" b="0" baseline="-25000"/>
              <a:t>c</a:t>
            </a:r>
            <a:endParaRPr lang="el-GR" sz="2000" b="0" baseline="-25000"/>
          </a:p>
        </p:txBody>
      </p:sp>
      <p:sp>
        <p:nvSpPr>
          <p:cNvPr id="112662" name="Line 25"/>
          <p:cNvSpPr>
            <a:spLocks noChangeShapeType="1"/>
          </p:cNvSpPr>
          <p:nvPr/>
        </p:nvSpPr>
        <p:spPr bwMode="auto">
          <a:xfrm>
            <a:off x="5508625" y="4003675"/>
            <a:ext cx="10795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12663" name="Rectangle 26"/>
          <p:cNvSpPr>
            <a:spLocks noChangeArrowheads="1"/>
          </p:cNvSpPr>
          <p:nvPr/>
        </p:nvSpPr>
        <p:spPr bwMode="auto">
          <a:xfrm>
            <a:off x="5148263" y="3787775"/>
            <a:ext cx="360362"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n-US" sz="2000" b="0"/>
              <a:t>E</a:t>
            </a:r>
            <a:r>
              <a:rPr lang="en-US" sz="2000" b="0" i="0" baseline="-25000"/>
              <a:t>2</a:t>
            </a:r>
            <a:endParaRPr lang="el-GR" sz="2000" b="0" baseline="-25000"/>
          </a:p>
        </p:txBody>
      </p:sp>
      <p:sp>
        <p:nvSpPr>
          <p:cNvPr id="112664" name="Rectangle 27"/>
          <p:cNvSpPr>
            <a:spLocks noChangeArrowheads="1"/>
          </p:cNvSpPr>
          <p:nvPr/>
        </p:nvSpPr>
        <p:spPr bwMode="auto">
          <a:xfrm>
            <a:off x="5148263" y="5084763"/>
            <a:ext cx="360362"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n-US" sz="2000" b="0"/>
              <a:t>E</a:t>
            </a:r>
            <a:r>
              <a:rPr lang="en-US" sz="2000" b="0" i="0" baseline="-25000"/>
              <a:t>1</a:t>
            </a:r>
            <a:endParaRPr lang="el-GR" sz="2000" b="0" baseline="-25000"/>
          </a:p>
        </p:txBody>
      </p:sp>
      <p:sp>
        <p:nvSpPr>
          <p:cNvPr id="112665" name="Line 28"/>
          <p:cNvSpPr>
            <a:spLocks noChangeShapeType="1"/>
          </p:cNvSpPr>
          <p:nvPr/>
        </p:nvSpPr>
        <p:spPr bwMode="auto">
          <a:xfrm>
            <a:off x="5508625" y="5300663"/>
            <a:ext cx="10795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12666" name="Oval 29"/>
          <p:cNvSpPr>
            <a:spLocks noChangeArrowheads="1"/>
          </p:cNvSpPr>
          <p:nvPr/>
        </p:nvSpPr>
        <p:spPr bwMode="auto">
          <a:xfrm>
            <a:off x="6011863" y="3932238"/>
            <a:ext cx="144462" cy="144462"/>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12667" name="Rectangle 30"/>
          <p:cNvSpPr>
            <a:spLocks noChangeArrowheads="1"/>
          </p:cNvSpPr>
          <p:nvPr/>
        </p:nvSpPr>
        <p:spPr bwMode="auto">
          <a:xfrm>
            <a:off x="6011863" y="3644900"/>
            <a:ext cx="360362"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n-US" sz="2000" b="0" i="0"/>
              <a:t>e</a:t>
            </a:r>
            <a:endParaRPr lang="el-GR" sz="2000" b="0" baseline="-25000"/>
          </a:p>
        </p:txBody>
      </p:sp>
      <p:sp>
        <p:nvSpPr>
          <p:cNvPr id="112668" name="Line 31"/>
          <p:cNvSpPr>
            <a:spLocks noChangeShapeType="1"/>
          </p:cNvSpPr>
          <p:nvPr/>
        </p:nvSpPr>
        <p:spPr bwMode="auto">
          <a:xfrm>
            <a:off x="6084888" y="4075113"/>
            <a:ext cx="0" cy="1225550"/>
          </a:xfrm>
          <a:prstGeom prst="line">
            <a:avLst/>
          </a:prstGeom>
          <a:noFill/>
          <a:ln w="2540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12669" name="Rectangle 32"/>
          <p:cNvSpPr>
            <a:spLocks noChangeArrowheads="1"/>
          </p:cNvSpPr>
          <p:nvPr/>
        </p:nvSpPr>
        <p:spPr bwMode="auto">
          <a:xfrm>
            <a:off x="6732588" y="3787775"/>
            <a:ext cx="360362"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n-US" sz="2000" b="0"/>
              <a:t>N</a:t>
            </a:r>
            <a:r>
              <a:rPr lang="en-US" sz="2000" b="0" i="0" baseline="-25000"/>
              <a:t>2</a:t>
            </a:r>
            <a:endParaRPr lang="el-GR" sz="2000" b="0" baseline="-25000"/>
          </a:p>
        </p:txBody>
      </p:sp>
      <p:sp>
        <p:nvSpPr>
          <p:cNvPr id="112670" name="Rectangle 33"/>
          <p:cNvSpPr>
            <a:spLocks noChangeArrowheads="1"/>
          </p:cNvSpPr>
          <p:nvPr/>
        </p:nvSpPr>
        <p:spPr bwMode="auto">
          <a:xfrm>
            <a:off x="6732588" y="5084763"/>
            <a:ext cx="360362"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n-US" sz="2000" b="0"/>
              <a:t>N</a:t>
            </a:r>
            <a:r>
              <a:rPr lang="en-US" sz="2000" b="0" i="0" baseline="-25000"/>
              <a:t>1</a:t>
            </a:r>
            <a:endParaRPr lang="el-GR" sz="2000" b="0" baseline="-25000"/>
          </a:p>
        </p:txBody>
      </p:sp>
      <p:sp>
        <p:nvSpPr>
          <p:cNvPr id="112671" name="AutoShape 34"/>
          <p:cNvSpPr>
            <a:spLocks noChangeArrowheads="1"/>
          </p:cNvSpPr>
          <p:nvPr/>
        </p:nvSpPr>
        <p:spPr bwMode="auto">
          <a:xfrm>
            <a:off x="6732588" y="4437063"/>
            <a:ext cx="431800" cy="287337"/>
          </a:xfrm>
          <a:prstGeom prst="rightArrow">
            <a:avLst>
              <a:gd name="adj1" fmla="val 50278"/>
              <a:gd name="adj2" fmla="val 67402"/>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12672" name="Line 35"/>
          <p:cNvSpPr>
            <a:spLocks noChangeShapeType="1"/>
          </p:cNvSpPr>
          <p:nvPr/>
        </p:nvSpPr>
        <p:spPr bwMode="auto">
          <a:xfrm>
            <a:off x="7235825" y="4003675"/>
            <a:ext cx="10795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12673" name="Line 36"/>
          <p:cNvSpPr>
            <a:spLocks noChangeShapeType="1"/>
          </p:cNvSpPr>
          <p:nvPr/>
        </p:nvSpPr>
        <p:spPr bwMode="auto">
          <a:xfrm>
            <a:off x="7235825" y="5300663"/>
            <a:ext cx="10795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12674" name="Oval 37"/>
          <p:cNvSpPr>
            <a:spLocks noChangeArrowheads="1"/>
          </p:cNvSpPr>
          <p:nvPr/>
        </p:nvSpPr>
        <p:spPr bwMode="auto">
          <a:xfrm>
            <a:off x="7739063" y="5227638"/>
            <a:ext cx="144462" cy="144462"/>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12675" name="Rectangle 38"/>
          <p:cNvSpPr>
            <a:spLocks noChangeArrowheads="1"/>
          </p:cNvSpPr>
          <p:nvPr/>
        </p:nvSpPr>
        <p:spPr bwMode="auto">
          <a:xfrm>
            <a:off x="7739063" y="4940300"/>
            <a:ext cx="360362"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n-US" sz="2000" b="0" i="0"/>
              <a:t>e</a:t>
            </a:r>
            <a:endParaRPr lang="el-GR" sz="2000" b="0" baseline="-25000"/>
          </a:p>
        </p:txBody>
      </p:sp>
      <p:grpSp>
        <p:nvGrpSpPr>
          <p:cNvPr id="112676" name="Group 39"/>
          <p:cNvGrpSpPr>
            <a:grpSpLocks/>
          </p:cNvGrpSpPr>
          <p:nvPr/>
        </p:nvGrpSpPr>
        <p:grpSpPr bwMode="auto">
          <a:xfrm>
            <a:off x="4787900" y="4649788"/>
            <a:ext cx="431800" cy="146050"/>
            <a:chOff x="2064" y="3293"/>
            <a:chExt cx="2358" cy="365"/>
          </a:xfrm>
        </p:grpSpPr>
        <p:sp>
          <p:nvSpPr>
            <p:cNvPr id="112696" name="Freeform 40"/>
            <p:cNvSpPr>
              <a:spLocks/>
            </p:cNvSpPr>
            <p:nvPr/>
          </p:nvSpPr>
          <p:spPr bwMode="auto">
            <a:xfrm>
              <a:off x="2064" y="3293"/>
              <a:ext cx="453" cy="182"/>
            </a:xfrm>
            <a:custGeom>
              <a:avLst/>
              <a:gdLst>
                <a:gd name="T0" fmla="*/ 0 w 453"/>
                <a:gd name="T1" fmla="*/ 182 h 182"/>
                <a:gd name="T2" fmla="*/ 226 w 453"/>
                <a:gd name="T3" fmla="*/ 0 h 182"/>
                <a:gd name="T4" fmla="*/ 453 w 453"/>
                <a:gd name="T5" fmla="*/ 182 h 182"/>
                <a:gd name="T6" fmla="*/ 0 60000 65536"/>
                <a:gd name="T7" fmla="*/ 0 60000 65536"/>
                <a:gd name="T8" fmla="*/ 0 60000 65536"/>
              </a:gdLst>
              <a:ahLst/>
              <a:cxnLst>
                <a:cxn ang="T6">
                  <a:pos x="T0" y="T1"/>
                </a:cxn>
                <a:cxn ang="T7">
                  <a:pos x="T2" y="T3"/>
                </a:cxn>
                <a:cxn ang="T8">
                  <a:pos x="T4" y="T5"/>
                </a:cxn>
              </a:cxnLst>
              <a:rect l="0" t="0" r="r" b="b"/>
              <a:pathLst>
                <a:path w="453" h="182">
                  <a:moveTo>
                    <a:pt x="0" y="182"/>
                  </a:moveTo>
                  <a:cubicBezTo>
                    <a:pt x="75" y="91"/>
                    <a:pt x="151" y="0"/>
                    <a:pt x="226" y="0"/>
                  </a:cubicBezTo>
                  <a:cubicBezTo>
                    <a:pt x="301" y="0"/>
                    <a:pt x="377" y="91"/>
                    <a:pt x="453" y="182"/>
                  </a:cubicBezTo>
                </a:path>
              </a:pathLst>
            </a:custGeom>
            <a:noFill/>
            <a:ln w="25400">
              <a:solidFill>
                <a:schemeClr val="tx1"/>
              </a:solidFill>
              <a:round/>
              <a:headEnd type="oval"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12697" name="Freeform 41"/>
            <p:cNvSpPr>
              <a:spLocks/>
            </p:cNvSpPr>
            <p:nvPr/>
          </p:nvSpPr>
          <p:spPr bwMode="auto">
            <a:xfrm flipV="1">
              <a:off x="2518" y="3475"/>
              <a:ext cx="453" cy="182"/>
            </a:xfrm>
            <a:custGeom>
              <a:avLst/>
              <a:gdLst>
                <a:gd name="T0" fmla="*/ 0 w 453"/>
                <a:gd name="T1" fmla="*/ 182 h 182"/>
                <a:gd name="T2" fmla="*/ 226 w 453"/>
                <a:gd name="T3" fmla="*/ 0 h 182"/>
                <a:gd name="T4" fmla="*/ 453 w 453"/>
                <a:gd name="T5" fmla="*/ 182 h 182"/>
                <a:gd name="T6" fmla="*/ 0 60000 65536"/>
                <a:gd name="T7" fmla="*/ 0 60000 65536"/>
                <a:gd name="T8" fmla="*/ 0 60000 65536"/>
              </a:gdLst>
              <a:ahLst/>
              <a:cxnLst>
                <a:cxn ang="T6">
                  <a:pos x="T0" y="T1"/>
                </a:cxn>
                <a:cxn ang="T7">
                  <a:pos x="T2" y="T3"/>
                </a:cxn>
                <a:cxn ang="T8">
                  <a:pos x="T4" y="T5"/>
                </a:cxn>
              </a:cxnLst>
              <a:rect l="0" t="0" r="r" b="b"/>
              <a:pathLst>
                <a:path w="453" h="182">
                  <a:moveTo>
                    <a:pt x="0" y="182"/>
                  </a:moveTo>
                  <a:cubicBezTo>
                    <a:pt x="75" y="91"/>
                    <a:pt x="151" y="0"/>
                    <a:pt x="226" y="0"/>
                  </a:cubicBezTo>
                  <a:cubicBezTo>
                    <a:pt x="301" y="0"/>
                    <a:pt x="377" y="91"/>
                    <a:pt x="453" y="182"/>
                  </a:cubicBezTo>
                </a:path>
              </a:pathLst>
            </a:cu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12698" name="Freeform 42"/>
            <p:cNvSpPr>
              <a:spLocks/>
            </p:cNvSpPr>
            <p:nvPr/>
          </p:nvSpPr>
          <p:spPr bwMode="auto">
            <a:xfrm>
              <a:off x="2971" y="3294"/>
              <a:ext cx="453" cy="182"/>
            </a:xfrm>
            <a:custGeom>
              <a:avLst/>
              <a:gdLst>
                <a:gd name="T0" fmla="*/ 0 w 453"/>
                <a:gd name="T1" fmla="*/ 182 h 182"/>
                <a:gd name="T2" fmla="*/ 226 w 453"/>
                <a:gd name="T3" fmla="*/ 0 h 182"/>
                <a:gd name="T4" fmla="*/ 453 w 453"/>
                <a:gd name="T5" fmla="*/ 182 h 182"/>
                <a:gd name="T6" fmla="*/ 0 60000 65536"/>
                <a:gd name="T7" fmla="*/ 0 60000 65536"/>
                <a:gd name="T8" fmla="*/ 0 60000 65536"/>
              </a:gdLst>
              <a:ahLst/>
              <a:cxnLst>
                <a:cxn ang="T6">
                  <a:pos x="T0" y="T1"/>
                </a:cxn>
                <a:cxn ang="T7">
                  <a:pos x="T2" y="T3"/>
                </a:cxn>
                <a:cxn ang="T8">
                  <a:pos x="T4" y="T5"/>
                </a:cxn>
              </a:cxnLst>
              <a:rect l="0" t="0" r="r" b="b"/>
              <a:pathLst>
                <a:path w="453" h="182">
                  <a:moveTo>
                    <a:pt x="0" y="182"/>
                  </a:moveTo>
                  <a:cubicBezTo>
                    <a:pt x="75" y="91"/>
                    <a:pt x="151" y="0"/>
                    <a:pt x="226" y="0"/>
                  </a:cubicBezTo>
                  <a:cubicBezTo>
                    <a:pt x="301" y="0"/>
                    <a:pt x="377" y="91"/>
                    <a:pt x="453" y="182"/>
                  </a:cubicBezTo>
                </a:path>
              </a:pathLst>
            </a:cu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12699" name="Freeform 43"/>
            <p:cNvSpPr>
              <a:spLocks/>
            </p:cNvSpPr>
            <p:nvPr/>
          </p:nvSpPr>
          <p:spPr bwMode="auto">
            <a:xfrm flipV="1">
              <a:off x="3425" y="3476"/>
              <a:ext cx="453" cy="182"/>
            </a:xfrm>
            <a:custGeom>
              <a:avLst/>
              <a:gdLst>
                <a:gd name="T0" fmla="*/ 0 w 453"/>
                <a:gd name="T1" fmla="*/ 182 h 182"/>
                <a:gd name="T2" fmla="*/ 226 w 453"/>
                <a:gd name="T3" fmla="*/ 0 h 182"/>
                <a:gd name="T4" fmla="*/ 453 w 453"/>
                <a:gd name="T5" fmla="*/ 182 h 182"/>
                <a:gd name="T6" fmla="*/ 0 60000 65536"/>
                <a:gd name="T7" fmla="*/ 0 60000 65536"/>
                <a:gd name="T8" fmla="*/ 0 60000 65536"/>
              </a:gdLst>
              <a:ahLst/>
              <a:cxnLst>
                <a:cxn ang="T6">
                  <a:pos x="T0" y="T1"/>
                </a:cxn>
                <a:cxn ang="T7">
                  <a:pos x="T2" y="T3"/>
                </a:cxn>
                <a:cxn ang="T8">
                  <a:pos x="T4" y="T5"/>
                </a:cxn>
              </a:cxnLst>
              <a:rect l="0" t="0" r="r" b="b"/>
              <a:pathLst>
                <a:path w="453" h="182">
                  <a:moveTo>
                    <a:pt x="0" y="182"/>
                  </a:moveTo>
                  <a:cubicBezTo>
                    <a:pt x="75" y="91"/>
                    <a:pt x="151" y="0"/>
                    <a:pt x="226" y="0"/>
                  </a:cubicBezTo>
                  <a:cubicBezTo>
                    <a:pt x="301" y="0"/>
                    <a:pt x="377" y="91"/>
                    <a:pt x="453" y="182"/>
                  </a:cubicBezTo>
                </a:path>
              </a:pathLst>
            </a:cu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12700" name="Line 44"/>
            <p:cNvSpPr>
              <a:spLocks noChangeShapeType="1"/>
            </p:cNvSpPr>
            <p:nvPr/>
          </p:nvSpPr>
          <p:spPr bwMode="auto">
            <a:xfrm>
              <a:off x="3878" y="3475"/>
              <a:ext cx="544"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sp>
        <p:nvSpPr>
          <p:cNvPr id="112677" name="Rectangle 45"/>
          <p:cNvSpPr>
            <a:spLocks noChangeArrowheads="1"/>
          </p:cNvSpPr>
          <p:nvPr/>
        </p:nvSpPr>
        <p:spPr bwMode="auto">
          <a:xfrm>
            <a:off x="4787900" y="4221163"/>
            <a:ext cx="360363"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n-US" sz="2000" b="0"/>
              <a:t>hf</a:t>
            </a:r>
            <a:r>
              <a:rPr lang="en-US" sz="2000" b="0" baseline="-25000"/>
              <a:t>c</a:t>
            </a:r>
            <a:endParaRPr lang="el-GR" sz="2000" b="0" baseline="-25000"/>
          </a:p>
        </p:txBody>
      </p:sp>
      <p:sp>
        <p:nvSpPr>
          <p:cNvPr id="112678" name="Rectangle 46"/>
          <p:cNvSpPr>
            <a:spLocks noChangeArrowheads="1"/>
          </p:cNvSpPr>
          <p:nvPr/>
        </p:nvSpPr>
        <p:spPr bwMode="auto">
          <a:xfrm>
            <a:off x="971550" y="5516563"/>
            <a:ext cx="2881313"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i="0">
                <a:solidFill>
                  <a:srgbClr val="FF0000"/>
                </a:solidFill>
              </a:rPr>
              <a:t>Αυθόρμητη Εκπομπή</a:t>
            </a:r>
          </a:p>
        </p:txBody>
      </p:sp>
      <p:sp>
        <p:nvSpPr>
          <p:cNvPr id="112679" name="Rectangle 47"/>
          <p:cNvSpPr>
            <a:spLocks noChangeArrowheads="1"/>
          </p:cNvSpPr>
          <p:nvPr/>
        </p:nvSpPr>
        <p:spPr bwMode="auto">
          <a:xfrm>
            <a:off x="5580063" y="5516563"/>
            <a:ext cx="2881312"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i="0">
                <a:solidFill>
                  <a:srgbClr val="0000FF"/>
                </a:solidFill>
              </a:rPr>
              <a:t>Εξαναγκασμένη Εκπομπή</a:t>
            </a:r>
          </a:p>
        </p:txBody>
      </p:sp>
      <p:grpSp>
        <p:nvGrpSpPr>
          <p:cNvPr id="112680" name="Group 48"/>
          <p:cNvGrpSpPr>
            <a:grpSpLocks/>
          </p:cNvGrpSpPr>
          <p:nvPr/>
        </p:nvGrpSpPr>
        <p:grpSpPr bwMode="auto">
          <a:xfrm>
            <a:off x="8461375" y="4505325"/>
            <a:ext cx="431800" cy="146050"/>
            <a:chOff x="2064" y="3293"/>
            <a:chExt cx="2358" cy="365"/>
          </a:xfrm>
        </p:grpSpPr>
        <p:sp>
          <p:nvSpPr>
            <p:cNvPr id="112691" name="Freeform 49"/>
            <p:cNvSpPr>
              <a:spLocks/>
            </p:cNvSpPr>
            <p:nvPr/>
          </p:nvSpPr>
          <p:spPr bwMode="auto">
            <a:xfrm>
              <a:off x="2064" y="3293"/>
              <a:ext cx="453" cy="182"/>
            </a:xfrm>
            <a:custGeom>
              <a:avLst/>
              <a:gdLst>
                <a:gd name="T0" fmla="*/ 0 w 453"/>
                <a:gd name="T1" fmla="*/ 182 h 182"/>
                <a:gd name="T2" fmla="*/ 226 w 453"/>
                <a:gd name="T3" fmla="*/ 0 h 182"/>
                <a:gd name="T4" fmla="*/ 453 w 453"/>
                <a:gd name="T5" fmla="*/ 182 h 182"/>
                <a:gd name="T6" fmla="*/ 0 60000 65536"/>
                <a:gd name="T7" fmla="*/ 0 60000 65536"/>
                <a:gd name="T8" fmla="*/ 0 60000 65536"/>
              </a:gdLst>
              <a:ahLst/>
              <a:cxnLst>
                <a:cxn ang="T6">
                  <a:pos x="T0" y="T1"/>
                </a:cxn>
                <a:cxn ang="T7">
                  <a:pos x="T2" y="T3"/>
                </a:cxn>
                <a:cxn ang="T8">
                  <a:pos x="T4" y="T5"/>
                </a:cxn>
              </a:cxnLst>
              <a:rect l="0" t="0" r="r" b="b"/>
              <a:pathLst>
                <a:path w="453" h="182">
                  <a:moveTo>
                    <a:pt x="0" y="182"/>
                  </a:moveTo>
                  <a:cubicBezTo>
                    <a:pt x="75" y="91"/>
                    <a:pt x="151" y="0"/>
                    <a:pt x="226" y="0"/>
                  </a:cubicBezTo>
                  <a:cubicBezTo>
                    <a:pt x="301" y="0"/>
                    <a:pt x="377" y="91"/>
                    <a:pt x="453" y="182"/>
                  </a:cubicBezTo>
                </a:path>
              </a:pathLst>
            </a:custGeom>
            <a:noFill/>
            <a:ln w="25400">
              <a:solidFill>
                <a:schemeClr val="tx1"/>
              </a:solidFill>
              <a:round/>
              <a:headEnd type="oval"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12692" name="Freeform 50"/>
            <p:cNvSpPr>
              <a:spLocks/>
            </p:cNvSpPr>
            <p:nvPr/>
          </p:nvSpPr>
          <p:spPr bwMode="auto">
            <a:xfrm flipV="1">
              <a:off x="2518" y="3475"/>
              <a:ext cx="453" cy="182"/>
            </a:xfrm>
            <a:custGeom>
              <a:avLst/>
              <a:gdLst>
                <a:gd name="T0" fmla="*/ 0 w 453"/>
                <a:gd name="T1" fmla="*/ 182 h 182"/>
                <a:gd name="T2" fmla="*/ 226 w 453"/>
                <a:gd name="T3" fmla="*/ 0 h 182"/>
                <a:gd name="T4" fmla="*/ 453 w 453"/>
                <a:gd name="T5" fmla="*/ 182 h 182"/>
                <a:gd name="T6" fmla="*/ 0 60000 65536"/>
                <a:gd name="T7" fmla="*/ 0 60000 65536"/>
                <a:gd name="T8" fmla="*/ 0 60000 65536"/>
              </a:gdLst>
              <a:ahLst/>
              <a:cxnLst>
                <a:cxn ang="T6">
                  <a:pos x="T0" y="T1"/>
                </a:cxn>
                <a:cxn ang="T7">
                  <a:pos x="T2" y="T3"/>
                </a:cxn>
                <a:cxn ang="T8">
                  <a:pos x="T4" y="T5"/>
                </a:cxn>
              </a:cxnLst>
              <a:rect l="0" t="0" r="r" b="b"/>
              <a:pathLst>
                <a:path w="453" h="182">
                  <a:moveTo>
                    <a:pt x="0" y="182"/>
                  </a:moveTo>
                  <a:cubicBezTo>
                    <a:pt x="75" y="91"/>
                    <a:pt x="151" y="0"/>
                    <a:pt x="226" y="0"/>
                  </a:cubicBezTo>
                  <a:cubicBezTo>
                    <a:pt x="301" y="0"/>
                    <a:pt x="377" y="91"/>
                    <a:pt x="453" y="182"/>
                  </a:cubicBezTo>
                </a:path>
              </a:pathLst>
            </a:cu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12693" name="Freeform 51"/>
            <p:cNvSpPr>
              <a:spLocks/>
            </p:cNvSpPr>
            <p:nvPr/>
          </p:nvSpPr>
          <p:spPr bwMode="auto">
            <a:xfrm>
              <a:off x="2971" y="3294"/>
              <a:ext cx="453" cy="182"/>
            </a:xfrm>
            <a:custGeom>
              <a:avLst/>
              <a:gdLst>
                <a:gd name="T0" fmla="*/ 0 w 453"/>
                <a:gd name="T1" fmla="*/ 182 h 182"/>
                <a:gd name="T2" fmla="*/ 226 w 453"/>
                <a:gd name="T3" fmla="*/ 0 h 182"/>
                <a:gd name="T4" fmla="*/ 453 w 453"/>
                <a:gd name="T5" fmla="*/ 182 h 182"/>
                <a:gd name="T6" fmla="*/ 0 60000 65536"/>
                <a:gd name="T7" fmla="*/ 0 60000 65536"/>
                <a:gd name="T8" fmla="*/ 0 60000 65536"/>
              </a:gdLst>
              <a:ahLst/>
              <a:cxnLst>
                <a:cxn ang="T6">
                  <a:pos x="T0" y="T1"/>
                </a:cxn>
                <a:cxn ang="T7">
                  <a:pos x="T2" y="T3"/>
                </a:cxn>
                <a:cxn ang="T8">
                  <a:pos x="T4" y="T5"/>
                </a:cxn>
              </a:cxnLst>
              <a:rect l="0" t="0" r="r" b="b"/>
              <a:pathLst>
                <a:path w="453" h="182">
                  <a:moveTo>
                    <a:pt x="0" y="182"/>
                  </a:moveTo>
                  <a:cubicBezTo>
                    <a:pt x="75" y="91"/>
                    <a:pt x="151" y="0"/>
                    <a:pt x="226" y="0"/>
                  </a:cubicBezTo>
                  <a:cubicBezTo>
                    <a:pt x="301" y="0"/>
                    <a:pt x="377" y="91"/>
                    <a:pt x="453" y="182"/>
                  </a:cubicBezTo>
                </a:path>
              </a:pathLst>
            </a:cu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12694" name="Freeform 52"/>
            <p:cNvSpPr>
              <a:spLocks/>
            </p:cNvSpPr>
            <p:nvPr/>
          </p:nvSpPr>
          <p:spPr bwMode="auto">
            <a:xfrm flipV="1">
              <a:off x="3425" y="3476"/>
              <a:ext cx="453" cy="182"/>
            </a:xfrm>
            <a:custGeom>
              <a:avLst/>
              <a:gdLst>
                <a:gd name="T0" fmla="*/ 0 w 453"/>
                <a:gd name="T1" fmla="*/ 182 h 182"/>
                <a:gd name="T2" fmla="*/ 226 w 453"/>
                <a:gd name="T3" fmla="*/ 0 h 182"/>
                <a:gd name="T4" fmla="*/ 453 w 453"/>
                <a:gd name="T5" fmla="*/ 182 h 182"/>
                <a:gd name="T6" fmla="*/ 0 60000 65536"/>
                <a:gd name="T7" fmla="*/ 0 60000 65536"/>
                <a:gd name="T8" fmla="*/ 0 60000 65536"/>
              </a:gdLst>
              <a:ahLst/>
              <a:cxnLst>
                <a:cxn ang="T6">
                  <a:pos x="T0" y="T1"/>
                </a:cxn>
                <a:cxn ang="T7">
                  <a:pos x="T2" y="T3"/>
                </a:cxn>
                <a:cxn ang="T8">
                  <a:pos x="T4" y="T5"/>
                </a:cxn>
              </a:cxnLst>
              <a:rect l="0" t="0" r="r" b="b"/>
              <a:pathLst>
                <a:path w="453" h="182">
                  <a:moveTo>
                    <a:pt x="0" y="182"/>
                  </a:moveTo>
                  <a:cubicBezTo>
                    <a:pt x="75" y="91"/>
                    <a:pt x="151" y="0"/>
                    <a:pt x="226" y="0"/>
                  </a:cubicBezTo>
                  <a:cubicBezTo>
                    <a:pt x="301" y="0"/>
                    <a:pt x="377" y="91"/>
                    <a:pt x="453" y="182"/>
                  </a:cubicBezTo>
                </a:path>
              </a:pathLst>
            </a:cu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12695" name="Line 53"/>
            <p:cNvSpPr>
              <a:spLocks noChangeShapeType="1"/>
            </p:cNvSpPr>
            <p:nvPr/>
          </p:nvSpPr>
          <p:spPr bwMode="auto">
            <a:xfrm>
              <a:off x="3878" y="3475"/>
              <a:ext cx="544"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sp>
        <p:nvSpPr>
          <p:cNvPr id="112681" name="Rectangle 54"/>
          <p:cNvSpPr>
            <a:spLocks noChangeArrowheads="1"/>
          </p:cNvSpPr>
          <p:nvPr/>
        </p:nvSpPr>
        <p:spPr bwMode="auto">
          <a:xfrm>
            <a:off x="8461375" y="4076700"/>
            <a:ext cx="360363"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n-US" sz="2000" b="0"/>
              <a:t>hf</a:t>
            </a:r>
            <a:r>
              <a:rPr lang="en-US" sz="2000" b="0" baseline="-25000"/>
              <a:t>c</a:t>
            </a:r>
            <a:endParaRPr lang="el-GR" sz="2000" b="0" baseline="-25000"/>
          </a:p>
        </p:txBody>
      </p:sp>
      <p:grpSp>
        <p:nvGrpSpPr>
          <p:cNvPr id="112682" name="Group 55"/>
          <p:cNvGrpSpPr>
            <a:grpSpLocks/>
          </p:cNvGrpSpPr>
          <p:nvPr/>
        </p:nvGrpSpPr>
        <p:grpSpPr bwMode="auto">
          <a:xfrm>
            <a:off x="8461375" y="4722813"/>
            <a:ext cx="431800" cy="146050"/>
            <a:chOff x="2064" y="3293"/>
            <a:chExt cx="2358" cy="365"/>
          </a:xfrm>
        </p:grpSpPr>
        <p:sp>
          <p:nvSpPr>
            <p:cNvPr id="112686" name="Freeform 56"/>
            <p:cNvSpPr>
              <a:spLocks/>
            </p:cNvSpPr>
            <p:nvPr/>
          </p:nvSpPr>
          <p:spPr bwMode="auto">
            <a:xfrm>
              <a:off x="2064" y="3293"/>
              <a:ext cx="453" cy="182"/>
            </a:xfrm>
            <a:custGeom>
              <a:avLst/>
              <a:gdLst>
                <a:gd name="T0" fmla="*/ 0 w 453"/>
                <a:gd name="T1" fmla="*/ 182 h 182"/>
                <a:gd name="T2" fmla="*/ 226 w 453"/>
                <a:gd name="T3" fmla="*/ 0 h 182"/>
                <a:gd name="T4" fmla="*/ 453 w 453"/>
                <a:gd name="T5" fmla="*/ 182 h 182"/>
                <a:gd name="T6" fmla="*/ 0 60000 65536"/>
                <a:gd name="T7" fmla="*/ 0 60000 65536"/>
                <a:gd name="T8" fmla="*/ 0 60000 65536"/>
              </a:gdLst>
              <a:ahLst/>
              <a:cxnLst>
                <a:cxn ang="T6">
                  <a:pos x="T0" y="T1"/>
                </a:cxn>
                <a:cxn ang="T7">
                  <a:pos x="T2" y="T3"/>
                </a:cxn>
                <a:cxn ang="T8">
                  <a:pos x="T4" y="T5"/>
                </a:cxn>
              </a:cxnLst>
              <a:rect l="0" t="0" r="r" b="b"/>
              <a:pathLst>
                <a:path w="453" h="182">
                  <a:moveTo>
                    <a:pt x="0" y="182"/>
                  </a:moveTo>
                  <a:cubicBezTo>
                    <a:pt x="75" y="91"/>
                    <a:pt x="151" y="0"/>
                    <a:pt x="226" y="0"/>
                  </a:cubicBezTo>
                  <a:cubicBezTo>
                    <a:pt x="301" y="0"/>
                    <a:pt x="377" y="91"/>
                    <a:pt x="453" y="182"/>
                  </a:cubicBezTo>
                </a:path>
              </a:pathLst>
            </a:custGeom>
            <a:noFill/>
            <a:ln w="25400">
              <a:solidFill>
                <a:schemeClr val="tx1"/>
              </a:solidFill>
              <a:round/>
              <a:headEnd type="oval"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12687" name="Freeform 57"/>
            <p:cNvSpPr>
              <a:spLocks/>
            </p:cNvSpPr>
            <p:nvPr/>
          </p:nvSpPr>
          <p:spPr bwMode="auto">
            <a:xfrm flipV="1">
              <a:off x="2518" y="3475"/>
              <a:ext cx="453" cy="182"/>
            </a:xfrm>
            <a:custGeom>
              <a:avLst/>
              <a:gdLst>
                <a:gd name="T0" fmla="*/ 0 w 453"/>
                <a:gd name="T1" fmla="*/ 182 h 182"/>
                <a:gd name="T2" fmla="*/ 226 w 453"/>
                <a:gd name="T3" fmla="*/ 0 h 182"/>
                <a:gd name="T4" fmla="*/ 453 w 453"/>
                <a:gd name="T5" fmla="*/ 182 h 182"/>
                <a:gd name="T6" fmla="*/ 0 60000 65536"/>
                <a:gd name="T7" fmla="*/ 0 60000 65536"/>
                <a:gd name="T8" fmla="*/ 0 60000 65536"/>
              </a:gdLst>
              <a:ahLst/>
              <a:cxnLst>
                <a:cxn ang="T6">
                  <a:pos x="T0" y="T1"/>
                </a:cxn>
                <a:cxn ang="T7">
                  <a:pos x="T2" y="T3"/>
                </a:cxn>
                <a:cxn ang="T8">
                  <a:pos x="T4" y="T5"/>
                </a:cxn>
              </a:cxnLst>
              <a:rect l="0" t="0" r="r" b="b"/>
              <a:pathLst>
                <a:path w="453" h="182">
                  <a:moveTo>
                    <a:pt x="0" y="182"/>
                  </a:moveTo>
                  <a:cubicBezTo>
                    <a:pt x="75" y="91"/>
                    <a:pt x="151" y="0"/>
                    <a:pt x="226" y="0"/>
                  </a:cubicBezTo>
                  <a:cubicBezTo>
                    <a:pt x="301" y="0"/>
                    <a:pt x="377" y="91"/>
                    <a:pt x="453" y="182"/>
                  </a:cubicBezTo>
                </a:path>
              </a:pathLst>
            </a:cu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12688" name="Freeform 58"/>
            <p:cNvSpPr>
              <a:spLocks/>
            </p:cNvSpPr>
            <p:nvPr/>
          </p:nvSpPr>
          <p:spPr bwMode="auto">
            <a:xfrm>
              <a:off x="2971" y="3294"/>
              <a:ext cx="453" cy="182"/>
            </a:xfrm>
            <a:custGeom>
              <a:avLst/>
              <a:gdLst>
                <a:gd name="T0" fmla="*/ 0 w 453"/>
                <a:gd name="T1" fmla="*/ 182 h 182"/>
                <a:gd name="T2" fmla="*/ 226 w 453"/>
                <a:gd name="T3" fmla="*/ 0 h 182"/>
                <a:gd name="T4" fmla="*/ 453 w 453"/>
                <a:gd name="T5" fmla="*/ 182 h 182"/>
                <a:gd name="T6" fmla="*/ 0 60000 65536"/>
                <a:gd name="T7" fmla="*/ 0 60000 65536"/>
                <a:gd name="T8" fmla="*/ 0 60000 65536"/>
              </a:gdLst>
              <a:ahLst/>
              <a:cxnLst>
                <a:cxn ang="T6">
                  <a:pos x="T0" y="T1"/>
                </a:cxn>
                <a:cxn ang="T7">
                  <a:pos x="T2" y="T3"/>
                </a:cxn>
                <a:cxn ang="T8">
                  <a:pos x="T4" y="T5"/>
                </a:cxn>
              </a:cxnLst>
              <a:rect l="0" t="0" r="r" b="b"/>
              <a:pathLst>
                <a:path w="453" h="182">
                  <a:moveTo>
                    <a:pt x="0" y="182"/>
                  </a:moveTo>
                  <a:cubicBezTo>
                    <a:pt x="75" y="91"/>
                    <a:pt x="151" y="0"/>
                    <a:pt x="226" y="0"/>
                  </a:cubicBezTo>
                  <a:cubicBezTo>
                    <a:pt x="301" y="0"/>
                    <a:pt x="377" y="91"/>
                    <a:pt x="453" y="182"/>
                  </a:cubicBezTo>
                </a:path>
              </a:pathLst>
            </a:cu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12689" name="Freeform 59"/>
            <p:cNvSpPr>
              <a:spLocks/>
            </p:cNvSpPr>
            <p:nvPr/>
          </p:nvSpPr>
          <p:spPr bwMode="auto">
            <a:xfrm flipV="1">
              <a:off x="3425" y="3476"/>
              <a:ext cx="453" cy="182"/>
            </a:xfrm>
            <a:custGeom>
              <a:avLst/>
              <a:gdLst>
                <a:gd name="T0" fmla="*/ 0 w 453"/>
                <a:gd name="T1" fmla="*/ 182 h 182"/>
                <a:gd name="T2" fmla="*/ 226 w 453"/>
                <a:gd name="T3" fmla="*/ 0 h 182"/>
                <a:gd name="T4" fmla="*/ 453 w 453"/>
                <a:gd name="T5" fmla="*/ 182 h 182"/>
                <a:gd name="T6" fmla="*/ 0 60000 65536"/>
                <a:gd name="T7" fmla="*/ 0 60000 65536"/>
                <a:gd name="T8" fmla="*/ 0 60000 65536"/>
              </a:gdLst>
              <a:ahLst/>
              <a:cxnLst>
                <a:cxn ang="T6">
                  <a:pos x="T0" y="T1"/>
                </a:cxn>
                <a:cxn ang="T7">
                  <a:pos x="T2" y="T3"/>
                </a:cxn>
                <a:cxn ang="T8">
                  <a:pos x="T4" y="T5"/>
                </a:cxn>
              </a:cxnLst>
              <a:rect l="0" t="0" r="r" b="b"/>
              <a:pathLst>
                <a:path w="453" h="182">
                  <a:moveTo>
                    <a:pt x="0" y="182"/>
                  </a:moveTo>
                  <a:cubicBezTo>
                    <a:pt x="75" y="91"/>
                    <a:pt x="151" y="0"/>
                    <a:pt x="226" y="0"/>
                  </a:cubicBezTo>
                  <a:cubicBezTo>
                    <a:pt x="301" y="0"/>
                    <a:pt x="377" y="91"/>
                    <a:pt x="453" y="182"/>
                  </a:cubicBezTo>
                </a:path>
              </a:pathLst>
            </a:cu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12690" name="Line 60"/>
            <p:cNvSpPr>
              <a:spLocks noChangeShapeType="1"/>
            </p:cNvSpPr>
            <p:nvPr/>
          </p:nvSpPr>
          <p:spPr bwMode="auto">
            <a:xfrm>
              <a:off x="3878" y="3475"/>
              <a:ext cx="544"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sp>
        <p:nvSpPr>
          <p:cNvPr id="112683" name="Rectangle 61"/>
          <p:cNvSpPr>
            <a:spLocks noChangeArrowheads="1"/>
          </p:cNvSpPr>
          <p:nvPr/>
        </p:nvSpPr>
        <p:spPr bwMode="auto">
          <a:xfrm>
            <a:off x="8461375" y="4867275"/>
            <a:ext cx="360363"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n-US" sz="2000" b="0"/>
              <a:t>hf</a:t>
            </a:r>
            <a:r>
              <a:rPr lang="en-US" sz="2000" b="0" baseline="-25000"/>
              <a:t>c</a:t>
            </a:r>
            <a:endParaRPr lang="el-GR" sz="2000" b="0" baseline="-25000"/>
          </a:p>
        </p:txBody>
      </p:sp>
      <p:sp>
        <p:nvSpPr>
          <p:cNvPr id="112684" name="Rectangle 62"/>
          <p:cNvSpPr>
            <a:spLocks noChangeArrowheads="1"/>
          </p:cNvSpPr>
          <p:nvPr/>
        </p:nvSpPr>
        <p:spPr bwMode="auto">
          <a:xfrm>
            <a:off x="179388" y="4437063"/>
            <a:ext cx="129540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b="0" i="0"/>
              <a:t>Διεγερμένο ηλεκτρόνιο</a:t>
            </a:r>
          </a:p>
        </p:txBody>
      </p:sp>
      <p:cxnSp>
        <p:nvCxnSpPr>
          <p:cNvPr id="112685" name="AutoShape 63"/>
          <p:cNvCxnSpPr>
            <a:cxnSpLocks noChangeShapeType="1"/>
            <a:stCxn id="112684" idx="0"/>
            <a:endCxn id="112650" idx="3"/>
          </p:cNvCxnSpPr>
          <p:nvPr/>
        </p:nvCxnSpPr>
        <p:spPr bwMode="auto">
          <a:xfrm flipV="1">
            <a:off x="827088" y="4056063"/>
            <a:ext cx="741362" cy="381000"/>
          </a:xfrm>
          <a:prstGeom prst="straightConnector1">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9980054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8" name="Rectangle 2"/>
          <p:cNvSpPr>
            <a:spLocks noGrp="1" noChangeArrowheads="1"/>
          </p:cNvSpPr>
          <p:nvPr>
            <p:ph type="title"/>
          </p:nvPr>
        </p:nvSpPr>
        <p:spPr>
          <a:xfrm>
            <a:off x="107950" y="115888"/>
            <a:ext cx="8928100" cy="720725"/>
          </a:xfrm>
          <a:noFill/>
        </p:spPr>
        <p:txBody>
          <a:bodyPr/>
          <a:lstStyle/>
          <a:p>
            <a:pPr eaLnBrk="1" hangingPunct="1"/>
            <a:r>
              <a:rPr lang="en-US" sz="3600"/>
              <a:t>Transmitters – </a:t>
            </a:r>
            <a:r>
              <a:rPr lang="en-US" sz="3600" b="1" u="sng"/>
              <a:t>Lasers</a:t>
            </a:r>
            <a:r>
              <a:rPr lang="en-US" sz="3600"/>
              <a:t>, LEDs, Tunable Lasers</a:t>
            </a:r>
          </a:p>
        </p:txBody>
      </p:sp>
      <p:sp>
        <p:nvSpPr>
          <p:cNvPr id="113669" name="Rectangle 3"/>
          <p:cNvSpPr>
            <a:spLocks noGrp="1" noChangeArrowheads="1"/>
          </p:cNvSpPr>
          <p:nvPr>
            <p:ph idx="1"/>
          </p:nvPr>
        </p:nvSpPr>
        <p:spPr>
          <a:xfrm>
            <a:off x="179388" y="979488"/>
            <a:ext cx="8785225" cy="5401840"/>
          </a:xfrm>
        </p:spPr>
        <p:txBody>
          <a:bodyPr>
            <a:normAutofit/>
          </a:bodyPr>
          <a:lstStyle/>
          <a:p>
            <a:pPr eaLnBrk="1" hangingPunct="1">
              <a:lnSpc>
                <a:spcPct val="80000"/>
              </a:lnSpc>
            </a:pPr>
            <a:r>
              <a:rPr lang="el-GR" sz="2400" dirty="0"/>
              <a:t>Τόσο η αυθόρμητη όσο και η εξαναγκασμένη εκπομπή έχουν τη δική τους πιθανότητα πραγμάτωσης και το δικό τους ποσοστό συμμετοχής στη συνολική εκπομπή της οπτικής πηγής</a:t>
            </a:r>
          </a:p>
          <a:p>
            <a:pPr eaLnBrk="1" hangingPunct="1">
              <a:lnSpc>
                <a:spcPct val="80000"/>
              </a:lnSpc>
            </a:pPr>
            <a:r>
              <a:rPr lang="el-GR" sz="2400" b="1" dirty="0"/>
              <a:t>Υπό τις συνήθεις συνθήκες, η πιθανότητα της αυθόρμητης εκπομπής είναι συντριπτικά μεγαλύτερη από την πιθανότητα της εξαναγκασμένης εκπομπής</a:t>
            </a:r>
          </a:p>
          <a:p>
            <a:pPr lvl="1" eaLnBrk="1" hangingPunct="1">
              <a:lnSpc>
                <a:spcPct val="80000"/>
              </a:lnSpc>
            </a:pPr>
            <a:r>
              <a:rPr lang="el-GR" sz="2000" dirty="0"/>
              <a:t>Γι’ αυτό και στην πράξη, η εξαναγκασμένη εκπομπή δε γίνεται αντιληπτή, παρά μόνο υπό τελείως ειδικές περιστάσεις, όπως π.χ. στα </a:t>
            </a:r>
            <a:r>
              <a:rPr lang="en-US" sz="2000" dirty="0"/>
              <a:t>laser</a:t>
            </a:r>
            <a:endParaRPr lang="el-GR" sz="2000" dirty="0"/>
          </a:p>
          <a:p>
            <a:pPr eaLnBrk="1" hangingPunct="1">
              <a:lnSpc>
                <a:spcPct val="80000"/>
              </a:lnSpc>
            </a:pPr>
            <a:r>
              <a:rPr lang="el-GR" sz="2400" dirty="0"/>
              <a:t>Η πιθανότητα ενός κβαντικού συστήματος (ατόμου, μορίου κτλ) να υποστεί </a:t>
            </a:r>
            <a:r>
              <a:rPr lang="el-GR" sz="2400" b="1" dirty="0"/>
              <a:t>αυθόρμητη αποδιέγερση</a:t>
            </a:r>
            <a:r>
              <a:rPr lang="el-GR" sz="2400" dirty="0"/>
              <a:t> χαρακτηρίζεται από ένα συντελεστή </a:t>
            </a:r>
            <a:r>
              <a:rPr lang="el-GR" sz="2400" i="1" dirty="0"/>
              <a:t>Α</a:t>
            </a:r>
            <a:r>
              <a:rPr lang="el-GR" sz="2400" baseline="-25000" dirty="0"/>
              <a:t>21</a:t>
            </a:r>
            <a:r>
              <a:rPr lang="el-GR" sz="2400" dirty="0"/>
              <a:t> ο οποίος είναι αντίστροφος του μέσου χρόνου ζωής </a:t>
            </a:r>
            <a:r>
              <a:rPr lang="el-GR" sz="2400" i="1" dirty="0"/>
              <a:t>τ</a:t>
            </a:r>
            <a:r>
              <a:rPr lang="el-GR" sz="2400" baseline="-25000" dirty="0"/>
              <a:t>21</a:t>
            </a:r>
            <a:r>
              <a:rPr lang="el-GR" sz="2400" dirty="0"/>
              <a:t> των ηλεκτρονίων στην ανώτερη στάθμη Ε</a:t>
            </a:r>
            <a:r>
              <a:rPr lang="el-GR" sz="2400" baseline="-25000" dirty="0"/>
              <a:t>2</a:t>
            </a:r>
            <a:r>
              <a:rPr lang="el-GR" sz="2400" dirty="0"/>
              <a:t> ως προς τη στάθμη Ε</a:t>
            </a:r>
            <a:r>
              <a:rPr lang="el-GR" sz="2400" baseline="-25000" dirty="0"/>
              <a:t>1</a:t>
            </a:r>
            <a:r>
              <a:rPr lang="el-GR" sz="2400" dirty="0"/>
              <a:t>, δηλαδή της μέσης τιμής του χρονικού διαστήματος που παραμένει ένα ηλεκτρόνιο στη στάθμη Ε</a:t>
            </a:r>
            <a:r>
              <a:rPr lang="el-GR" sz="2400" baseline="-25000" dirty="0"/>
              <a:t>2</a:t>
            </a:r>
            <a:r>
              <a:rPr lang="el-GR" sz="2400" dirty="0"/>
              <a:t> μέχρις ότου καταπέσει αυθόρμητα στη στάθμη Ε</a:t>
            </a:r>
            <a:r>
              <a:rPr lang="el-GR" sz="2400" baseline="-25000" dirty="0"/>
              <a:t>1</a:t>
            </a:r>
            <a:endParaRPr lang="el-GR" sz="2400" dirty="0"/>
          </a:p>
          <a:p>
            <a:pPr lvl="1" eaLnBrk="1" hangingPunct="1">
              <a:lnSpc>
                <a:spcPct val="80000"/>
              </a:lnSpc>
            </a:pPr>
            <a:r>
              <a:rPr lang="el-GR" sz="2000" dirty="0"/>
              <a:t>Το</a:t>
            </a:r>
            <a:r>
              <a:rPr lang="el-GR" sz="2000" i="1" dirty="0"/>
              <a:t> Α</a:t>
            </a:r>
            <a:r>
              <a:rPr lang="el-GR" sz="2000" baseline="-25000" dirty="0"/>
              <a:t>21</a:t>
            </a:r>
            <a:r>
              <a:rPr lang="el-GR" sz="2000" dirty="0"/>
              <a:t> ονομάζεται ρυθμός αυθόρμητων μεταπτώσεων</a:t>
            </a:r>
          </a:p>
        </p:txBody>
      </p:sp>
    </p:spTree>
    <p:extLst>
      <p:ext uri="{BB962C8B-B14F-4D97-AF65-F5344CB8AC3E}">
        <p14:creationId xmlns:p14="http://schemas.microsoft.com/office/powerpoint/2010/main" val="3060149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2" name="Rectangle 2"/>
          <p:cNvSpPr>
            <a:spLocks noGrp="1" noChangeArrowheads="1"/>
          </p:cNvSpPr>
          <p:nvPr>
            <p:ph type="title"/>
          </p:nvPr>
        </p:nvSpPr>
        <p:spPr>
          <a:xfrm>
            <a:off x="107950" y="115888"/>
            <a:ext cx="8928100" cy="720725"/>
          </a:xfrm>
          <a:noFill/>
        </p:spPr>
        <p:txBody>
          <a:bodyPr/>
          <a:lstStyle/>
          <a:p>
            <a:pPr eaLnBrk="1" hangingPunct="1"/>
            <a:r>
              <a:rPr lang="en-US" sz="3600"/>
              <a:t>Transmitters – </a:t>
            </a:r>
            <a:r>
              <a:rPr lang="en-US" sz="3600" b="1" u="sng"/>
              <a:t>Lasers</a:t>
            </a:r>
            <a:r>
              <a:rPr lang="en-US" sz="3600"/>
              <a:t>, LEDs, Tunable Lasers</a:t>
            </a:r>
          </a:p>
        </p:txBody>
      </p:sp>
      <p:sp>
        <p:nvSpPr>
          <p:cNvPr id="114693" name="Rectangle 3"/>
          <p:cNvSpPr>
            <a:spLocks noGrp="1" noChangeArrowheads="1"/>
          </p:cNvSpPr>
          <p:nvPr>
            <p:ph idx="1"/>
          </p:nvPr>
        </p:nvSpPr>
        <p:spPr>
          <a:xfrm>
            <a:off x="179388" y="979488"/>
            <a:ext cx="8785225" cy="865187"/>
          </a:xfrm>
        </p:spPr>
        <p:txBody>
          <a:bodyPr/>
          <a:lstStyle/>
          <a:p>
            <a:pPr eaLnBrk="1" hangingPunct="1">
              <a:lnSpc>
                <a:spcPct val="80000"/>
              </a:lnSpc>
            </a:pPr>
            <a:r>
              <a:rPr lang="el-GR" sz="2000"/>
              <a:t>Το πλήθος των κβαντικών συστημάτων </a:t>
            </a:r>
            <a:r>
              <a:rPr lang="en-US" sz="2000" i="1"/>
              <a:t>dN</a:t>
            </a:r>
            <a:r>
              <a:rPr lang="el-GR" sz="2000" baseline="-25000"/>
              <a:t>21</a:t>
            </a:r>
            <a:r>
              <a:rPr lang="en-US" sz="2000" baseline="-25000"/>
              <a:t>,</a:t>
            </a:r>
            <a:r>
              <a:rPr lang="en-US" sz="2000" i="1" baseline="-25000"/>
              <a:t>spont</a:t>
            </a:r>
            <a:r>
              <a:rPr lang="el-GR" sz="2000"/>
              <a:t> των οποίων τα ηλεκτρόνια υφίστανται </a:t>
            </a:r>
            <a:r>
              <a:rPr lang="el-GR" sz="2000" b="1"/>
              <a:t>αυθόρμητη μετάπτωση</a:t>
            </a:r>
            <a:r>
              <a:rPr lang="el-GR" sz="2000"/>
              <a:t> </a:t>
            </a:r>
            <a:r>
              <a:rPr lang="el-GR" sz="2000" i="1"/>
              <a:t>Ε</a:t>
            </a:r>
            <a:r>
              <a:rPr lang="el-GR" sz="2000" baseline="-25000"/>
              <a:t>2</a:t>
            </a:r>
            <a:r>
              <a:rPr lang="el-GR" sz="2000"/>
              <a:t> </a:t>
            </a:r>
            <a:r>
              <a:rPr lang="el-GR" sz="2000">
                <a:cs typeface="Times New Roman" pitchFamily="18" charset="0"/>
              </a:rPr>
              <a:t>→ </a:t>
            </a:r>
            <a:r>
              <a:rPr lang="el-GR" sz="2000" i="1"/>
              <a:t>Ε</a:t>
            </a:r>
            <a:r>
              <a:rPr lang="el-GR" sz="2000" baseline="-25000"/>
              <a:t>1</a:t>
            </a:r>
            <a:r>
              <a:rPr lang="el-GR" sz="2000">
                <a:cs typeface="Times New Roman" pitchFamily="18" charset="0"/>
              </a:rPr>
              <a:t> σε χρόνο </a:t>
            </a:r>
            <a:r>
              <a:rPr lang="en-US" sz="2000" i="1">
                <a:cs typeface="Times New Roman" pitchFamily="18" charset="0"/>
              </a:rPr>
              <a:t>dt</a:t>
            </a:r>
            <a:r>
              <a:rPr lang="en-US" sz="2000">
                <a:cs typeface="Times New Roman" pitchFamily="18" charset="0"/>
              </a:rPr>
              <a:t> </a:t>
            </a:r>
            <a:r>
              <a:rPr lang="el-GR" sz="2000">
                <a:cs typeface="Times New Roman" pitchFamily="18" charset="0"/>
              </a:rPr>
              <a:t>θα δίνεται από τη σχέση</a:t>
            </a:r>
          </a:p>
        </p:txBody>
      </p:sp>
      <p:graphicFrame>
        <p:nvGraphicFramePr>
          <p:cNvPr id="114694" name="Object 4"/>
          <p:cNvGraphicFramePr>
            <a:graphicFrameLocks noChangeAspect="1"/>
          </p:cNvGraphicFramePr>
          <p:nvPr/>
        </p:nvGraphicFramePr>
        <p:xfrm>
          <a:off x="3536950" y="1771650"/>
          <a:ext cx="2070100" cy="419100"/>
        </p:xfrm>
        <a:graphic>
          <a:graphicData uri="http://schemas.openxmlformats.org/presentationml/2006/ole">
            <mc:AlternateContent xmlns:mc="http://schemas.openxmlformats.org/markup-compatibility/2006">
              <mc:Choice xmlns:v="urn:schemas-microsoft-com:vml" Requires="v">
                <p:oleObj name="Εξίσωση" r:id="rId2" imgW="1193800" imgH="241300" progId="Equation.3">
                  <p:embed/>
                </p:oleObj>
              </mc:Choice>
              <mc:Fallback>
                <p:oleObj name="Εξίσωση" r:id="rId2" imgW="1193800" imgH="241300" progId="Equation.3">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6950" y="1771650"/>
                        <a:ext cx="2070100" cy="419100"/>
                      </a:xfrm>
                      <a:prstGeom prst="rect">
                        <a:avLst/>
                      </a:prstGeom>
                      <a:gradFill rotWithShape="1">
                        <a:gsLst>
                          <a:gs pos="0">
                            <a:srgbClr val="FFFF00"/>
                          </a:gs>
                          <a:gs pos="50000">
                            <a:srgbClr val="FFFFFF"/>
                          </a:gs>
                          <a:gs pos="100000">
                            <a:srgbClr val="FFFF00"/>
                          </a:gs>
                        </a:gsLst>
                        <a:lin ang="2700000" scaled="1"/>
                      </a:gradFill>
                      <a:ln w="254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4695" name="Rectangle 5"/>
          <p:cNvSpPr>
            <a:spLocks noChangeArrowheads="1"/>
          </p:cNvSpPr>
          <p:nvPr/>
        </p:nvSpPr>
        <p:spPr bwMode="auto">
          <a:xfrm>
            <a:off x="142875" y="2203450"/>
            <a:ext cx="8856663" cy="129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b="0" i="0" dirty="0"/>
              <a:t>όπου </a:t>
            </a:r>
            <a:r>
              <a:rPr lang="el-GR" sz="2000" b="0" dirty="0"/>
              <a:t>Ν</a:t>
            </a:r>
            <a:r>
              <a:rPr lang="el-GR" sz="2000" b="0" i="0" baseline="-25000" dirty="0"/>
              <a:t>2</a:t>
            </a:r>
            <a:r>
              <a:rPr lang="el-GR" sz="2000" b="0" i="0" dirty="0"/>
              <a:t> είναι το πλήθος των κβαντικών συστημάτων που βρίσκονται στη διεγερμένη κατάσταση, δηλαδή στη στάθμη </a:t>
            </a:r>
            <a:r>
              <a:rPr lang="el-GR" sz="2000" b="0" dirty="0"/>
              <a:t>Ε</a:t>
            </a:r>
            <a:r>
              <a:rPr lang="el-GR" sz="2000" b="0" i="0" baseline="-25000" dirty="0"/>
              <a:t>2</a:t>
            </a:r>
            <a:r>
              <a:rPr lang="el-GR" sz="2000" b="0" i="0" dirty="0"/>
              <a:t> (</a:t>
            </a:r>
            <a:r>
              <a:rPr lang="el-GR" sz="2000" b="0" dirty="0"/>
              <a:t>Ν</a:t>
            </a:r>
            <a:r>
              <a:rPr lang="en-US" sz="2000" b="0" baseline="-25000" dirty="0"/>
              <a:t>m</a:t>
            </a:r>
            <a:r>
              <a:rPr lang="el-GR" sz="2000" b="0" i="0" dirty="0"/>
              <a:t> είναι το πλήθος των κβαντικών συστημάτων –ατόμων ή μορίων – που έχουν ενέργεια </a:t>
            </a:r>
            <a:r>
              <a:rPr lang="el-GR" sz="2000" b="0" dirty="0"/>
              <a:t>Ε</a:t>
            </a:r>
            <a:r>
              <a:rPr lang="en-US" sz="2000" b="0" baseline="-25000" dirty="0"/>
              <a:t>m</a:t>
            </a:r>
            <a:r>
              <a:rPr lang="el-GR" sz="2000" b="0" i="0" dirty="0"/>
              <a:t> ή το πλήθος ηλεκτρονίων στη στάθμη </a:t>
            </a:r>
            <a:r>
              <a:rPr lang="el-GR" sz="2000" b="0" dirty="0"/>
              <a:t>Ε</a:t>
            </a:r>
            <a:r>
              <a:rPr lang="en-US" sz="2000" b="0" baseline="-25000" dirty="0"/>
              <a:t>m</a:t>
            </a:r>
            <a:r>
              <a:rPr lang="el-GR" sz="2000" b="0" i="0" dirty="0"/>
              <a:t>, το οποίο ονομάζεται πληθυσμός της στάθμης </a:t>
            </a:r>
            <a:r>
              <a:rPr lang="el-GR" sz="2000" b="0" dirty="0"/>
              <a:t>Ε</a:t>
            </a:r>
            <a:r>
              <a:rPr lang="en-US" sz="2000" b="0" baseline="-25000" dirty="0"/>
              <a:t>m</a:t>
            </a:r>
            <a:r>
              <a:rPr lang="el-GR" sz="2000" b="0" i="0" dirty="0"/>
              <a:t>)</a:t>
            </a:r>
          </a:p>
        </p:txBody>
      </p:sp>
    </p:spTree>
    <p:extLst>
      <p:ext uri="{BB962C8B-B14F-4D97-AF65-F5344CB8AC3E}">
        <p14:creationId xmlns:p14="http://schemas.microsoft.com/office/powerpoint/2010/main" val="2417157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6" name="Rectangle 2"/>
          <p:cNvSpPr>
            <a:spLocks noGrp="1" noChangeArrowheads="1"/>
          </p:cNvSpPr>
          <p:nvPr>
            <p:ph type="title"/>
          </p:nvPr>
        </p:nvSpPr>
        <p:spPr>
          <a:xfrm>
            <a:off x="107950" y="115888"/>
            <a:ext cx="8928100" cy="720725"/>
          </a:xfrm>
          <a:noFill/>
        </p:spPr>
        <p:txBody>
          <a:bodyPr/>
          <a:lstStyle/>
          <a:p>
            <a:pPr eaLnBrk="1" hangingPunct="1"/>
            <a:r>
              <a:rPr lang="en-US" sz="3600"/>
              <a:t>Transmitters – </a:t>
            </a:r>
            <a:r>
              <a:rPr lang="en-US" sz="3600" b="1" u="sng"/>
              <a:t>Lasers</a:t>
            </a:r>
            <a:r>
              <a:rPr lang="en-US" sz="3600"/>
              <a:t>, LEDs, Tunable Lasers</a:t>
            </a:r>
          </a:p>
        </p:txBody>
      </p:sp>
      <p:sp>
        <p:nvSpPr>
          <p:cNvPr id="115717" name="Rectangle 3"/>
          <p:cNvSpPr>
            <a:spLocks noGrp="1" noChangeArrowheads="1"/>
          </p:cNvSpPr>
          <p:nvPr>
            <p:ph idx="1"/>
          </p:nvPr>
        </p:nvSpPr>
        <p:spPr>
          <a:xfrm>
            <a:off x="179388" y="908050"/>
            <a:ext cx="8785225" cy="1871663"/>
          </a:xfrm>
        </p:spPr>
        <p:txBody>
          <a:bodyPr>
            <a:normAutofit lnSpcReduction="10000"/>
          </a:bodyPr>
          <a:lstStyle/>
          <a:p>
            <a:pPr eaLnBrk="1" hangingPunct="1">
              <a:lnSpc>
                <a:spcPct val="80000"/>
              </a:lnSpc>
            </a:pPr>
            <a:r>
              <a:rPr lang="el-GR" sz="2000" b="1" dirty="0">
                <a:cs typeface="Times New Roman" pitchFamily="18" charset="0"/>
              </a:rPr>
              <a:t>Στην περίπτωση της εξαναγκασμένης εκπομπής</a:t>
            </a:r>
            <a:r>
              <a:rPr lang="el-GR" sz="2000" dirty="0">
                <a:cs typeface="Times New Roman" pitchFamily="18" charset="0"/>
              </a:rPr>
              <a:t>, ο ρυθμός εξαναγκασμένων μεταπτώσεων, δηλαδή ο αριθμός αυτών στη μονάδα του χρόνου) </a:t>
            </a:r>
            <a:r>
              <a:rPr lang="el-GR" sz="2000" i="1" dirty="0">
                <a:cs typeface="Times New Roman" pitchFamily="18" charset="0"/>
              </a:rPr>
              <a:t>Α’</a:t>
            </a:r>
            <a:r>
              <a:rPr lang="el-GR" sz="2000" baseline="-25000" dirty="0">
                <a:cs typeface="Times New Roman" pitchFamily="18" charset="0"/>
              </a:rPr>
              <a:t>21</a:t>
            </a:r>
          </a:p>
          <a:p>
            <a:pPr lvl="1" eaLnBrk="1" hangingPunct="1">
              <a:lnSpc>
                <a:spcPct val="80000"/>
              </a:lnSpc>
            </a:pPr>
            <a:r>
              <a:rPr lang="el-GR" sz="1800" dirty="0">
                <a:cs typeface="Times New Roman" pitchFamily="18" charset="0"/>
              </a:rPr>
              <a:t>είναι αντιστρόφως </a:t>
            </a:r>
            <a:r>
              <a:rPr lang="el-GR" sz="1800" b="1" dirty="0">
                <a:cs typeface="Times New Roman" pitchFamily="18" charset="0"/>
              </a:rPr>
              <a:t>ανάλογος</a:t>
            </a:r>
            <a:r>
              <a:rPr lang="el-GR" sz="1800" dirty="0">
                <a:cs typeface="Times New Roman" pitchFamily="18" charset="0"/>
              </a:rPr>
              <a:t> προς το </a:t>
            </a:r>
            <a:r>
              <a:rPr lang="el-GR" sz="1800" b="1" dirty="0">
                <a:cs typeface="Times New Roman" pitchFamily="18" charset="0"/>
              </a:rPr>
              <a:t>μέσο χρόνο ζωής</a:t>
            </a:r>
            <a:r>
              <a:rPr lang="el-GR" sz="1800" dirty="0">
                <a:cs typeface="Times New Roman" pitchFamily="18" charset="0"/>
              </a:rPr>
              <a:t>, </a:t>
            </a:r>
            <a:r>
              <a:rPr lang="el-GR" sz="1800" i="1" dirty="0">
                <a:cs typeface="Times New Roman" pitchFamily="18" charset="0"/>
              </a:rPr>
              <a:t>τ’</a:t>
            </a:r>
            <a:r>
              <a:rPr lang="el-GR" sz="1800" baseline="-25000" dirty="0">
                <a:cs typeface="Times New Roman" pitchFamily="18" charset="0"/>
              </a:rPr>
              <a:t>21</a:t>
            </a:r>
            <a:r>
              <a:rPr lang="el-GR" sz="1800" dirty="0">
                <a:cs typeface="Times New Roman" pitchFamily="18" charset="0"/>
              </a:rPr>
              <a:t>, των ηλεκτρονίων της στάθμης </a:t>
            </a:r>
            <a:r>
              <a:rPr lang="el-GR" sz="1800" i="1" dirty="0">
                <a:cs typeface="Times New Roman" pitchFamily="18" charset="0"/>
              </a:rPr>
              <a:t>Ε</a:t>
            </a:r>
            <a:r>
              <a:rPr lang="el-GR" sz="1800" baseline="-25000" dirty="0">
                <a:cs typeface="Times New Roman" pitchFamily="18" charset="0"/>
              </a:rPr>
              <a:t>2</a:t>
            </a:r>
            <a:r>
              <a:rPr lang="el-GR" sz="1800" dirty="0">
                <a:cs typeface="Times New Roman" pitchFamily="18" charset="0"/>
              </a:rPr>
              <a:t> που υπόκεινται σε εξαναγκασμένη μετάπτωση προς την </a:t>
            </a:r>
            <a:r>
              <a:rPr lang="el-GR" sz="1800" i="1" dirty="0">
                <a:cs typeface="Times New Roman" pitchFamily="18" charset="0"/>
              </a:rPr>
              <a:t>Ε</a:t>
            </a:r>
            <a:r>
              <a:rPr lang="el-GR" sz="1800" baseline="-25000" dirty="0">
                <a:cs typeface="Times New Roman" pitchFamily="18" charset="0"/>
              </a:rPr>
              <a:t>1</a:t>
            </a:r>
            <a:endParaRPr lang="el-GR" sz="1800" dirty="0">
              <a:cs typeface="Times New Roman" pitchFamily="18" charset="0"/>
            </a:endParaRPr>
          </a:p>
          <a:p>
            <a:pPr lvl="1" eaLnBrk="1" hangingPunct="1">
              <a:lnSpc>
                <a:spcPct val="80000"/>
              </a:lnSpc>
            </a:pPr>
            <a:r>
              <a:rPr lang="el-GR" sz="1800" dirty="0">
                <a:cs typeface="Times New Roman" pitchFamily="18" charset="0"/>
              </a:rPr>
              <a:t>είναι ανάλογος και προς το </a:t>
            </a:r>
            <a:r>
              <a:rPr lang="el-GR" sz="1800" b="1" dirty="0">
                <a:cs typeface="Times New Roman" pitchFamily="18" charset="0"/>
              </a:rPr>
              <a:t>γενεσιουργό αίτιο</a:t>
            </a:r>
            <a:r>
              <a:rPr lang="el-GR" sz="1800" dirty="0">
                <a:cs typeface="Times New Roman" pitchFamily="18" charset="0"/>
              </a:rPr>
              <a:t>, δηλαδή προς την αριθμητική πυκνότητα </a:t>
            </a:r>
            <a:r>
              <a:rPr lang="en-US" sz="1800" i="1" dirty="0">
                <a:cs typeface="Times New Roman" pitchFamily="18" charset="0"/>
              </a:rPr>
              <a:t>u</a:t>
            </a:r>
            <a:r>
              <a:rPr lang="en-US" sz="1800" dirty="0">
                <a:cs typeface="Times New Roman" pitchFamily="18" charset="0"/>
              </a:rPr>
              <a:t> </a:t>
            </a:r>
            <a:r>
              <a:rPr lang="el-GR" sz="1800" dirty="0">
                <a:cs typeface="Times New Roman" pitchFamily="18" charset="0"/>
              </a:rPr>
              <a:t>των φωτονίων συχνότητας</a:t>
            </a:r>
            <a:r>
              <a:rPr lang="en-US" sz="1800" dirty="0">
                <a:cs typeface="Times New Roman" pitchFamily="18" charset="0"/>
              </a:rPr>
              <a:t> </a:t>
            </a:r>
            <a:r>
              <a:rPr lang="en-US" sz="1800" i="1" dirty="0">
                <a:cs typeface="Times New Roman" pitchFamily="18" charset="0"/>
              </a:rPr>
              <a:t>f</a:t>
            </a:r>
            <a:r>
              <a:rPr lang="en-US" sz="1800" i="1" baseline="-25000" dirty="0">
                <a:cs typeface="Times New Roman" pitchFamily="18" charset="0"/>
              </a:rPr>
              <a:t>c</a:t>
            </a:r>
            <a:r>
              <a:rPr lang="el-GR" sz="1800" dirty="0">
                <a:cs typeface="Times New Roman" pitchFamily="18" charset="0"/>
              </a:rPr>
              <a:t>, δηλαδή προς την ενεργειακή πυκνότητα </a:t>
            </a:r>
            <a:r>
              <a:rPr lang="el-GR" sz="1800" i="1" dirty="0">
                <a:cs typeface="Times New Roman" pitchFamily="18" charset="0"/>
              </a:rPr>
              <a:t>ρ</a:t>
            </a:r>
            <a:r>
              <a:rPr lang="en-US" sz="1800" i="1" baseline="-25000" dirty="0">
                <a:cs typeface="Times New Roman" pitchFamily="18" charset="0"/>
              </a:rPr>
              <a:t>f</a:t>
            </a:r>
            <a:r>
              <a:rPr lang="el-GR" sz="1800" dirty="0">
                <a:cs typeface="Times New Roman" pitchFamily="18" charset="0"/>
              </a:rPr>
              <a:t> = </a:t>
            </a:r>
            <a:r>
              <a:rPr lang="en-US" sz="1800" i="1" dirty="0" err="1">
                <a:cs typeface="Times New Roman" pitchFamily="18" charset="0"/>
              </a:rPr>
              <a:t>hf</a:t>
            </a:r>
            <a:r>
              <a:rPr lang="en-US" sz="1800" i="1" baseline="-25000" dirty="0" err="1">
                <a:cs typeface="Times New Roman" pitchFamily="18" charset="0"/>
              </a:rPr>
              <a:t>c</a:t>
            </a:r>
            <a:r>
              <a:rPr lang="en-US" sz="1800" i="1" dirty="0" err="1">
                <a:cs typeface="Times New Roman" pitchFamily="18" charset="0"/>
              </a:rPr>
              <a:t>u</a:t>
            </a:r>
            <a:r>
              <a:rPr lang="en-US" sz="1800" dirty="0">
                <a:cs typeface="Times New Roman" pitchFamily="18" charset="0"/>
              </a:rPr>
              <a:t> </a:t>
            </a:r>
            <a:r>
              <a:rPr lang="el-GR" sz="1800" dirty="0">
                <a:cs typeface="Times New Roman" pitchFamily="18" charset="0"/>
              </a:rPr>
              <a:t>της ακτινοβολίας</a:t>
            </a:r>
            <a:endParaRPr lang="el-GR" sz="1800" baseline="-25000" dirty="0">
              <a:cs typeface="Times New Roman" pitchFamily="18" charset="0"/>
            </a:endParaRPr>
          </a:p>
        </p:txBody>
      </p:sp>
      <p:graphicFrame>
        <p:nvGraphicFramePr>
          <p:cNvPr id="115718" name="Object 4"/>
          <p:cNvGraphicFramePr>
            <a:graphicFrameLocks noChangeAspect="1"/>
          </p:cNvGraphicFramePr>
          <p:nvPr/>
        </p:nvGraphicFramePr>
        <p:xfrm>
          <a:off x="3438525" y="2708275"/>
          <a:ext cx="2268538" cy="419100"/>
        </p:xfrm>
        <a:graphic>
          <a:graphicData uri="http://schemas.openxmlformats.org/presentationml/2006/ole">
            <mc:AlternateContent xmlns:mc="http://schemas.openxmlformats.org/markup-compatibility/2006">
              <mc:Choice xmlns:v="urn:schemas-microsoft-com:vml" Requires="v">
                <p:oleObj name="Εξίσωση" r:id="rId2" imgW="1308100" imgH="241300" progId="Equation.3">
                  <p:embed/>
                </p:oleObj>
              </mc:Choice>
              <mc:Fallback>
                <p:oleObj name="Εξίσωση" r:id="rId2" imgW="1308100" imgH="241300" progId="Equation.3">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8525" y="2708275"/>
                        <a:ext cx="2268538" cy="419100"/>
                      </a:xfrm>
                      <a:prstGeom prst="rect">
                        <a:avLst/>
                      </a:prstGeom>
                      <a:gradFill rotWithShape="1">
                        <a:gsLst>
                          <a:gs pos="0">
                            <a:srgbClr val="FFFF00"/>
                          </a:gs>
                          <a:gs pos="50000">
                            <a:srgbClr val="FFFFFF"/>
                          </a:gs>
                          <a:gs pos="100000">
                            <a:srgbClr val="FFFF00"/>
                          </a:gs>
                        </a:gsLst>
                        <a:lin ang="2700000" scaled="1"/>
                      </a:gradFill>
                      <a:ln w="254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5719" name="Rectangle 5"/>
          <p:cNvSpPr>
            <a:spLocks noChangeArrowheads="1"/>
          </p:cNvSpPr>
          <p:nvPr/>
        </p:nvSpPr>
        <p:spPr bwMode="auto">
          <a:xfrm>
            <a:off x="142875" y="3141663"/>
            <a:ext cx="8856663"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b="0" i="0" dirty="0"/>
              <a:t>όπου </a:t>
            </a:r>
            <a:r>
              <a:rPr lang="en-US" sz="2000" b="0" i="1" dirty="0"/>
              <a:t>B</a:t>
            </a:r>
            <a:r>
              <a:rPr lang="el-GR" sz="2000" b="0" i="0" baseline="-25000" dirty="0"/>
              <a:t>2</a:t>
            </a:r>
            <a:r>
              <a:rPr lang="en-US" sz="2000" b="0" i="0" baseline="-25000" dirty="0"/>
              <a:t>1</a:t>
            </a:r>
            <a:r>
              <a:rPr lang="el-GR" sz="2000" b="0" i="0" dirty="0"/>
              <a:t> είναι </a:t>
            </a:r>
            <a:r>
              <a:rPr lang="en-US" sz="2000" b="0" i="0" dirty="0"/>
              <a:t>o </a:t>
            </a:r>
            <a:r>
              <a:rPr lang="el-GR" sz="2000" b="0" i="0" dirty="0"/>
              <a:t>συντελεστής </a:t>
            </a:r>
            <a:r>
              <a:rPr lang="en-US" sz="2000" b="0" i="0" dirty="0"/>
              <a:t>Einstein </a:t>
            </a:r>
            <a:r>
              <a:rPr lang="el-GR" sz="2000" b="0" i="0" dirty="0"/>
              <a:t>για την εξαναγκασμένη εκπομπή (έχει μονάδες </a:t>
            </a:r>
            <a:r>
              <a:rPr lang="en-US" sz="2000" b="0" i="0" dirty="0"/>
              <a:t>1/(</a:t>
            </a:r>
            <a:r>
              <a:rPr lang="en-US" sz="2000" b="0" dirty="0" err="1"/>
              <a:t>Joule</a:t>
            </a:r>
            <a:r>
              <a:rPr lang="en-US" sz="2000" b="0" i="0" dirty="0" err="1">
                <a:cs typeface="Times New Roman" pitchFamily="18" charset="0"/>
              </a:rPr>
              <a:t>×</a:t>
            </a:r>
            <a:r>
              <a:rPr lang="en-US" sz="2000" b="0" dirty="0" err="1">
                <a:cs typeface="Times New Roman" pitchFamily="18" charset="0"/>
              </a:rPr>
              <a:t>sec</a:t>
            </a:r>
            <a:r>
              <a:rPr lang="en-US" sz="2000" b="0" i="0" dirty="0"/>
              <a:t>)</a:t>
            </a:r>
            <a:r>
              <a:rPr lang="el-GR" sz="2000" b="0" i="0" dirty="0"/>
              <a:t>)</a:t>
            </a:r>
          </a:p>
        </p:txBody>
      </p:sp>
      <p:sp>
        <p:nvSpPr>
          <p:cNvPr id="115720" name="Rectangle 6"/>
          <p:cNvSpPr>
            <a:spLocks noChangeArrowheads="1"/>
          </p:cNvSpPr>
          <p:nvPr/>
        </p:nvSpPr>
        <p:spPr bwMode="auto">
          <a:xfrm>
            <a:off x="134938" y="3789363"/>
            <a:ext cx="6381750" cy="935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b="0" i="0"/>
              <a:t>Το πλήθος των κβαντικών συστημάτων </a:t>
            </a:r>
            <a:r>
              <a:rPr lang="el-GR" sz="2000" b="0"/>
              <a:t>dN</a:t>
            </a:r>
            <a:r>
              <a:rPr lang="el-GR" sz="2000" b="0" i="0" baseline="-25000"/>
              <a:t>21,</a:t>
            </a:r>
            <a:r>
              <a:rPr lang="el-GR" sz="2000" b="0" baseline="-25000"/>
              <a:t>s</a:t>
            </a:r>
            <a:r>
              <a:rPr lang="en-US" sz="2000" b="0" baseline="-25000"/>
              <a:t>imul</a:t>
            </a:r>
            <a:r>
              <a:rPr lang="el-GR" sz="2000" b="0" i="0"/>
              <a:t> των οποίων τα ηλεκτρόνια υφίστανται </a:t>
            </a:r>
            <a:r>
              <a:rPr lang="el-GR" sz="2000" i="0"/>
              <a:t>εξαναγκασμένη</a:t>
            </a:r>
            <a:r>
              <a:rPr lang="en-US" sz="2000" i="0"/>
              <a:t> </a:t>
            </a:r>
            <a:r>
              <a:rPr lang="el-GR" sz="2000" i="0"/>
              <a:t>μετάπτωση </a:t>
            </a:r>
            <a:r>
              <a:rPr lang="el-GR" sz="2000" b="0" i="0"/>
              <a:t>(</a:t>
            </a:r>
            <a:r>
              <a:rPr lang="el-GR" sz="2000" i="0"/>
              <a:t>εκπομπή</a:t>
            </a:r>
            <a:r>
              <a:rPr lang="el-GR" sz="2000" b="0" i="0"/>
              <a:t>) Ε</a:t>
            </a:r>
            <a:r>
              <a:rPr lang="el-GR" sz="2000" b="0" i="0" baseline="-25000"/>
              <a:t>2</a:t>
            </a:r>
            <a:r>
              <a:rPr lang="el-GR" sz="2000" b="0" i="0"/>
              <a:t> → Ε</a:t>
            </a:r>
            <a:r>
              <a:rPr lang="el-GR" sz="2000" b="0" i="0" baseline="-25000"/>
              <a:t>1</a:t>
            </a:r>
            <a:r>
              <a:rPr lang="el-GR" sz="2000" b="0" i="0"/>
              <a:t> σε χρόνο </a:t>
            </a:r>
            <a:r>
              <a:rPr lang="el-GR" sz="2000" b="0"/>
              <a:t>dt</a:t>
            </a:r>
            <a:r>
              <a:rPr lang="el-GR" sz="2000" b="0" i="0"/>
              <a:t> θα δίνεται από τη σχέση</a:t>
            </a:r>
          </a:p>
        </p:txBody>
      </p:sp>
      <p:graphicFrame>
        <p:nvGraphicFramePr>
          <p:cNvPr id="115721" name="Object 9"/>
          <p:cNvGraphicFramePr>
            <a:graphicFrameLocks noChangeAspect="1"/>
          </p:cNvGraphicFramePr>
          <p:nvPr/>
        </p:nvGraphicFramePr>
        <p:xfrm>
          <a:off x="6635750" y="4017963"/>
          <a:ext cx="2400300" cy="419100"/>
        </p:xfrm>
        <a:graphic>
          <a:graphicData uri="http://schemas.openxmlformats.org/presentationml/2006/ole">
            <mc:AlternateContent xmlns:mc="http://schemas.openxmlformats.org/markup-compatibility/2006">
              <mc:Choice xmlns:v="urn:schemas-microsoft-com:vml" Requires="v">
                <p:oleObj name="Εξίσωση" r:id="rId4" imgW="1384300" imgH="241300" progId="Equation.3">
                  <p:embed/>
                </p:oleObj>
              </mc:Choice>
              <mc:Fallback>
                <p:oleObj name="Εξίσωση" r:id="rId4" imgW="1384300" imgH="2413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35750" y="4017963"/>
                        <a:ext cx="2400300" cy="419100"/>
                      </a:xfrm>
                      <a:prstGeom prst="rect">
                        <a:avLst/>
                      </a:prstGeom>
                      <a:gradFill rotWithShape="1">
                        <a:gsLst>
                          <a:gs pos="0">
                            <a:srgbClr val="FFFF00"/>
                          </a:gs>
                          <a:gs pos="50000">
                            <a:srgbClr val="FFFFFF"/>
                          </a:gs>
                          <a:gs pos="100000">
                            <a:srgbClr val="FFFF00"/>
                          </a:gs>
                        </a:gsLst>
                        <a:lin ang="2700000" scaled="1"/>
                      </a:gradFill>
                      <a:ln w="254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5722" name="Rectangle 10"/>
          <p:cNvSpPr>
            <a:spLocks noChangeArrowheads="1"/>
          </p:cNvSpPr>
          <p:nvPr/>
        </p:nvSpPr>
        <p:spPr bwMode="auto">
          <a:xfrm>
            <a:off x="368300" y="4797425"/>
            <a:ext cx="5572125"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b="0" i="0"/>
              <a:t>Αντίστοιχα, για την </a:t>
            </a:r>
            <a:r>
              <a:rPr lang="el-GR" sz="2000" i="0"/>
              <a:t>απορρόφηση</a:t>
            </a:r>
            <a:r>
              <a:rPr lang="el-GR" sz="2000" b="0" i="0"/>
              <a:t> που είναι ακριβώς το αντίστροφο της εξαναγκασμένης εκπομπής:</a:t>
            </a:r>
          </a:p>
        </p:txBody>
      </p:sp>
      <p:graphicFrame>
        <p:nvGraphicFramePr>
          <p:cNvPr id="115723" name="Object 11"/>
          <p:cNvGraphicFramePr>
            <a:graphicFrameLocks noChangeAspect="1"/>
          </p:cNvGraphicFramePr>
          <p:nvPr/>
        </p:nvGraphicFramePr>
        <p:xfrm>
          <a:off x="6275388" y="4941888"/>
          <a:ext cx="2400300" cy="419100"/>
        </p:xfrm>
        <a:graphic>
          <a:graphicData uri="http://schemas.openxmlformats.org/presentationml/2006/ole">
            <mc:AlternateContent xmlns:mc="http://schemas.openxmlformats.org/markup-compatibility/2006">
              <mc:Choice xmlns:v="urn:schemas-microsoft-com:vml" Requires="v">
                <p:oleObj name="Εξίσωση" r:id="rId6" imgW="1384300" imgH="241300" progId="Equation.3">
                  <p:embed/>
                </p:oleObj>
              </mc:Choice>
              <mc:Fallback>
                <p:oleObj name="Εξίσωση" r:id="rId6" imgW="1384300" imgH="2413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75388" y="4941888"/>
                        <a:ext cx="2400300" cy="419100"/>
                      </a:xfrm>
                      <a:prstGeom prst="rect">
                        <a:avLst/>
                      </a:prstGeom>
                      <a:gradFill rotWithShape="1">
                        <a:gsLst>
                          <a:gs pos="0">
                            <a:srgbClr val="FFFF00"/>
                          </a:gs>
                          <a:gs pos="50000">
                            <a:srgbClr val="FFFFFF"/>
                          </a:gs>
                          <a:gs pos="100000">
                            <a:srgbClr val="FFFF00"/>
                          </a:gs>
                        </a:gsLst>
                        <a:lin ang="2700000" scaled="1"/>
                      </a:gradFill>
                      <a:ln w="254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5724" name="Rectangle 12"/>
          <p:cNvSpPr>
            <a:spLocks noChangeArrowheads="1"/>
          </p:cNvSpPr>
          <p:nvPr/>
        </p:nvSpPr>
        <p:spPr bwMode="auto">
          <a:xfrm>
            <a:off x="144463" y="5516563"/>
            <a:ext cx="8856662"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b="0" i="0"/>
              <a:t>όπου </a:t>
            </a:r>
            <a:r>
              <a:rPr lang="en-US" sz="2000" b="0"/>
              <a:t>B</a:t>
            </a:r>
            <a:r>
              <a:rPr lang="el-GR" sz="2000" b="0" i="0" baseline="-25000"/>
              <a:t>12</a:t>
            </a:r>
            <a:r>
              <a:rPr lang="el-GR" sz="2000" b="0" i="0"/>
              <a:t> είναι </a:t>
            </a:r>
            <a:r>
              <a:rPr lang="en-US" sz="2000" b="0" i="0"/>
              <a:t>o </a:t>
            </a:r>
            <a:r>
              <a:rPr lang="el-GR" sz="2000" b="0" i="0"/>
              <a:t>συντελεστής </a:t>
            </a:r>
            <a:r>
              <a:rPr lang="en-US" sz="2000" b="0" i="0"/>
              <a:t>Einstein </a:t>
            </a:r>
            <a:r>
              <a:rPr lang="el-GR" sz="2000" b="0" i="0"/>
              <a:t>για την απορρόφηση</a:t>
            </a:r>
          </a:p>
        </p:txBody>
      </p:sp>
    </p:spTree>
    <p:extLst>
      <p:ext uri="{BB962C8B-B14F-4D97-AF65-F5344CB8AC3E}">
        <p14:creationId xmlns:p14="http://schemas.microsoft.com/office/powerpoint/2010/main" val="35053696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40" name="Rectangle 2"/>
          <p:cNvSpPr>
            <a:spLocks noGrp="1" noChangeArrowheads="1"/>
          </p:cNvSpPr>
          <p:nvPr>
            <p:ph type="title"/>
          </p:nvPr>
        </p:nvSpPr>
        <p:spPr>
          <a:xfrm>
            <a:off x="107950" y="115888"/>
            <a:ext cx="8928100" cy="720725"/>
          </a:xfrm>
          <a:noFill/>
        </p:spPr>
        <p:txBody>
          <a:bodyPr/>
          <a:lstStyle/>
          <a:p>
            <a:pPr eaLnBrk="1" hangingPunct="1"/>
            <a:r>
              <a:rPr lang="en-US" sz="3600"/>
              <a:t>Transmitters – </a:t>
            </a:r>
            <a:r>
              <a:rPr lang="en-US" sz="3600" b="1" u="sng"/>
              <a:t>Lasers</a:t>
            </a:r>
            <a:r>
              <a:rPr lang="en-US" sz="3600"/>
              <a:t>, LEDs, Tunable Lasers</a:t>
            </a:r>
          </a:p>
        </p:txBody>
      </p:sp>
      <p:sp>
        <p:nvSpPr>
          <p:cNvPr id="116741" name="Rectangle 3"/>
          <p:cNvSpPr>
            <a:spLocks noGrp="1" noChangeArrowheads="1"/>
          </p:cNvSpPr>
          <p:nvPr>
            <p:ph idx="1"/>
          </p:nvPr>
        </p:nvSpPr>
        <p:spPr>
          <a:xfrm>
            <a:off x="179388" y="981075"/>
            <a:ext cx="8785225" cy="2087563"/>
          </a:xfrm>
        </p:spPr>
        <p:txBody>
          <a:bodyPr/>
          <a:lstStyle/>
          <a:p>
            <a:pPr eaLnBrk="1" hangingPunct="1">
              <a:lnSpc>
                <a:spcPct val="80000"/>
              </a:lnSpc>
            </a:pPr>
            <a:r>
              <a:rPr lang="el-GR" sz="2000" b="1" dirty="0">
                <a:cs typeface="Times New Roman" pitchFamily="18" charset="0"/>
              </a:rPr>
              <a:t>Αντιστροφή πληθυσμού και οπτική ενίσχυση</a:t>
            </a:r>
          </a:p>
          <a:p>
            <a:pPr lvl="1" eaLnBrk="1" hangingPunct="1">
              <a:lnSpc>
                <a:spcPct val="80000"/>
              </a:lnSpc>
            </a:pPr>
            <a:r>
              <a:rPr lang="el-GR" sz="1800" dirty="0">
                <a:cs typeface="Times New Roman" pitchFamily="18" charset="0"/>
              </a:rPr>
              <a:t>Έστω υλικό ευρισκόμενο υπό την επίδραση μίας ακτινοβολίας συχνότητα </a:t>
            </a:r>
            <a:r>
              <a:rPr lang="en-US" sz="1800" i="1" dirty="0">
                <a:cs typeface="Times New Roman" pitchFamily="18" charset="0"/>
              </a:rPr>
              <a:t>f</a:t>
            </a:r>
            <a:r>
              <a:rPr lang="en-US" sz="1800" i="1" baseline="-25000" dirty="0">
                <a:cs typeface="Times New Roman" pitchFamily="18" charset="0"/>
              </a:rPr>
              <a:t>c</a:t>
            </a:r>
            <a:r>
              <a:rPr lang="en-US" sz="1800" dirty="0">
                <a:cs typeface="Times New Roman" pitchFamily="18" charset="0"/>
              </a:rPr>
              <a:t> </a:t>
            </a:r>
            <a:r>
              <a:rPr lang="el-GR" sz="1800" dirty="0">
                <a:cs typeface="Times New Roman" pitchFamily="18" charset="0"/>
              </a:rPr>
              <a:t>για την οποία ισχύει ότι </a:t>
            </a:r>
            <a:r>
              <a:rPr lang="en-US" sz="1800" i="1" dirty="0" err="1"/>
              <a:t>hf</a:t>
            </a:r>
            <a:r>
              <a:rPr lang="en-US" sz="1800" i="1" baseline="-25000" dirty="0" err="1"/>
              <a:t>c</a:t>
            </a:r>
            <a:r>
              <a:rPr lang="en-US" sz="1800" dirty="0"/>
              <a:t> = </a:t>
            </a:r>
            <a:r>
              <a:rPr lang="en-US" sz="1800" i="1" dirty="0"/>
              <a:t>E</a:t>
            </a:r>
            <a:r>
              <a:rPr lang="en-US" sz="1800" baseline="-25000" dirty="0"/>
              <a:t>2</a:t>
            </a:r>
            <a:r>
              <a:rPr lang="en-US" sz="1800" dirty="0"/>
              <a:t> – </a:t>
            </a:r>
            <a:r>
              <a:rPr lang="en-US" sz="1800" i="1" dirty="0"/>
              <a:t>E</a:t>
            </a:r>
            <a:r>
              <a:rPr lang="en-US" sz="1800" baseline="-25000" dirty="0"/>
              <a:t>1</a:t>
            </a:r>
            <a:endParaRPr lang="el-GR" sz="1800" baseline="-25000" dirty="0"/>
          </a:p>
          <a:p>
            <a:pPr lvl="1" eaLnBrk="1" hangingPunct="1">
              <a:lnSpc>
                <a:spcPct val="80000"/>
              </a:lnSpc>
            </a:pPr>
            <a:r>
              <a:rPr lang="el-GR" sz="1800" dirty="0">
                <a:cs typeface="Times New Roman" pitchFamily="18" charset="0"/>
              </a:rPr>
              <a:t>Έστω ότι σε κάποια αρχική θέση </a:t>
            </a:r>
            <a:r>
              <a:rPr lang="en-US" sz="1800" i="1" dirty="0">
                <a:cs typeface="Times New Roman" pitchFamily="18" charset="0"/>
              </a:rPr>
              <a:t>x</a:t>
            </a:r>
            <a:r>
              <a:rPr lang="el-GR" sz="1800" dirty="0">
                <a:cs typeface="Times New Roman" pitchFamily="18" charset="0"/>
              </a:rPr>
              <a:t> = </a:t>
            </a:r>
            <a:r>
              <a:rPr lang="en-US" sz="1800" dirty="0">
                <a:cs typeface="Times New Roman" pitchFamily="18" charset="0"/>
              </a:rPr>
              <a:t>0,</a:t>
            </a:r>
            <a:r>
              <a:rPr lang="el-GR" sz="1800" dirty="0">
                <a:cs typeface="Times New Roman" pitchFamily="18" charset="0"/>
              </a:rPr>
              <a:t> μέσα στο υλικό, η θεωρούμενη ακτινοβολία έχει ενεργειακή πυκνότητα </a:t>
            </a:r>
            <a:r>
              <a:rPr lang="el-GR" sz="1800" i="1" dirty="0">
                <a:cs typeface="Times New Roman" pitchFamily="18" charset="0"/>
              </a:rPr>
              <a:t>ρ</a:t>
            </a:r>
            <a:r>
              <a:rPr lang="el-GR" sz="1800" i="1" baseline="-25000" dirty="0">
                <a:cs typeface="Times New Roman" pitchFamily="18" charset="0"/>
              </a:rPr>
              <a:t>ο</a:t>
            </a:r>
            <a:endParaRPr lang="el-GR" sz="1800" dirty="0">
              <a:cs typeface="Times New Roman" pitchFamily="18" charset="0"/>
            </a:endParaRPr>
          </a:p>
          <a:p>
            <a:pPr lvl="1" eaLnBrk="1" hangingPunct="1">
              <a:lnSpc>
                <a:spcPct val="80000"/>
              </a:lnSpc>
            </a:pPr>
            <a:r>
              <a:rPr lang="el-GR" sz="1800" dirty="0">
                <a:cs typeface="Times New Roman" pitchFamily="18" charset="0"/>
              </a:rPr>
              <a:t>Σα συνέπεια του συνδυασμένου αποτελέσματος απορρόφησης και εκπομπής ακτινοβολίας, σε μία θέση </a:t>
            </a:r>
            <a:r>
              <a:rPr lang="en-US" sz="1800" i="1" dirty="0">
                <a:cs typeface="Times New Roman" pitchFamily="18" charset="0"/>
              </a:rPr>
              <a:t>x</a:t>
            </a:r>
            <a:r>
              <a:rPr lang="en-US" sz="1800" dirty="0">
                <a:cs typeface="Times New Roman" pitchFamily="18" charset="0"/>
              </a:rPr>
              <a:t> = </a:t>
            </a:r>
            <a:r>
              <a:rPr lang="en-US" sz="1800" i="1" dirty="0">
                <a:cs typeface="Times New Roman" pitchFamily="18" charset="0"/>
              </a:rPr>
              <a:t>l</a:t>
            </a:r>
            <a:r>
              <a:rPr lang="en-US" sz="1800" dirty="0">
                <a:cs typeface="Times New Roman" pitchFamily="18" charset="0"/>
              </a:rPr>
              <a:t> </a:t>
            </a:r>
            <a:r>
              <a:rPr lang="el-GR" sz="1800" dirty="0">
                <a:cs typeface="Times New Roman" pitchFamily="18" charset="0"/>
              </a:rPr>
              <a:t>μέσα στο υλικό η ακτινοβολία θα έχει μία νέα τιμή ενεργειακής πυκνότητας </a:t>
            </a:r>
            <a:r>
              <a:rPr lang="el-GR" sz="1800" i="1" dirty="0">
                <a:cs typeface="Times New Roman" pitchFamily="18" charset="0"/>
              </a:rPr>
              <a:t>ρ</a:t>
            </a:r>
          </a:p>
        </p:txBody>
      </p:sp>
      <p:sp>
        <p:nvSpPr>
          <p:cNvPr id="116742" name="Rectangle 15" descr="10%"/>
          <p:cNvSpPr>
            <a:spLocks noChangeArrowheads="1"/>
          </p:cNvSpPr>
          <p:nvPr/>
        </p:nvSpPr>
        <p:spPr bwMode="auto">
          <a:xfrm>
            <a:off x="109538" y="3140075"/>
            <a:ext cx="2662237" cy="1584325"/>
          </a:xfrm>
          <a:prstGeom prst="rect">
            <a:avLst/>
          </a:prstGeom>
          <a:pattFill prst="pct10">
            <a:fgClr>
              <a:schemeClr val="tx1"/>
            </a:fgClr>
            <a:bgClr>
              <a:schemeClr val="bg1"/>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16743" name="Line 16"/>
          <p:cNvSpPr>
            <a:spLocks noChangeShapeType="1"/>
          </p:cNvSpPr>
          <p:nvPr/>
        </p:nvSpPr>
        <p:spPr bwMode="auto">
          <a:xfrm>
            <a:off x="107950" y="3140075"/>
            <a:ext cx="26638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nvGrpSpPr>
          <p:cNvPr id="116744" name="Group 18"/>
          <p:cNvGrpSpPr>
            <a:grpSpLocks/>
          </p:cNvGrpSpPr>
          <p:nvPr/>
        </p:nvGrpSpPr>
        <p:grpSpPr bwMode="auto">
          <a:xfrm>
            <a:off x="395288" y="3425825"/>
            <a:ext cx="431800" cy="146050"/>
            <a:chOff x="2064" y="3293"/>
            <a:chExt cx="2358" cy="365"/>
          </a:xfrm>
        </p:grpSpPr>
        <p:sp>
          <p:nvSpPr>
            <p:cNvPr id="116809" name="Freeform 19"/>
            <p:cNvSpPr>
              <a:spLocks/>
            </p:cNvSpPr>
            <p:nvPr/>
          </p:nvSpPr>
          <p:spPr bwMode="auto">
            <a:xfrm>
              <a:off x="2064" y="3293"/>
              <a:ext cx="453" cy="182"/>
            </a:xfrm>
            <a:custGeom>
              <a:avLst/>
              <a:gdLst>
                <a:gd name="T0" fmla="*/ 0 w 453"/>
                <a:gd name="T1" fmla="*/ 182 h 182"/>
                <a:gd name="T2" fmla="*/ 226 w 453"/>
                <a:gd name="T3" fmla="*/ 0 h 182"/>
                <a:gd name="T4" fmla="*/ 453 w 453"/>
                <a:gd name="T5" fmla="*/ 182 h 182"/>
                <a:gd name="T6" fmla="*/ 0 60000 65536"/>
                <a:gd name="T7" fmla="*/ 0 60000 65536"/>
                <a:gd name="T8" fmla="*/ 0 60000 65536"/>
              </a:gdLst>
              <a:ahLst/>
              <a:cxnLst>
                <a:cxn ang="T6">
                  <a:pos x="T0" y="T1"/>
                </a:cxn>
                <a:cxn ang="T7">
                  <a:pos x="T2" y="T3"/>
                </a:cxn>
                <a:cxn ang="T8">
                  <a:pos x="T4" y="T5"/>
                </a:cxn>
              </a:cxnLst>
              <a:rect l="0" t="0" r="r" b="b"/>
              <a:pathLst>
                <a:path w="453" h="182">
                  <a:moveTo>
                    <a:pt x="0" y="182"/>
                  </a:moveTo>
                  <a:cubicBezTo>
                    <a:pt x="75" y="91"/>
                    <a:pt x="151" y="0"/>
                    <a:pt x="226" y="0"/>
                  </a:cubicBezTo>
                  <a:cubicBezTo>
                    <a:pt x="301" y="0"/>
                    <a:pt x="377" y="91"/>
                    <a:pt x="453" y="182"/>
                  </a:cubicBezTo>
                </a:path>
              </a:pathLst>
            </a:custGeom>
            <a:noFill/>
            <a:ln w="25400">
              <a:solidFill>
                <a:schemeClr val="tx1"/>
              </a:solidFill>
              <a:round/>
              <a:headEnd type="oval"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16810" name="Freeform 20"/>
            <p:cNvSpPr>
              <a:spLocks/>
            </p:cNvSpPr>
            <p:nvPr/>
          </p:nvSpPr>
          <p:spPr bwMode="auto">
            <a:xfrm flipV="1">
              <a:off x="2518" y="3475"/>
              <a:ext cx="453" cy="182"/>
            </a:xfrm>
            <a:custGeom>
              <a:avLst/>
              <a:gdLst>
                <a:gd name="T0" fmla="*/ 0 w 453"/>
                <a:gd name="T1" fmla="*/ 182 h 182"/>
                <a:gd name="T2" fmla="*/ 226 w 453"/>
                <a:gd name="T3" fmla="*/ 0 h 182"/>
                <a:gd name="T4" fmla="*/ 453 w 453"/>
                <a:gd name="T5" fmla="*/ 182 h 182"/>
                <a:gd name="T6" fmla="*/ 0 60000 65536"/>
                <a:gd name="T7" fmla="*/ 0 60000 65536"/>
                <a:gd name="T8" fmla="*/ 0 60000 65536"/>
              </a:gdLst>
              <a:ahLst/>
              <a:cxnLst>
                <a:cxn ang="T6">
                  <a:pos x="T0" y="T1"/>
                </a:cxn>
                <a:cxn ang="T7">
                  <a:pos x="T2" y="T3"/>
                </a:cxn>
                <a:cxn ang="T8">
                  <a:pos x="T4" y="T5"/>
                </a:cxn>
              </a:cxnLst>
              <a:rect l="0" t="0" r="r" b="b"/>
              <a:pathLst>
                <a:path w="453" h="182">
                  <a:moveTo>
                    <a:pt x="0" y="182"/>
                  </a:moveTo>
                  <a:cubicBezTo>
                    <a:pt x="75" y="91"/>
                    <a:pt x="151" y="0"/>
                    <a:pt x="226" y="0"/>
                  </a:cubicBezTo>
                  <a:cubicBezTo>
                    <a:pt x="301" y="0"/>
                    <a:pt x="377" y="91"/>
                    <a:pt x="453" y="182"/>
                  </a:cubicBezTo>
                </a:path>
              </a:pathLst>
            </a:cu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16811" name="Freeform 21"/>
            <p:cNvSpPr>
              <a:spLocks/>
            </p:cNvSpPr>
            <p:nvPr/>
          </p:nvSpPr>
          <p:spPr bwMode="auto">
            <a:xfrm>
              <a:off x="2971" y="3294"/>
              <a:ext cx="453" cy="182"/>
            </a:xfrm>
            <a:custGeom>
              <a:avLst/>
              <a:gdLst>
                <a:gd name="T0" fmla="*/ 0 w 453"/>
                <a:gd name="T1" fmla="*/ 182 h 182"/>
                <a:gd name="T2" fmla="*/ 226 w 453"/>
                <a:gd name="T3" fmla="*/ 0 h 182"/>
                <a:gd name="T4" fmla="*/ 453 w 453"/>
                <a:gd name="T5" fmla="*/ 182 h 182"/>
                <a:gd name="T6" fmla="*/ 0 60000 65536"/>
                <a:gd name="T7" fmla="*/ 0 60000 65536"/>
                <a:gd name="T8" fmla="*/ 0 60000 65536"/>
              </a:gdLst>
              <a:ahLst/>
              <a:cxnLst>
                <a:cxn ang="T6">
                  <a:pos x="T0" y="T1"/>
                </a:cxn>
                <a:cxn ang="T7">
                  <a:pos x="T2" y="T3"/>
                </a:cxn>
                <a:cxn ang="T8">
                  <a:pos x="T4" y="T5"/>
                </a:cxn>
              </a:cxnLst>
              <a:rect l="0" t="0" r="r" b="b"/>
              <a:pathLst>
                <a:path w="453" h="182">
                  <a:moveTo>
                    <a:pt x="0" y="182"/>
                  </a:moveTo>
                  <a:cubicBezTo>
                    <a:pt x="75" y="91"/>
                    <a:pt x="151" y="0"/>
                    <a:pt x="226" y="0"/>
                  </a:cubicBezTo>
                  <a:cubicBezTo>
                    <a:pt x="301" y="0"/>
                    <a:pt x="377" y="91"/>
                    <a:pt x="453" y="182"/>
                  </a:cubicBezTo>
                </a:path>
              </a:pathLst>
            </a:cu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16812" name="Freeform 22"/>
            <p:cNvSpPr>
              <a:spLocks/>
            </p:cNvSpPr>
            <p:nvPr/>
          </p:nvSpPr>
          <p:spPr bwMode="auto">
            <a:xfrm flipV="1">
              <a:off x="3425" y="3476"/>
              <a:ext cx="453" cy="182"/>
            </a:xfrm>
            <a:custGeom>
              <a:avLst/>
              <a:gdLst>
                <a:gd name="T0" fmla="*/ 0 w 453"/>
                <a:gd name="T1" fmla="*/ 182 h 182"/>
                <a:gd name="T2" fmla="*/ 226 w 453"/>
                <a:gd name="T3" fmla="*/ 0 h 182"/>
                <a:gd name="T4" fmla="*/ 453 w 453"/>
                <a:gd name="T5" fmla="*/ 182 h 182"/>
                <a:gd name="T6" fmla="*/ 0 60000 65536"/>
                <a:gd name="T7" fmla="*/ 0 60000 65536"/>
                <a:gd name="T8" fmla="*/ 0 60000 65536"/>
              </a:gdLst>
              <a:ahLst/>
              <a:cxnLst>
                <a:cxn ang="T6">
                  <a:pos x="T0" y="T1"/>
                </a:cxn>
                <a:cxn ang="T7">
                  <a:pos x="T2" y="T3"/>
                </a:cxn>
                <a:cxn ang="T8">
                  <a:pos x="T4" y="T5"/>
                </a:cxn>
              </a:cxnLst>
              <a:rect l="0" t="0" r="r" b="b"/>
              <a:pathLst>
                <a:path w="453" h="182">
                  <a:moveTo>
                    <a:pt x="0" y="182"/>
                  </a:moveTo>
                  <a:cubicBezTo>
                    <a:pt x="75" y="91"/>
                    <a:pt x="151" y="0"/>
                    <a:pt x="226" y="0"/>
                  </a:cubicBezTo>
                  <a:cubicBezTo>
                    <a:pt x="301" y="0"/>
                    <a:pt x="377" y="91"/>
                    <a:pt x="453" y="182"/>
                  </a:cubicBezTo>
                </a:path>
              </a:pathLst>
            </a:cu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16813" name="Line 23"/>
            <p:cNvSpPr>
              <a:spLocks noChangeShapeType="1"/>
            </p:cNvSpPr>
            <p:nvPr/>
          </p:nvSpPr>
          <p:spPr bwMode="auto">
            <a:xfrm>
              <a:off x="3878" y="3475"/>
              <a:ext cx="544"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116745" name="Group 24"/>
          <p:cNvGrpSpPr>
            <a:grpSpLocks/>
          </p:cNvGrpSpPr>
          <p:nvPr/>
        </p:nvGrpSpPr>
        <p:grpSpPr bwMode="auto">
          <a:xfrm>
            <a:off x="395288" y="3643313"/>
            <a:ext cx="431800" cy="146050"/>
            <a:chOff x="2064" y="3293"/>
            <a:chExt cx="2358" cy="365"/>
          </a:xfrm>
        </p:grpSpPr>
        <p:sp>
          <p:nvSpPr>
            <p:cNvPr id="116804" name="Freeform 25"/>
            <p:cNvSpPr>
              <a:spLocks/>
            </p:cNvSpPr>
            <p:nvPr/>
          </p:nvSpPr>
          <p:spPr bwMode="auto">
            <a:xfrm>
              <a:off x="2064" y="3293"/>
              <a:ext cx="453" cy="182"/>
            </a:xfrm>
            <a:custGeom>
              <a:avLst/>
              <a:gdLst>
                <a:gd name="T0" fmla="*/ 0 w 453"/>
                <a:gd name="T1" fmla="*/ 182 h 182"/>
                <a:gd name="T2" fmla="*/ 226 w 453"/>
                <a:gd name="T3" fmla="*/ 0 h 182"/>
                <a:gd name="T4" fmla="*/ 453 w 453"/>
                <a:gd name="T5" fmla="*/ 182 h 182"/>
                <a:gd name="T6" fmla="*/ 0 60000 65536"/>
                <a:gd name="T7" fmla="*/ 0 60000 65536"/>
                <a:gd name="T8" fmla="*/ 0 60000 65536"/>
              </a:gdLst>
              <a:ahLst/>
              <a:cxnLst>
                <a:cxn ang="T6">
                  <a:pos x="T0" y="T1"/>
                </a:cxn>
                <a:cxn ang="T7">
                  <a:pos x="T2" y="T3"/>
                </a:cxn>
                <a:cxn ang="T8">
                  <a:pos x="T4" y="T5"/>
                </a:cxn>
              </a:cxnLst>
              <a:rect l="0" t="0" r="r" b="b"/>
              <a:pathLst>
                <a:path w="453" h="182">
                  <a:moveTo>
                    <a:pt x="0" y="182"/>
                  </a:moveTo>
                  <a:cubicBezTo>
                    <a:pt x="75" y="91"/>
                    <a:pt x="151" y="0"/>
                    <a:pt x="226" y="0"/>
                  </a:cubicBezTo>
                  <a:cubicBezTo>
                    <a:pt x="301" y="0"/>
                    <a:pt x="377" y="91"/>
                    <a:pt x="453" y="182"/>
                  </a:cubicBezTo>
                </a:path>
              </a:pathLst>
            </a:custGeom>
            <a:noFill/>
            <a:ln w="25400">
              <a:solidFill>
                <a:schemeClr val="tx1"/>
              </a:solidFill>
              <a:round/>
              <a:headEnd type="oval"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16805" name="Freeform 26"/>
            <p:cNvSpPr>
              <a:spLocks/>
            </p:cNvSpPr>
            <p:nvPr/>
          </p:nvSpPr>
          <p:spPr bwMode="auto">
            <a:xfrm flipV="1">
              <a:off x="2518" y="3475"/>
              <a:ext cx="453" cy="182"/>
            </a:xfrm>
            <a:custGeom>
              <a:avLst/>
              <a:gdLst>
                <a:gd name="T0" fmla="*/ 0 w 453"/>
                <a:gd name="T1" fmla="*/ 182 h 182"/>
                <a:gd name="T2" fmla="*/ 226 w 453"/>
                <a:gd name="T3" fmla="*/ 0 h 182"/>
                <a:gd name="T4" fmla="*/ 453 w 453"/>
                <a:gd name="T5" fmla="*/ 182 h 182"/>
                <a:gd name="T6" fmla="*/ 0 60000 65536"/>
                <a:gd name="T7" fmla="*/ 0 60000 65536"/>
                <a:gd name="T8" fmla="*/ 0 60000 65536"/>
              </a:gdLst>
              <a:ahLst/>
              <a:cxnLst>
                <a:cxn ang="T6">
                  <a:pos x="T0" y="T1"/>
                </a:cxn>
                <a:cxn ang="T7">
                  <a:pos x="T2" y="T3"/>
                </a:cxn>
                <a:cxn ang="T8">
                  <a:pos x="T4" y="T5"/>
                </a:cxn>
              </a:cxnLst>
              <a:rect l="0" t="0" r="r" b="b"/>
              <a:pathLst>
                <a:path w="453" h="182">
                  <a:moveTo>
                    <a:pt x="0" y="182"/>
                  </a:moveTo>
                  <a:cubicBezTo>
                    <a:pt x="75" y="91"/>
                    <a:pt x="151" y="0"/>
                    <a:pt x="226" y="0"/>
                  </a:cubicBezTo>
                  <a:cubicBezTo>
                    <a:pt x="301" y="0"/>
                    <a:pt x="377" y="91"/>
                    <a:pt x="453" y="182"/>
                  </a:cubicBezTo>
                </a:path>
              </a:pathLst>
            </a:cu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16806" name="Freeform 27"/>
            <p:cNvSpPr>
              <a:spLocks/>
            </p:cNvSpPr>
            <p:nvPr/>
          </p:nvSpPr>
          <p:spPr bwMode="auto">
            <a:xfrm>
              <a:off x="2971" y="3294"/>
              <a:ext cx="453" cy="182"/>
            </a:xfrm>
            <a:custGeom>
              <a:avLst/>
              <a:gdLst>
                <a:gd name="T0" fmla="*/ 0 w 453"/>
                <a:gd name="T1" fmla="*/ 182 h 182"/>
                <a:gd name="T2" fmla="*/ 226 w 453"/>
                <a:gd name="T3" fmla="*/ 0 h 182"/>
                <a:gd name="T4" fmla="*/ 453 w 453"/>
                <a:gd name="T5" fmla="*/ 182 h 182"/>
                <a:gd name="T6" fmla="*/ 0 60000 65536"/>
                <a:gd name="T7" fmla="*/ 0 60000 65536"/>
                <a:gd name="T8" fmla="*/ 0 60000 65536"/>
              </a:gdLst>
              <a:ahLst/>
              <a:cxnLst>
                <a:cxn ang="T6">
                  <a:pos x="T0" y="T1"/>
                </a:cxn>
                <a:cxn ang="T7">
                  <a:pos x="T2" y="T3"/>
                </a:cxn>
                <a:cxn ang="T8">
                  <a:pos x="T4" y="T5"/>
                </a:cxn>
              </a:cxnLst>
              <a:rect l="0" t="0" r="r" b="b"/>
              <a:pathLst>
                <a:path w="453" h="182">
                  <a:moveTo>
                    <a:pt x="0" y="182"/>
                  </a:moveTo>
                  <a:cubicBezTo>
                    <a:pt x="75" y="91"/>
                    <a:pt x="151" y="0"/>
                    <a:pt x="226" y="0"/>
                  </a:cubicBezTo>
                  <a:cubicBezTo>
                    <a:pt x="301" y="0"/>
                    <a:pt x="377" y="91"/>
                    <a:pt x="453" y="182"/>
                  </a:cubicBezTo>
                </a:path>
              </a:pathLst>
            </a:cu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16807" name="Freeform 28"/>
            <p:cNvSpPr>
              <a:spLocks/>
            </p:cNvSpPr>
            <p:nvPr/>
          </p:nvSpPr>
          <p:spPr bwMode="auto">
            <a:xfrm flipV="1">
              <a:off x="3425" y="3476"/>
              <a:ext cx="453" cy="182"/>
            </a:xfrm>
            <a:custGeom>
              <a:avLst/>
              <a:gdLst>
                <a:gd name="T0" fmla="*/ 0 w 453"/>
                <a:gd name="T1" fmla="*/ 182 h 182"/>
                <a:gd name="T2" fmla="*/ 226 w 453"/>
                <a:gd name="T3" fmla="*/ 0 h 182"/>
                <a:gd name="T4" fmla="*/ 453 w 453"/>
                <a:gd name="T5" fmla="*/ 182 h 182"/>
                <a:gd name="T6" fmla="*/ 0 60000 65536"/>
                <a:gd name="T7" fmla="*/ 0 60000 65536"/>
                <a:gd name="T8" fmla="*/ 0 60000 65536"/>
              </a:gdLst>
              <a:ahLst/>
              <a:cxnLst>
                <a:cxn ang="T6">
                  <a:pos x="T0" y="T1"/>
                </a:cxn>
                <a:cxn ang="T7">
                  <a:pos x="T2" y="T3"/>
                </a:cxn>
                <a:cxn ang="T8">
                  <a:pos x="T4" y="T5"/>
                </a:cxn>
              </a:cxnLst>
              <a:rect l="0" t="0" r="r" b="b"/>
              <a:pathLst>
                <a:path w="453" h="182">
                  <a:moveTo>
                    <a:pt x="0" y="182"/>
                  </a:moveTo>
                  <a:cubicBezTo>
                    <a:pt x="75" y="91"/>
                    <a:pt x="151" y="0"/>
                    <a:pt x="226" y="0"/>
                  </a:cubicBezTo>
                  <a:cubicBezTo>
                    <a:pt x="301" y="0"/>
                    <a:pt x="377" y="91"/>
                    <a:pt x="453" y="182"/>
                  </a:cubicBezTo>
                </a:path>
              </a:pathLst>
            </a:cu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16808" name="Line 29"/>
            <p:cNvSpPr>
              <a:spLocks noChangeShapeType="1"/>
            </p:cNvSpPr>
            <p:nvPr/>
          </p:nvSpPr>
          <p:spPr bwMode="auto">
            <a:xfrm>
              <a:off x="3878" y="3475"/>
              <a:ext cx="544"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116746" name="Group 30"/>
          <p:cNvGrpSpPr>
            <a:grpSpLocks/>
          </p:cNvGrpSpPr>
          <p:nvPr/>
        </p:nvGrpSpPr>
        <p:grpSpPr bwMode="auto">
          <a:xfrm>
            <a:off x="395288" y="3856038"/>
            <a:ext cx="431800" cy="146050"/>
            <a:chOff x="2064" y="3293"/>
            <a:chExt cx="2358" cy="365"/>
          </a:xfrm>
        </p:grpSpPr>
        <p:sp>
          <p:nvSpPr>
            <p:cNvPr id="116799" name="Freeform 31"/>
            <p:cNvSpPr>
              <a:spLocks/>
            </p:cNvSpPr>
            <p:nvPr/>
          </p:nvSpPr>
          <p:spPr bwMode="auto">
            <a:xfrm>
              <a:off x="2064" y="3293"/>
              <a:ext cx="453" cy="182"/>
            </a:xfrm>
            <a:custGeom>
              <a:avLst/>
              <a:gdLst>
                <a:gd name="T0" fmla="*/ 0 w 453"/>
                <a:gd name="T1" fmla="*/ 182 h 182"/>
                <a:gd name="T2" fmla="*/ 226 w 453"/>
                <a:gd name="T3" fmla="*/ 0 h 182"/>
                <a:gd name="T4" fmla="*/ 453 w 453"/>
                <a:gd name="T5" fmla="*/ 182 h 182"/>
                <a:gd name="T6" fmla="*/ 0 60000 65536"/>
                <a:gd name="T7" fmla="*/ 0 60000 65536"/>
                <a:gd name="T8" fmla="*/ 0 60000 65536"/>
              </a:gdLst>
              <a:ahLst/>
              <a:cxnLst>
                <a:cxn ang="T6">
                  <a:pos x="T0" y="T1"/>
                </a:cxn>
                <a:cxn ang="T7">
                  <a:pos x="T2" y="T3"/>
                </a:cxn>
                <a:cxn ang="T8">
                  <a:pos x="T4" y="T5"/>
                </a:cxn>
              </a:cxnLst>
              <a:rect l="0" t="0" r="r" b="b"/>
              <a:pathLst>
                <a:path w="453" h="182">
                  <a:moveTo>
                    <a:pt x="0" y="182"/>
                  </a:moveTo>
                  <a:cubicBezTo>
                    <a:pt x="75" y="91"/>
                    <a:pt x="151" y="0"/>
                    <a:pt x="226" y="0"/>
                  </a:cubicBezTo>
                  <a:cubicBezTo>
                    <a:pt x="301" y="0"/>
                    <a:pt x="377" y="91"/>
                    <a:pt x="453" y="182"/>
                  </a:cubicBezTo>
                </a:path>
              </a:pathLst>
            </a:custGeom>
            <a:noFill/>
            <a:ln w="25400">
              <a:solidFill>
                <a:schemeClr val="tx1"/>
              </a:solidFill>
              <a:round/>
              <a:headEnd type="oval"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16800" name="Freeform 32"/>
            <p:cNvSpPr>
              <a:spLocks/>
            </p:cNvSpPr>
            <p:nvPr/>
          </p:nvSpPr>
          <p:spPr bwMode="auto">
            <a:xfrm flipV="1">
              <a:off x="2518" y="3475"/>
              <a:ext cx="453" cy="182"/>
            </a:xfrm>
            <a:custGeom>
              <a:avLst/>
              <a:gdLst>
                <a:gd name="T0" fmla="*/ 0 w 453"/>
                <a:gd name="T1" fmla="*/ 182 h 182"/>
                <a:gd name="T2" fmla="*/ 226 w 453"/>
                <a:gd name="T3" fmla="*/ 0 h 182"/>
                <a:gd name="T4" fmla="*/ 453 w 453"/>
                <a:gd name="T5" fmla="*/ 182 h 182"/>
                <a:gd name="T6" fmla="*/ 0 60000 65536"/>
                <a:gd name="T7" fmla="*/ 0 60000 65536"/>
                <a:gd name="T8" fmla="*/ 0 60000 65536"/>
              </a:gdLst>
              <a:ahLst/>
              <a:cxnLst>
                <a:cxn ang="T6">
                  <a:pos x="T0" y="T1"/>
                </a:cxn>
                <a:cxn ang="T7">
                  <a:pos x="T2" y="T3"/>
                </a:cxn>
                <a:cxn ang="T8">
                  <a:pos x="T4" y="T5"/>
                </a:cxn>
              </a:cxnLst>
              <a:rect l="0" t="0" r="r" b="b"/>
              <a:pathLst>
                <a:path w="453" h="182">
                  <a:moveTo>
                    <a:pt x="0" y="182"/>
                  </a:moveTo>
                  <a:cubicBezTo>
                    <a:pt x="75" y="91"/>
                    <a:pt x="151" y="0"/>
                    <a:pt x="226" y="0"/>
                  </a:cubicBezTo>
                  <a:cubicBezTo>
                    <a:pt x="301" y="0"/>
                    <a:pt x="377" y="91"/>
                    <a:pt x="453" y="182"/>
                  </a:cubicBezTo>
                </a:path>
              </a:pathLst>
            </a:cu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16801" name="Freeform 33"/>
            <p:cNvSpPr>
              <a:spLocks/>
            </p:cNvSpPr>
            <p:nvPr/>
          </p:nvSpPr>
          <p:spPr bwMode="auto">
            <a:xfrm>
              <a:off x="2971" y="3294"/>
              <a:ext cx="453" cy="182"/>
            </a:xfrm>
            <a:custGeom>
              <a:avLst/>
              <a:gdLst>
                <a:gd name="T0" fmla="*/ 0 w 453"/>
                <a:gd name="T1" fmla="*/ 182 h 182"/>
                <a:gd name="T2" fmla="*/ 226 w 453"/>
                <a:gd name="T3" fmla="*/ 0 h 182"/>
                <a:gd name="T4" fmla="*/ 453 w 453"/>
                <a:gd name="T5" fmla="*/ 182 h 182"/>
                <a:gd name="T6" fmla="*/ 0 60000 65536"/>
                <a:gd name="T7" fmla="*/ 0 60000 65536"/>
                <a:gd name="T8" fmla="*/ 0 60000 65536"/>
              </a:gdLst>
              <a:ahLst/>
              <a:cxnLst>
                <a:cxn ang="T6">
                  <a:pos x="T0" y="T1"/>
                </a:cxn>
                <a:cxn ang="T7">
                  <a:pos x="T2" y="T3"/>
                </a:cxn>
                <a:cxn ang="T8">
                  <a:pos x="T4" y="T5"/>
                </a:cxn>
              </a:cxnLst>
              <a:rect l="0" t="0" r="r" b="b"/>
              <a:pathLst>
                <a:path w="453" h="182">
                  <a:moveTo>
                    <a:pt x="0" y="182"/>
                  </a:moveTo>
                  <a:cubicBezTo>
                    <a:pt x="75" y="91"/>
                    <a:pt x="151" y="0"/>
                    <a:pt x="226" y="0"/>
                  </a:cubicBezTo>
                  <a:cubicBezTo>
                    <a:pt x="301" y="0"/>
                    <a:pt x="377" y="91"/>
                    <a:pt x="453" y="182"/>
                  </a:cubicBezTo>
                </a:path>
              </a:pathLst>
            </a:cu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16802" name="Freeform 34"/>
            <p:cNvSpPr>
              <a:spLocks/>
            </p:cNvSpPr>
            <p:nvPr/>
          </p:nvSpPr>
          <p:spPr bwMode="auto">
            <a:xfrm flipV="1">
              <a:off x="3425" y="3476"/>
              <a:ext cx="453" cy="182"/>
            </a:xfrm>
            <a:custGeom>
              <a:avLst/>
              <a:gdLst>
                <a:gd name="T0" fmla="*/ 0 w 453"/>
                <a:gd name="T1" fmla="*/ 182 h 182"/>
                <a:gd name="T2" fmla="*/ 226 w 453"/>
                <a:gd name="T3" fmla="*/ 0 h 182"/>
                <a:gd name="T4" fmla="*/ 453 w 453"/>
                <a:gd name="T5" fmla="*/ 182 h 182"/>
                <a:gd name="T6" fmla="*/ 0 60000 65536"/>
                <a:gd name="T7" fmla="*/ 0 60000 65536"/>
                <a:gd name="T8" fmla="*/ 0 60000 65536"/>
              </a:gdLst>
              <a:ahLst/>
              <a:cxnLst>
                <a:cxn ang="T6">
                  <a:pos x="T0" y="T1"/>
                </a:cxn>
                <a:cxn ang="T7">
                  <a:pos x="T2" y="T3"/>
                </a:cxn>
                <a:cxn ang="T8">
                  <a:pos x="T4" y="T5"/>
                </a:cxn>
              </a:cxnLst>
              <a:rect l="0" t="0" r="r" b="b"/>
              <a:pathLst>
                <a:path w="453" h="182">
                  <a:moveTo>
                    <a:pt x="0" y="182"/>
                  </a:moveTo>
                  <a:cubicBezTo>
                    <a:pt x="75" y="91"/>
                    <a:pt x="151" y="0"/>
                    <a:pt x="226" y="0"/>
                  </a:cubicBezTo>
                  <a:cubicBezTo>
                    <a:pt x="301" y="0"/>
                    <a:pt x="377" y="91"/>
                    <a:pt x="453" y="182"/>
                  </a:cubicBezTo>
                </a:path>
              </a:pathLst>
            </a:cu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16803" name="Line 35"/>
            <p:cNvSpPr>
              <a:spLocks noChangeShapeType="1"/>
            </p:cNvSpPr>
            <p:nvPr/>
          </p:nvSpPr>
          <p:spPr bwMode="auto">
            <a:xfrm>
              <a:off x="3878" y="3475"/>
              <a:ext cx="544"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116747" name="Group 36"/>
          <p:cNvGrpSpPr>
            <a:grpSpLocks/>
          </p:cNvGrpSpPr>
          <p:nvPr/>
        </p:nvGrpSpPr>
        <p:grpSpPr bwMode="auto">
          <a:xfrm>
            <a:off x="395288" y="4073525"/>
            <a:ext cx="431800" cy="146050"/>
            <a:chOff x="2064" y="3293"/>
            <a:chExt cx="2358" cy="365"/>
          </a:xfrm>
        </p:grpSpPr>
        <p:sp>
          <p:nvSpPr>
            <p:cNvPr id="116794" name="Freeform 37"/>
            <p:cNvSpPr>
              <a:spLocks/>
            </p:cNvSpPr>
            <p:nvPr/>
          </p:nvSpPr>
          <p:spPr bwMode="auto">
            <a:xfrm>
              <a:off x="2064" y="3293"/>
              <a:ext cx="453" cy="182"/>
            </a:xfrm>
            <a:custGeom>
              <a:avLst/>
              <a:gdLst>
                <a:gd name="T0" fmla="*/ 0 w 453"/>
                <a:gd name="T1" fmla="*/ 182 h 182"/>
                <a:gd name="T2" fmla="*/ 226 w 453"/>
                <a:gd name="T3" fmla="*/ 0 h 182"/>
                <a:gd name="T4" fmla="*/ 453 w 453"/>
                <a:gd name="T5" fmla="*/ 182 h 182"/>
                <a:gd name="T6" fmla="*/ 0 60000 65536"/>
                <a:gd name="T7" fmla="*/ 0 60000 65536"/>
                <a:gd name="T8" fmla="*/ 0 60000 65536"/>
              </a:gdLst>
              <a:ahLst/>
              <a:cxnLst>
                <a:cxn ang="T6">
                  <a:pos x="T0" y="T1"/>
                </a:cxn>
                <a:cxn ang="T7">
                  <a:pos x="T2" y="T3"/>
                </a:cxn>
                <a:cxn ang="T8">
                  <a:pos x="T4" y="T5"/>
                </a:cxn>
              </a:cxnLst>
              <a:rect l="0" t="0" r="r" b="b"/>
              <a:pathLst>
                <a:path w="453" h="182">
                  <a:moveTo>
                    <a:pt x="0" y="182"/>
                  </a:moveTo>
                  <a:cubicBezTo>
                    <a:pt x="75" y="91"/>
                    <a:pt x="151" y="0"/>
                    <a:pt x="226" y="0"/>
                  </a:cubicBezTo>
                  <a:cubicBezTo>
                    <a:pt x="301" y="0"/>
                    <a:pt x="377" y="91"/>
                    <a:pt x="453" y="182"/>
                  </a:cubicBezTo>
                </a:path>
              </a:pathLst>
            </a:custGeom>
            <a:noFill/>
            <a:ln w="25400">
              <a:solidFill>
                <a:schemeClr val="tx1"/>
              </a:solidFill>
              <a:round/>
              <a:headEnd type="oval"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16795" name="Freeform 38"/>
            <p:cNvSpPr>
              <a:spLocks/>
            </p:cNvSpPr>
            <p:nvPr/>
          </p:nvSpPr>
          <p:spPr bwMode="auto">
            <a:xfrm flipV="1">
              <a:off x="2518" y="3475"/>
              <a:ext cx="453" cy="182"/>
            </a:xfrm>
            <a:custGeom>
              <a:avLst/>
              <a:gdLst>
                <a:gd name="T0" fmla="*/ 0 w 453"/>
                <a:gd name="T1" fmla="*/ 182 h 182"/>
                <a:gd name="T2" fmla="*/ 226 w 453"/>
                <a:gd name="T3" fmla="*/ 0 h 182"/>
                <a:gd name="T4" fmla="*/ 453 w 453"/>
                <a:gd name="T5" fmla="*/ 182 h 182"/>
                <a:gd name="T6" fmla="*/ 0 60000 65536"/>
                <a:gd name="T7" fmla="*/ 0 60000 65536"/>
                <a:gd name="T8" fmla="*/ 0 60000 65536"/>
              </a:gdLst>
              <a:ahLst/>
              <a:cxnLst>
                <a:cxn ang="T6">
                  <a:pos x="T0" y="T1"/>
                </a:cxn>
                <a:cxn ang="T7">
                  <a:pos x="T2" y="T3"/>
                </a:cxn>
                <a:cxn ang="T8">
                  <a:pos x="T4" y="T5"/>
                </a:cxn>
              </a:cxnLst>
              <a:rect l="0" t="0" r="r" b="b"/>
              <a:pathLst>
                <a:path w="453" h="182">
                  <a:moveTo>
                    <a:pt x="0" y="182"/>
                  </a:moveTo>
                  <a:cubicBezTo>
                    <a:pt x="75" y="91"/>
                    <a:pt x="151" y="0"/>
                    <a:pt x="226" y="0"/>
                  </a:cubicBezTo>
                  <a:cubicBezTo>
                    <a:pt x="301" y="0"/>
                    <a:pt x="377" y="91"/>
                    <a:pt x="453" y="182"/>
                  </a:cubicBezTo>
                </a:path>
              </a:pathLst>
            </a:cu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16796" name="Freeform 39"/>
            <p:cNvSpPr>
              <a:spLocks/>
            </p:cNvSpPr>
            <p:nvPr/>
          </p:nvSpPr>
          <p:spPr bwMode="auto">
            <a:xfrm>
              <a:off x="2971" y="3294"/>
              <a:ext cx="453" cy="182"/>
            </a:xfrm>
            <a:custGeom>
              <a:avLst/>
              <a:gdLst>
                <a:gd name="T0" fmla="*/ 0 w 453"/>
                <a:gd name="T1" fmla="*/ 182 h 182"/>
                <a:gd name="T2" fmla="*/ 226 w 453"/>
                <a:gd name="T3" fmla="*/ 0 h 182"/>
                <a:gd name="T4" fmla="*/ 453 w 453"/>
                <a:gd name="T5" fmla="*/ 182 h 182"/>
                <a:gd name="T6" fmla="*/ 0 60000 65536"/>
                <a:gd name="T7" fmla="*/ 0 60000 65536"/>
                <a:gd name="T8" fmla="*/ 0 60000 65536"/>
              </a:gdLst>
              <a:ahLst/>
              <a:cxnLst>
                <a:cxn ang="T6">
                  <a:pos x="T0" y="T1"/>
                </a:cxn>
                <a:cxn ang="T7">
                  <a:pos x="T2" y="T3"/>
                </a:cxn>
                <a:cxn ang="T8">
                  <a:pos x="T4" y="T5"/>
                </a:cxn>
              </a:cxnLst>
              <a:rect l="0" t="0" r="r" b="b"/>
              <a:pathLst>
                <a:path w="453" h="182">
                  <a:moveTo>
                    <a:pt x="0" y="182"/>
                  </a:moveTo>
                  <a:cubicBezTo>
                    <a:pt x="75" y="91"/>
                    <a:pt x="151" y="0"/>
                    <a:pt x="226" y="0"/>
                  </a:cubicBezTo>
                  <a:cubicBezTo>
                    <a:pt x="301" y="0"/>
                    <a:pt x="377" y="91"/>
                    <a:pt x="453" y="182"/>
                  </a:cubicBezTo>
                </a:path>
              </a:pathLst>
            </a:cu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16797" name="Freeform 40"/>
            <p:cNvSpPr>
              <a:spLocks/>
            </p:cNvSpPr>
            <p:nvPr/>
          </p:nvSpPr>
          <p:spPr bwMode="auto">
            <a:xfrm flipV="1">
              <a:off x="3425" y="3476"/>
              <a:ext cx="453" cy="182"/>
            </a:xfrm>
            <a:custGeom>
              <a:avLst/>
              <a:gdLst>
                <a:gd name="T0" fmla="*/ 0 w 453"/>
                <a:gd name="T1" fmla="*/ 182 h 182"/>
                <a:gd name="T2" fmla="*/ 226 w 453"/>
                <a:gd name="T3" fmla="*/ 0 h 182"/>
                <a:gd name="T4" fmla="*/ 453 w 453"/>
                <a:gd name="T5" fmla="*/ 182 h 182"/>
                <a:gd name="T6" fmla="*/ 0 60000 65536"/>
                <a:gd name="T7" fmla="*/ 0 60000 65536"/>
                <a:gd name="T8" fmla="*/ 0 60000 65536"/>
              </a:gdLst>
              <a:ahLst/>
              <a:cxnLst>
                <a:cxn ang="T6">
                  <a:pos x="T0" y="T1"/>
                </a:cxn>
                <a:cxn ang="T7">
                  <a:pos x="T2" y="T3"/>
                </a:cxn>
                <a:cxn ang="T8">
                  <a:pos x="T4" y="T5"/>
                </a:cxn>
              </a:cxnLst>
              <a:rect l="0" t="0" r="r" b="b"/>
              <a:pathLst>
                <a:path w="453" h="182">
                  <a:moveTo>
                    <a:pt x="0" y="182"/>
                  </a:moveTo>
                  <a:cubicBezTo>
                    <a:pt x="75" y="91"/>
                    <a:pt x="151" y="0"/>
                    <a:pt x="226" y="0"/>
                  </a:cubicBezTo>
                  <a:cubicBezTo>
                    <a:pt x="301" y="0"/>
                    <a:pt x="377" y="91"/>
                    <a:pt x="453" y="182"/>
                  </a:cubicBezTo>
                </a:path>
              </a:pathLst>
            </a:cu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16798" name="Line 41"/>
            <p:cNvSpPr>
              <a:spLocks noChangeShapeType="1"/>
            </p:cNvSpPr>
            <p:nvPr/>
          </p:nvSpPr>
          <p:spPr bwMode="auto">
            <a:xfrm>
              <a:off x="3878" y="3475"/>
              <a:ext cx="544"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116748" name="Group 42"/>
          <p:cNvGrpSpPr>
            <a:grpSpLocks/>
          </p:cNvGrpSpPr>
          <p:nvPr/>
        </p:nvGrpSpPr>
        <p:grpSpPr bwMode="auto">
          <a:xfrm>
            <a:off x="395288" y="4287838"/>
            <a:ext cx="431800" cy="146050"/>
            <a:chOff x="2064" y="3293"/>
            <a:chExt cx="2358" cy="365"/>
          </a:xfrm>
        </p:grpSpPr>
        <p:sp>
          <p:nvSpPr>
            <p:cNvPr id="116789" name="Freeform 43"/>
            <p:cNvSpPr>
              <a:spLocks/>
            </p:cNvSpPr>
            <p:nvPr/>
          </p:nvSpPr>
          <p:spPr bwMode="auto">
            <a:xfrm>
              <a:off x="2064" y="3293"/>
              <a:ext cx="453" cy="182"/>
            </a:xfrm>
            <a:custGeom>
              <a:avLst/>
              <a:gdLst>
                <a:gd name="T0" fmla="*/ 0 w 453"/>
                <a:gd name="T1" fmla="*/ 182 h 182"/>
                <a:gd name="T2" fmla="*/ 226 w 453"/>
                <a:gd name="T3" fmla="*/ 0 h 182"/>
                <a:gd name="T4" fmla="*/ 453 w 453"/>
                <a:gd name="T5" fmla="*/ 182 h 182"/>
                <a:gd name="T6" fmla="*/ 0 60000 65536"/>
                <a:gd name="T7" fmla="*/ 0 60000 65536"/>
                <a:gd name="T8" fmla="*/ 0 60000 65536"/>
              </a:gdLst>
              <a:ahLst/>
              <a:cxnLst>
                <a:cxn ang="T6">
                  <a:pos x="T0" y="T1"/>
                </a:cxn>
                <a:cxn ang="T7">
                  <a:pos x="T2" y="T3"/>
                </a:cxn>
                <a:cxn ang="T8">
                  <a:pos x="T4" y="T5"/>
                </a:cxn>
              </a:cxnLst>
              <a:rect l="0" t="0" r="r" b="b"/>
              <a:pathLst>
                <a:path w="453" h="182">
                  <a:moveTo>
                    <a:pt x="0" y="182"/>
                  </a:moveTo>
                  <a:cubicBezTo>
                    <a:pt x="75" y="91"/>
                    <a:pt x="151" y="0"/>
                    <a:pt x="226" y="0"/>
                  </a:cubicBezTo>
                  <a:cubicBezTo>
                    <a:pt x="301" y="0"/>
                    <a:pt x="377" y="91"/>
                    <a:pt x="453" y="182"/>
                  </a:cubicBezTo>
                </a:path>
              </a:pathLst>
            </a:custGeom>
            <a:noFill/>
            <a:ln w="25400">
              <a:solidFill>
                <a:schemeClr val="tx1"/>
              </a:solidFill>
              <a:round/>
              <a:headEnd type="oval"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16790" name="Freeform 44"/>
            <p:cNvSpPr>
              <a:spLocks/>
            </p:cNvSpPr>
            <p:nvPr/>
          </p:nvSpPr>
          <p:spPr bwMode="auto">
            <a:xfrm flipV="1">
              <a:off x="2518" y="3475"/>
              <a:ext cx="453" cy="182"/>
            </a:xfrm>
            <a:custGeom>
              <a:avLst/>
              <a:gdLst>
                <a:gd name="T0" fmla="*/ 0 w 453"/>
                <a:gd name="T1" fmla="*/ 182 h 182"/>
                <a:gd name="T2" fmla="*/ 226 w 453"/>
                <a:gd name="T3" fmla="*/ 0 h 182"/>
                <a:gd name="T4" fmla="*/ 453 w 453"/>
                <a:gd name="T5" fmla="*/ 182 h 182"/>
                <a:gd name="T6" fmla="*/ 0 60000 65536"/>
                <a:gd name="T7" fmla="*/ 0 60000 65536"/>
                <a:gd name="T8" fmla="*/ 0 60000 65536"/>
              </a:gdLst>
              <a:ahLst/>
              <a:cxnLst>
                <a:cxn ang="T6">
                  <a:pos x="T0" y="T1"/>
                </a:cxn>
                <a:cxn ang="T7">
                  <a:pos x="T2" y="T3"/>
                </a:cxn>
                <a:cxn ang="T8">
                  <a:pos x="T4" y="T5"/>
                </a:cxn>
              </a:cxnLst>
              <a:rect l="0" t="0" r="r" b="b"/>
              <a:pathLst>
                <a:path w="453" h="182">
                  <a:moveTo>
                    <a:pt x="0" y="182"/>
                  </a:moveTo>
                  <a:cubicBezTo>
                    <a:pt x="75" y="91"/>
                    <a:pt x="151" y="0"/>
                    <a:pt x="226" y="0"/>
                  </a:cubicBezTo>
                  <a:cubicBezTo>
                    <a:pt x="301" y="0"/>
                    <a:pt x="377" y="91"/>
                    <a:pt x="453" y="182"/>
                  </a:cubicBezTo>
                </a:path>
              </a:pathLst>
            </a:cu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16791" name="Freeform 45"/>
            <p:cNvSpPr>
              <a:spLocks/>
            </p:cNvSpPr>
            <p:nvPr/>
          </p:nvSpPr>
          <p:spPr bwMode="auto">
            <a:xfrm>
              <a:off x="2971" y="3294"/>
              <a:ext cx="453" cy="182"/>
            </a:xfrm>
            <a:custGeom>
              <a:avLst/>
              <a:gdLst>
                <a:gd name="T0" fmla="*/ 0 w 453"/>
                <a:gd name="T1" fmla="*/ 182 h 182"/>
                <a:gd name="T2" fmla="*/ 226 w 453"/>
                <a:gd name="T3" fmla="*/ 0 h 182"/>
                <a:gd name="T4" fmla="*/ 453 w 453"/>
                <a:gd name="T5" fmla="*/ 182 h 182"/>
                <a:gd name="T6" fmla="*/ 0 60000 65536"/>
                <a:gd name="T7" fmla="*/ 0 60000 65536"/>
                <a:gd name="T8" fmla="*/ 0 60000 65536"/>
              </a:gdLst>
              <a:ahLst/>
              <a:cxnLst>
                <a:cxn ang="T6">
                  <a:pos x="T0" y="T1"/>
                </a:cxn>
                <a:cxn ang="T7">
                  <a:pos x="T2" y="T3"/>
                </a:cxn>
                <a:cxn ang="T8">
                  <a:pos x="T4" y="T5"/>
                </a:cxn>
              </a:cxnLst>
              <a:rect l="0" t="0" r="r" b="b"/>
              <a:pathLst>
                <a:path w="453" h="182">
                  <a:moveTo>
                    <a:pt x="0" y="182"/>
                  </a:moveTo>
                  <a:cubicBezTo>
                    <a:pt x="75" y="91"/>
                    <a:pt x="151" y="0"/>
                    <a:pt x="226" y="0"/>
                  </a:cubicBezTo>
                  <a:cubicBezTo>
                    <a:pt x="301" y="0"/>
                    <a:pt x="377" y="91"/>
                    <a:pt x="453" y="182"/>
                  </a:cubicBezTo>
                </a:path>
              </a:pathLst>
            </a:cu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16792" name="Freeform 46"/>
            <p:cNvSpPr>
              <a:spLocks/>
            </p:cNvSpPr>
            <p:nvPr/>
          </p:nvSpPr>
          <p:spPr bwMode="auto">
            <a:xfrm flipV="1">
              <a:off x="3425" y="3476"/>
              <a:ext cx="453" cy="182"/>
            </a:xfrm>
            <a:custGeom>
              <a:avLst/>
              <a:gdLst>
                <a:gd name="T0" fmla="*/ 0 w 453"/>
                <a:gd name="T1" fmla="*/ 182 h 182"/>
                <a:gd name="T2" fmla="*/ 226 w 453"/>
                <a:gd name="T3" fmla="*/ 0 h 182"/>
                <a:gd name="T4" fmla="*/ 453 w 453"/>
                <a:gd name="T5" fmla="*/ 182 h 182"/>
                <a:gd name="T6" fmla="*/ 0 60000 65536"/>
                <a:gd name="T7" fmla="*/ 0 60000 65536"/>
                <a:gd name="T8" fmla="*/ 0 60000 65536"/>
              </a:gdLst>
              <a:ahLst/>
              <a:cxnLst>
                <a:cxn ang="T6">
                  <a:pos x="T0" y="T1"/>
                </a:cxn>
                <a:cxn ang="T7">
                  <a:pos x="T2" y="T3"/>
                </a:cxn>
                <a:cxn ang="T8">
                  <a:pos x="T4" y="T5"/>
                </a:cxn>
              </a:cxnLst>
              <a:rect l="0" t="0" r="r" b="b"/>
              <a:pathLst>
                <a:path w="453" h="182">
                  <a:moveTo>
                    <a:pt x="0" y="182"/>
                  </a:moveTo>
                  <a:cubicBezTo>
                    <a:pt x="75" y="91"/>
                    <a:pt x="151" y="0"/>
                    <a:pt x="226" y="0"/>
                  </a:cubicBezTo>
                  <a:cubicBezTo>
                    <a:pt x="301" y="0"/>
                    <a:pt x="377" y="91"/>
                    <a:pt x="453" y="182"/>
                  </a:cubicBezTo>
                </a:path>
              </a:pathLst>
            </a:cu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16793" name="Line 47"/>
            <p:cNvSpPr>
              <a:spLocks noChangeShapeType="1"/>
            </p:cNvSpPr>
            <p:nvPr/>
          </p:nvSpPr>
          <p:spPr bwMode="auto">
            <a:xfrm>
              <a:off x="3878" y="3475"/>
              <a:ext cx="544"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116749" name="Group 48"/>
          <p:cNvGrpSpPr>
            <a:grpSpLocks/>
          </p:cNvGrpSpPr>
          <p:nvPr/>
        </p:nvGrpSpPr>
        <p:grpSpPr bwMode="auto">
          <a:xfrm>
            <a:off x="395288" y="4505325"/>
            <a:ext cx="431800" cy="146050"/>
            <a:chOff x="2064" y="3293"/>
            <a:chExt cx="2358" cy="365"/>
          </a:xfrm>
        </p:grpSpPr>
        <p:sp>
          <p:nvSpPr>
            <p:cNvPr id="116784" name="Freeform 49"/>
            <p:cNvSpPr>
              <a:spLocks/>
            </p:cNvSpPr>
            <p:nvPr/>
          </p:nvSpPr>
          <p:spPr bwMode="auto">
            <a:xfrm>
              <a:off x="2064" y="3293"/>
              <a:ext cx="453" cy="182"/>
            </a:xfrm>
            <a:custGeom>
              <a:avLst/>
              <a:gdLst>
                <a:gd name="T0" fmla="*/ 0 w 453"/>
                <a:gd name="T1" fmla="*/ 182 h 182"/>
                <a:gd name="T2" fmla="*/ 226 w 453"/>
                <a:gd name="T3" fmla="*/ 0 h 182"/>
                <a:gd name="T4" fmla="*/ 453 w 453"/>
                <a:gd name="T5" fmla="*/ 182 h 182"/>
                <a:gd name="T6" fmla="*/ 0 60000 65536"/>
                <a:gd name="T7" fmla="*/ 0 60000 65536"/>
                <a:gd name="T8" fmla="*/ 0 60000 65536"/>
              </a:gdLst>
              <a:ahLst/>
              <a:cxnLst>
                <a:cxn ang="T6">
                  <a:pos x="T0" y="T1"/>
                </a:cxn>
                <a:cxn ang="T7">
                  <a:pos x="T2" y="T3"/>
                </a:cxn>
                <a:cxn ang="T8">
                  <a:pos x="T4" y="T5"/>
                </a:cxn>
              </a:cxnLst>
              <a:rect l="0" t="0" r="r" b="b"/>
              <a:pathLst>
                <a:path w="453" h="182">
                  <a:moveTo>
                    <a:pt x="0" y="182"/>
                  </a:moveTo>
                  <a:cubicBezTo>
                    <a:pt x="75" y="91"/>
                    <a:pt x="151" y="0"/>
                    <a:pt x="226" y="0"/>
                  </a:cubicBezTo>
                  <a:cubicBezTo>
                    <a:pt x="301" y="0"/>
                    <a:pt x="377" y="91"/>
                    <a:pt x="453" y="182"/>
                  </a:cubicBezTo>
                </a:path>
              </a:pathLst>
            </a:custGeom>
            <a:noFill/>
            <a:ln w="25400">
              <a:solidFill>
                <a:schemeClr val="tx1"/>
              </a:solidFill>
              <a:round/>
              <a:headEnd type="oval"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16785" name="Freeform 50"/>
            <p:cNvSpPr>
              <a:spLocks/>
            </p:cNvSpPr>
            <p:nvPr/>
          </p:nvSpPr>
          <p:spPr bwMode="auto">
            <a:xfrm flipV="1">
              <a:off x="2518" y="3475"/>
              <a:ext cx="453" cy="182"/>
            </a:xfrm>
            <a:custGeom>
              <a:avLst/>
              <a:gdLst>
                <a:gd name="T0" fmla="*/ 0 w 453"/>
                <a:gd name="T1" fmla="*/ 182 h 182"/>
                <a:gd name="T2" fmla="*/ 226 w 453"/>
                <a:gd name="T3" fmla="*/ 0 h 182"/>
                <a:gd name="T4" fmla="*/ 453 w 453"/>
                <a:gd name="T5" fmla="*/ 182 h 182"/>
                <a:gd name="T6" fmla="*/ 0 60000 65536"/>
                <a:gd name="T7" fmla="*/ 0 60000 65536"/>
                <a:gd name="T8" fmla="*/ 0 60000 65536"/>
              </a:gdLst>
              <a:ahLst/>
              <a:cxnLst>
                <a:cxn ang="T6">
                  <a:pos x="T0" y="T1"/>
                </a:cxn>
                <a:cxn ang="T7">
                  <a:pos x="T2" y="T3"/>
                </a:cxn>
                <a:cxn ang="T8">
                  <a:pos x="T4" y="T5"/>
                </a:cxn>
              </a:cxnLst>
              <a:rect l="0" t="0" r="r" b="b"/>
              <a:pathLst>
                <a:path w="453" h="182">
                  <a:moveTo>
                    <a:pt x="0" y="182"/>
                  </a:moveTo>
                  <a:cubicBezTo>
                    <a:pt x="75" y="91"/>
                    <a:pt x="151" y="0"/>
                    <a:pt x="226" y="0"/>
                  </a:cubicBezTo>
                  <a:cubicBezTo>
                    <a:pt x="301" y="0"/>
                    <a:pt x="377" y="91"/>
                    <a:pt x="453" y="182"/>
                  </a:cubicBezTo>
                </a:path>
              </a:pathLst>
            </a:cu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16786" name="Freeform 51"/>
            <p:cNvSpPr>
              <a:spLocks/>
            </p:cNvSpPr>
            <p:nvPr/>
          </p:nvSpPr>
          <p:spPr bwMode="auto">
            <a:xfrm>
              <a:off x="2971" y="3294"/>
              <a:ext cx="453" cy="182"/>
            </a:xfrm>
            <a:custGeom>
              <a:avLst/>
              <a:gdLst>
                <a:gd name="T0" fmla="*/ 0 w 453"/>
                <a:gd name="T1" fmla="*/ 182 h 182"/>
                <a:gd name="T2" fmla="*/ 226 w 453"/>
                <a:gd name="T3" fmla="*/ 0 h 182"/>
                <a:gd name="T4" fmla="*/ 453 w 453"/>
                <a:gd name="T5" fmla="*/ 182 h 182"/>
                <a:gd name="T6" fmla="*/ 0 60000 65536"/>
                <a:gd name="T7" fmla="*/ 0 60000 65536"/>
                <a:gd name="T8" fmla="*/ 0 60000 65536"/>
              </a:gdLst>
              <a:ahLst/>
              <a:cxnLst>
                <a:cxn ang="T6">
                  <a:pos x="T0" y="T1"/>
                </a:cxn>
                <a:cxn ang="T7">
                  <a:pos x="T2" y="T3"/>
                </a:cxn>
                <a:cxn ang="T8">
                  <a:pos x="T4" y="T5"/>
                </a:cxn>
              </a:cxnLst>
              <a:rect l="0" t="0" r="r" b="b"/>
              <a:pathLst>
                <a:path w="453" h="182">
                  <a:moveTo>
                    <a:pt x="0" y="182"/>
                  </a:moveTo>
                  <a:cubicBezTo>
                    <a:pt x="75" y="91"/>
                    <a:pt x="151" y="0"/>
                    <a:pt x="226" y="0"/>
                  </a:cubicBezTo>
                  <a:cubicBezTo>
                    <a:pt x="301" y="0"/>
                    <a:pt x="377" y="91"/>
                    <a:pt x="453" y="182"/>
                  </a:cubicBezTo>
                </a:path>
              </a:pathLst>
            </a:cu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16787" name="Freeform 52"/>
            <p:cNvSpPr>
              <a:spLocks/>
            </p:cNvSpPr>
            <p:nvPr/>
          </p:nvSpPr>
          <p:spPr bwMode="auto">
            <a:xfrm flipV="1">
              <a:off x="3425" y="3476"/>
              <a:ext cx="453" cy="182"/>
            </a:xfrm>
            <a:custGeom>
              <a:avLst/>
              <a:gdLst>
                <a:gd name="T0" fmla="*/ 0 w 453"/>
                <a:gd name="T1" fmla="*/ 182 h 182"/>
                <a:gd name="T2" fmla="*/ 226 w 453"/>
                <a:gd name="T3" fmla="*/ 0 h 182"/>
                <a:gd name="T4" fmla="*/ 453 w 453"/>
                <a:gd name="T5" fmla="*/ 182 h 182"/>
                <a:gd name="T6" fmla="*/ 0 60000 65536"/>
                <a:gd name="T7" fmla="*/ 0 60000 65536"/>
                <a:gd name="T8" fmla="*/ 0 60000 65536"/>
              </a:gdLst>
              <a:ahLst/>
              <a:cxnLst>
                <a:cxn ang="T6">
                  <a:pos x="T0" y="T1"/>
                </a:cxn>
                <a:cxn ang="T7">
                  <a:pos x="T2" y="T3"/>
                </a:cxn>
                <a:cxn ang="T8">
                  <a:pos x="T4" y="T5"/>
                </a:cxn>
              </a:cxnLst>
              <a:rect l="0" t="0" r="r" b="b"/>
              <a:pathLst>
                <a:path w="453" h="182">
                  <a:moveTo>
                    <a:pt x="0" y="182"/>
                  </a:moveTo>
                  <a:cubicBezTo>
                    <a:pt x="75" y="91"/>
                    <a:pt x="151" y="0"/>
                    <a:pt x="226" y="0"/>
                  </a:cubicBezTo>
                  <a:cubicBezTo>
                    <a:pt x="301" y="0"/>
                    <a:pt x="377" y="91"/>
                    <a:pt x="453" y="182"/>
                  </a:cubicBezTo>
                </a:path>
              </a:pathLst>
            </a:cu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16788" name="Line 53"/>
            <p:cNvSpPr>
              <a:spLocks noChangeShapeType="1"/>
            </p:cNvSpPr>
            <p:nvPr/>
          </p:nvSpPr>
          <p:spPr bwMode="auto">
            <a:xfrm>
              <a:off x="3878" y="3475"/>
              <a:ext cx="544"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116750" name="Group 54"/>
          <p:cNvGrpSpPr>
            <a:grpSpLocks/>
          </p:cNvGrpSpPr>
          <p:nvPr/>
        </p:nvGrpSpPr>
        <p:grpSpPr bwMode="auto">
          <a:xfrm>
            <a:off x="395288" y="3209925"/>
            <a:ext cx="431800" cy="146050"/>
            <a:chOff x="2064" y="3293"/>
            <a:chExt cx="2358" cy="365"/>
          </a:xfrm>
        </p:grpSpPr>
        <p:sp>
          <p:nvSpPr>
            <p:cNvPr id="116779" name="Freeform 55"/>
            <p:cNvSpPr>
              <a:spLocks/>
            </p:cNvSpPr>
            <p:nvPr/>
          </p:nvSpPr>
          <p:spPr bwMode="auto">
            <a:xfrm>
              <a:off x="2064" y="3293"/>
              <a:ext cx="453" cy="182"/>
            </a:xfrm>
            <a:custGeom>
              <a:avLst/>
              <a:gdLst>
                <a:gd name="T0" fmla="*/ 0 w 453"/>
                <a:gd name="T1" fmla="*/ 182 h 182"/>
                <a:gd name="T2" fmla="*/ 226 w 453"/>
                <a:gd name="T3" fmla="*/ 0 h 182"/>
                <a:gd name="T4" fmla="*/ 453 w 453"/>
                <a:gd name="T5" fmla="*/ 182 h 182"/>
                <a:gd name="T6" fmla="*/ 0 60000 65536"/>
                <a:gd name="T7" fmla="*/ 0 60000 65536"/>
                <a:gd name="T8" fmla="*/ 0 60000 65536"/>
              </a:gdLst>
              <a:ahLst/>
              <a:cxnLst>
                <a:cxn ang="T6">
                  <a:pos x="T0" y="T1"/>
                </a:cxn>
                <a:cxn ang="T7">
                  <a:pos x="T2" y="T3"/>
                </a:cxn>
                <a:cxn ang="T8">
                  <a:pos x="T4" y="T5"/>
                </a:cxn>
              </a:cxnLst>
              <a:rect l="0" t="0" r="r" b="b"/>
              <a:pathLst>
                <a:path w="453" h="182">
                  <a:moveTo>
                    <a:pt x="0" y="182"/>
                  </a:moveTo>
                  <a:cubicBezTo>
                    <a:pt x="75" y="91"/>
                    <a:pt x="151" y="0"/>
                    <a:pt x="226" y="0"/>
                  </a:cubicBezTo>
                  <a:cubicBezTo>
                    <a:pt x="301" y="0"/>
                    <a:pt x="377" y="91"/>
                    <a:pt x="453" y="182"/>
                  </a:cubicBezTo>
                </a:path>
              </a:pathLst>
            </a:custGeom>
            <a:noFill/>
            <a:ln w="25400">
              <a:solidFill>
                <a:schemeClr val="tx1"/>
              </a:solidFill>
              <a:round/>
              <a:headEnd type="oval"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16780" name="Freeform 56"/>
            <p:cNvSpPr>
              <a:spLocks/>
            </p:cNvSpPr>
            <p:nvPr/>
          </p:nvSpPr>
          <p:spPr bwMode="auto">
            <a:xfrm flipV="1">
              <a:off x="2518" y="3475"/>
              <a:ext cx="453" cy="182"/>
            </a:xfrm>
            <a:custGeom>
              <a:avLst/>
              <a:gdLst>
                <a:gd name="T0" fmla="*/ 0 w 453"/>
                <a:gd name="T1" fmla="*/ 182 h 182"/>
                <a:gd name="T2" fmla="*/ 226 w 453"/>
                <a:gd name="T3" fmla="*/ 0 h 182"/>
                <a:gd name="T4" fmla="*/ 453 w 453"/>
                <a:gd name="T5" fmla="*/ 182 h 182"/>
                <a:gd name="T6" fmla="*/ 0 60000 65536"/>
                <a:gd name="T7" fmla="*/ 0 60000 65536"/>
                <a:gd name="T8" fmla="*/ 0 60000 65536"/>
              </a:gdLst>
              <a:ahLst/>
              <a:cxnLst>
                <a:cxn ang="T6">
                  <a:pos x="T0" y="T1"/>
                </a:cxn>
                <a:cxn ang="T7">
                  <a:pos x="T2" y="T3"/>
                </a:cxn>
                <a:cxn ang="T8">
                  <a:pos x="T4" y="T5"/>
                </a:cxn>
              </a:cxnLst>
              <a:rect l="0" t="0" r="r" b="b"/>
              <a:pathLst>
                <a:path w="453" h="182">
                  <a:moveTo>
                    <a:pt x="0" y="182"/>
                  </a:moveTo>
                  <a:cubicBezTo>
                    <a:pt x="75" y="91"/>
                    <a:pt x="151" y="0"/>
                    <a:pt x="226" y="0"/>
                  </a:cubicBezTo>
                  <a:cubicBezTo>
                    <a:pt x="301" y="0"/>
                    <a:pt x="377" y="91"/>
                    <a:pt x="453" y="182"/>
                  </a:cubicBezTo>
                </a:path>
              </a:pathLst>
            </a:cu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16781" name="Freeform 57"/>
            <p:cNvSpPr>
              <a:spLocks/>
            </p:cNvSpPr>
            <p:nvPr/>
          </p:nvSpPr>
          <p:spPr bwMode="auto">
            <a:xfrm>
              <a:off x="2971" y="3294"/>
              <a:ext cx="453" cy="182"/>
            </a:xfrm>
            <a:custGeom>
              <a:avLst/>
              <a:gdLst>
                <a:gd name="T0" fmla="*/ 0 w 453"/>
                <a:gd name="T1" fmla="*/ 182 h 182"/>
                <a:gd name="T2" fmla="*/ 226 w 453"/>
                <a:gd name="T3" fmla="*/ 0 h 182"/>
                <a:gd name="T4" fmla="*/ 453 w 453"/>
                <a:gd name="T5" fmla="*/ 182 h 182"/>
                <a:gd name="T6" fmla="*/ 0 60000 65536"/>
                <a:gd name="T7" fmla="*/ 0 60000 65536"/>
                <a:gd name="T8" fmla="*/ 0 60000 65536"/>
              </a:gdLst>
              <a:ahLst/>
              <a:cxnLst>
                <a:cxn ang="T6">
                  <a:pos x="T0" y="T1"/>
                </a:cxn>
                <a:cxn ang="T7">
                  <a:pos x="T2" y="T3"/>
                </a:cxn>
                <a:cxn ang="T8">
                  <a:pos x="T4" y="T5"/>
                </a:cxn>
              </a:cxnLst>
              <a:rect l="0" t="0" r="r" b="b"/>
              <a:pathLst>
                <a:path w="453" h="182">
                  <a:moveTo>
                    <a:pt x="0" y="182"/>
                  </a:moveTo>
                  <a:cubicBezTo>
                    <a:pt x="75" y="91"/>
                    <a:pt x="151" y="0"/>
                    <a:pt x="226" y="0"/>
                  </a:cubicBezTo>
                  <a:cubicBezTo>
                    <a:pt x="301" y="0"/>
                    <a:pt x="377" y="91"/>
                    <a:pt x="453" y="182"/>
                  </a:cubicBezTo>
                </a:path>
              </a:pathLst>
            </a:cu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16782" name="Freeform 58"/>
            <p:cNvSpPr>
              <a:spLocks/>
            </p:cNvSpPr>
            <p:nvPr/>
          </p:nvSpPr>
          <p:spPr bwMode="auto">
            <a:xfrm flipV="1">
              <a:off x="3425" y="3476"/>
              <a:ext cx="453" cy="182"/>
            </a:xfrm>
            <a:custGeom>
              <a:avLst/>
              <a:gdLst>
                <a:gd name="T0" fmla="*/ 0 w 453"/>
                <a:gd name="T1" fmla="*/ 182 h 182"/>
                <a:gd name="T2" fmla="*/ 226 w 453"/>
                <a:gd name="T3" fmla="*/ 0 h 182"/>
                <a:gd name="T4" fmla="*/ 453 w 453"/>
                <a:gd name="T5" fmla="*/ 182 h 182"/>
                <a:gd name="T6" fmla="*/ 0 60000 65536"/>
                <a:gd name="T7" fmla="*/ 0 60000 65536"/>
                <a:gd name="T8" fmla="*/ 0 60000 65536"/>
              </a:gdLst>
              <a:ahLst/>
              <a:cxnLst>
                <a:cxn ang="T6">
                  <a:pos x="T0" y="T1"/>
                </a:cxn>
                <a:cxn ang="T7">
                  <a:pos x="T2" y="T3"/>
                </a:cxn>
                <a:cxn ang="T8">
                  <a:pos x="T4" y="T5"/>
                </a:cxn>
              </a:cxnLst>
              <a:rect l="0" t="0" r="r" b="b"/>
              <a:pathLst>
                <a:path w="453" h="182">
                  <a:moveTo>
                    <a:pt x="0" y="182"/>
                  </a:moveTo>
                  <a:cubicBezTo>
                    <a:pt x="75" y="91"/>
                    <a:pt x="151" y="0"/>
                    <a:pt x="226" y="0"/>
                  </a:cubicBezTo>
                  <a:cubicBezTo>
                    <a:pt x="301" y="0"/>
                    <a:pt x="377" y="91"/>
                    <a:pt x="453" y="182"/>
                  </a:cubicBezTo>
                </a:path>
              </a:pathLst>
            </a:cu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16783" name="Line 59"/>
            <p:cNvSpPr>
              <a:spLocks noChangeShapeType="1"/>
            </p:cNvSpPr>
            <p:nvPr/>
          </p:nvSpPr>
          <p:spPr bwMode="auto">
            <a:xfrm>
              <a:off x="3878" y="3475"/>
              <a:ext cx="544"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sp>
        <p:nvSpPr>
          <p:cNvPr id="116751" name="Line 60"/>
          <p:cNvSpPr>
            <a:spLocks noChangeShapeType="1"/>
          </p:cNvSpPr>
          <p:nvPr/>
        </p:nvSpPr>
        <p:spPr bwMode="auto">
          <a:xfrm>
            <a:off x="827088" y="3140075"/>
            <a:ext cx="0" cy="1584325"/>
          </a:xfrm>
          <a:prstGeom prst="line">
            <a:avLst/>
          </a:prstGeom>
          <a:noFill/>
          <a:ln w="25400">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16752" name="Rectangle 61"/>
          <p:cNvSpPr>
            <a:spLocks noChangeArrowheads="1"/>
          </p:cNvSpPr>
          <p:nvPr/>
        </p:nvSpPr>
        <p:spPr bwMode="auto">
          <a:xfrm>
            <a:off x="898525" y="3716338"/>
            <a:ext cx="288925"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b="0"/>
              <a:t>ρ</a:t>
            </a:r>
            <a:r>
              <a:rPr lang="el-GR" sz="2000" b="0" baseline="-25000"/>
              <a:t>ο</a:t>
            </a:r>
          </a:p>
        </p:txBody>
      </p:sp>
      <p:grpSp>
        <p:nvGrpSpPr>
          <p:cNvPr id="116753" name="Group 62"/>
          <p:cNvGrpSpPr>
            <a:grpSpLocks/>
          </p:cNvGrpSpPr>
          <p:nvPr/>
        </p:nvGrpSpPr>
        <p:grpSpPr bwMode="auto">
          <a:xfrm>
            <a:off x="1908175" y="3425825"/>
            <a:ext cx="431800" cy="146050"/>
            <a:chOff x="2064" y="3293"/>
            <a:chExt cx="2358" cy="365"/>
          </a:xfrm>
        </p:grpSpPr>
        <p:sp>
          <p:nvSpPr>
            <p:cNvPr id="116774" name="Freeform 63"/>
            <p:cNvSpPr>
              <a:spLocks/>
            </p:cNvSpPr>
            <p:nvPr/>
          </p:nvSpPr>
          <p:spPr bwMode="auto">
            <a:xfrm>
              <a:off x="2064" y="3293"/>
              <a:ext cx="453" cy="182"/>
            </a:xfrm>
            <a:custGeom>
              <a:avLst/>
              <a:gdLst>
                <a:gd name="T0" fmla="*/ 0 w 453"/>
                <a:gd name="T1" fmla="*/ 182 h 182"/>
                <a:gd name="T2" fmla="*/ 226 w 453"/>
                <a:gd name="T3" fmla="*/ 0 h 182"/>
                <a:gd name="T4" fmla="*/ 453 w 453"/>
                <a:gd name="T5" fmla="*/ 182 h 182"/>
                <a:gd name="T6" fmla="*/ 0 60000 65536"/>
                <a:gd name="T7" fmla="*/ 0 60000 65536"/>
                <a:gd name="T8" fmla="*/ 0 60000 65536"/>
              </a:gdLst>
              <a:ahLst/>
              <a:cxnLst>
                <a:cxn ang="T6">
                  <a:pos x="T0" y="T1"/>
                </a:cxn>
                <a:cxn ang="T7">
                  <a:pos x="T2" y="T3"/>
                </a:cxn>
                <a:cxn ang="T8">
                  <a:pos x="T4" y="T5"/>
                </a:cxn>
              </a:cxnLst>
              <a:rect l="0" t="0" r="r" b="b"/>
              <a:pathLst>
                <a:path w="453" h="182">
                  <a:moveTo>
                    <a:pt x="0" y="182"/>
                  </a:moveTo>
                  <a:cubicBezTo>
                    <a:pt x="75" y="91"/>
                    <a:pt x="151" y="0"/>
                    <a:pt x="226" y="0"/>
                  </a:cubicBezTo>
                  <a:cubicBezTo>
                    <a:pt x="301" y="0"/>
                    <a:pt x="377" y="91"/>
                    <a:pt x="453" y="182"/>
                  </a:cubicBezTo>
                </a:path>
              </a:pathLst>
            </a:custGeom>
            <a:noFill/>
            <a:ln w="25400">
              <a:solidFill>
                <a:schemeClr val="tx1"/>
              </a:solidFill>
              <a:round/>
              <a:headEnd type="oval"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16775" name="Freeform 64"/>
            <p:cNvSpPr>
              <a:spLocks/>
            </p:cNvSpPr>
            <p:nvPr/>
          </p:nvSpPr>
          <p:spPr bwMode="auto">
            <a:xfrm flipV="1">
              <a:off x="2518" y="3475"/>
              <a:ext cx="453" cy="182"/>
            </a:xfrm>
            <a:custGeom>
              <a:avLst/>
              <a:gdLst>
                <a:gd name="T0" fmla="*/ 0 w 453"/>
                <a:gd name="T1" fmla="*/ 182 h 182"/>
                <a:gd name="T2" fmla="*/ 226 w 453"/>
                <a:gd name="T3" fmla="*/ 0 h 182"/>
                <a:gd name="T4" fmla="*/ 453 w 453"/>
                <a:gd name="T5" fmla="*/ 182 h 182"/>
                <a:gd name="T6" fmla="*/ 0 60000 65536"/>
                <a:gd name="T7" fmla="*/ 0 60000 65536"/>
                <a:gd name="T8" fmla="*/ 0 60000 65536"/>
              </a:gdLst>
              <a:ahLst/>
              <a:cxnLst>
                <a:cxn ang="T6">
                  <a:pos x="T0" y="T1"/>
                </a:cxn>
                <a:cxn ang="T7">
                  <a:pos x="T2" y="T3"/>
                </a:cxn>
                <a:cxn ang="T8">
                  <a:pos x="T4" y="T5"/>
                </a:cxn>
              </a:cxnLst>
              <a:rect l="0" t="0" r="r" b="b"/>
              <a:pathLst>
                <a:path w="453" h="182">
                  <a:moveTo>
                    <a:pt x="0" y="182"/>
                  </a:moveTo>
                  <a:cubicBezTo>
                    <a:pt x="75" y="91"/>
                    <a:pt x="151" y="0"/>
                    <a:pt x="226" y="0"/>
                  </a:cubicBezTo>
                  <a:cubicBezTo>
                    <a:pt x="301" y="0"/>
                    <a:pt x="377" y="91"/>
                    <a:pt x="453" y="182"/>
                  </a:cubicBezTo>
                </a:path>
              </a:pathLst>
            </a:cu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16776" name="Freeform 65"/>
            <p:cNvSpPr>
              <a:spLocks/>
            </p:cNvSpPr>
            <p:nvPr/>
          </p:nvSpPr>
          <p:spPr bwMode="auto">
            <a:xfrm>
              <a:off x="2971" y="3294"/>
              <a:ext cx="453" cy="182"/>
            </a:xfrm>
            <a:custGeom>
              <a:avLst/>
              <a:gdLst>
                <a:gd name="T0" fmla="*/ 0 w 453"/>
                <a:gd name="T1" fmla="*/ 182 h 182"/>
                <a:gd name="T2" fmla="*/ 226 w 453"/>
                <a:gd name="T3" fmla="*/ 0 h 182"/>
                <a:gd name="T4" fmla="*/ 453 w 453"/>
                <a:gd name="T5" fmla="*/ 182 h 182"/>
                <a:gd name="T6" fmla="*/ 0 60000 65536"/>
                <a:gd name="T7" fmla="*/ 0 60000 65536"/>
                <a:gd name="T8" fmla="*/ 0 60000 65536"/>
              </a:gdLst>
              <a:ahLst/>
              <a:cxnLst>
                <a:cxn ang="T6">
                  <a:pos x="T0" y="T1"/>
                </a:cxn>
                <a:cxn ang="T7">
                  <a:pos x="T2" y="T3"/>
                </a:cxn>
                <a:cxn ang="T8">
                  <a:pos x="T4" y="T5"/>
                </a:cxn>
              </a:cxnLst>
              <a:rect l="0" t="0" r="r" b="b"/>
              <a:pathLst>
                <a:path w="453" h="182">
                  <a:moveTo>
                    <a:pt x="0" y="182"/>
                  </a:moveTo>
                  <a:cubicBezTo>
                    <a:pt x="75" y="91"/>
                    <a:pt x="151" y="0"/>
                    <a:pt x="226" y="0"/>
                  </a:cubicBezTo>
                  <a:cubicBezTo>
                    <a:pt x="301" y="0"/>
                    <a:pt x="377" y="91"/>
                    <a:pt x="453" y="182"/>
                  </a:cubicBezTo>
                </a:path>
              </a:pathLst>
            </a:cu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16777" name="Freeform 66"/>
            <p:cNvSpPr>
              <a:spLocks/>
            </p:cNvSpPr>
            <p:nvPr/>
          </p:nvSpPr>
          <p:spPr bwMode="auto">
            <a:xfrm flipV="1">
              <a:off x="3425" y="3476"/>
              <a:ext cx="453" cy="182"/>
            </a:xfrm>
            <a:custGeom>
              <a:avLst/>
              <a:gdLst>
                <a:gd name="T0" fmla="*/ 0 w 453"/>
                <a:gd name="T1" fmla="*/ 182 h 182"/>
                <a:gd name="T2" fmla="*/ 226 w 453"/>
                <a:gd name="T3" fmla="*/ 0 h 182"/>
                <a:gd name="T4" fmla="*/ 453 w 453"/>
                <a:gd name="T5" fmla="*/ 182 h 182"/>
                <a:gd name="T6" fmla="*/ 0 60000 65536"/>
                <a:gd name="T7" fmla="*/ 0 60000 65536"/>
                <a:gd name="T8" fmla="*/ 0 60000 65536"/>
              </a:gdLst>
              <a:ahLst/>
              <a:cxnLst>
                <a:cxn ang="T6">
                  <a:pos x="T0" y="T1"/>
                </a:cxn>
                <a:cxn ang="T7">
                  <a:pos x="T2" y="T3"/>
                </a:cxn>
                <a:cxn ang="T8">
                  <a:pos x="T4" y="T5"/>
                </a:cxn>
              </a:cxnLst>
              <a:rect l="0" t="0" r="r" b="b"/>
              <a:pathLst>
                <a:path w="453" h="182">
                  <a:moveTo>
                    <a:pt x="0" y="182"/>
                  </a:moveTo>
                  <a:cubicBezTo>
                    <a:pt x="75" y="91"/>
                    <a:pt x="151" y="0"/>
                    <a:pt x="226" y="0"/>
                  </a:cubicBezTo>
                  <a:cubicBezTo>
                    <a:pt x="301" y="0"/>
                    <a:pt x="377" y="91"/>
                    <a:pt x="453" y="182"/>
                  </a:cubicBezTo>
                </a:path>
              </a:pathLst>
            </a:cu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16778" name="Line 67"/>
            <p:cNvSpPr>
              <a:spLocks noChangeShapeType="1"/>
            </p:cNvSpPr>
            <p:nvPr/>
          </p:nvSpPr>
          <p:spPr bwMode="auto">
            <a:xfrm>
              <a:off x="3878" y="3475"/>
              <a:ext cx="544"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116754" name="Group 74"/>
          <p:cNvGrpSpPr>
            <a:grpSpLocks/>
          </p:cNvGrpSpPr>
          <p:nvPr/>
        </p:nvGrpSpPr>
        <p:grpSpPr bwMode="auto">
          <a:xfrm>
            <a:off x="1908175" y="3856038"/>
            <a:ext cx="431800" cy="146050"/>
            <a:chOff x="2064" y="3293"/>
            <a:chExt cx="2358" cy="365"/>
          </a:xfrm>
        </p:grpSpPr>
        <p:sp>
          <p:nvSpPr>
            <p:cNvPr id="116769" name="Freeform 75"/>
            <p:cNvSpPr>
              <a:spLocks/>
            </p:cNvSpPr>
            <p:nvPr/>
          </p:nvSpPr>
          <p:spPr bwMode="auto">
            <a:xfrm>
              <a:off x="2064" y="3293"/>
              <a:ext cx="453" cy="182"/>
            </a:xfrm>
            <a:custGeom>
              <a:avLst/>
              <a:gdLst>
                <a:gd name="T0" fmla="*/ 0 w 453"/>
                <a:gd name="T1" fmla="*/ 182 h 182"/>
                <a:gd name="T2" fmla="*/ 226 w 453"/>
                <a:gd name="T3" fmla="*/ 0 h 182"/>
                <a:gd name="T4" fmla="*/ 453 w 453"/>
                <a:gd name="T5" fmla="*/ 182 h 182"/>
                <a:gd name="T6" fmla="*/ 0 60000 65536"/>
                <a:gd name="T7" fmla="*/ 0 60000 65536"/>
                <a:gd name="T8" fmla="*/ 0 60000 65536"/>
              </a:gdLst>
              <a:ahLst/>
              <a:cxnLst>
                <a:cxn ang="T6">
                  <a:pos x="T0" y="T1"/>
                </a:cxn>
                <a:cxn ang="T7">
                  <a:pos x="T2" y="T3"/>
                </a:cxn>
                <a:cxn ang="T8">
                  <a:pos x="T4" y="T5"/>
                </a:cxn>
              </a:cxnLst>
              <a:rect l="0" t="0" r="r" b="b"/>
              <a:pathLst>
                <a:path w="453" h="182">
                  <a:moveTo>
                    <a:pt x="0" y="182"/>
                  </a:moveTo>
                  <a:cubicBezTo>
                    <a:pt x="75" y="91"/>
                    <a:pt x="151" y="0"/>
                    <a:pt x="226" y="0"/>
                  </a:cubicBezTo>
                  <a:cubicBezTo>
                    <a:pt x="301" y="0"/>
                    <a:pt x="377" y="91"/>
                    <a:pt x="453" y="182"/>
                  </a:cubicBezTo>
                </a:path>
              </a:pathLst>
            </a:custGeom>
            <a:noFill/>
            <a:ln w="25400">
              <a:solidFill>
                <a:schemeClr val="tx1"/>
              </a:solidFill>
              <a:round/>
              <a:headEnd type="oval"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16770" name="Freeform 76"/>
            <p:cNvSpPr>
              <a:spLocks/>
            </p:cNvSpPr>
            <p:nvPr/>
          </p:nvSpPr>
          <p:spPr bwMode="auto">
            <a:xfrm flipV="1">
              <a:off x="2518" y="3475"/>
              <a:ext cx="453" cy="182"/>
            </a:xfrm>
            <a:custGeom>
              <a:avLst/>
              <a:gdLst>
                <a:gd name="T0" fmla="*/ 0 w 453"/>
                <a:gd name="T1" fmla="*/ 182 h 182"/>
                <a:gd name="T2" fmla="*/ 226 w 453"/>
                <a:gd name="T3" fmla="*/ 0 h 182"/>
                <a:gd name="T4" fmla="*/ 453 w 453"/>
                <a:gd name="T5" fmla="*/ 182 h 182"/>
                <a:gd name="T6" fmla="*/ 0 60000 65536"/>
                <a:gd name="T7" fmla="*/ 0 60000 65536"/>
                <a:gd name="T8" fmla="*/ 0 60000 65536"/>
              </a:gdLst>
              <a:ahLst/>
              <a:cxnLst>
                <a:cxn ang="T6">
                  <a:pos x="T0" y="T1"/>
                </a:cxn>
                <a:cxn ang="T7">
                  <a:pos x="T2" y="T3"/>
                </a:cxn>
                <a:cxn ang="T8">
                  <a:pos x="T4" y="T5"/>
                </a:cxn>
              </a:cxnLst>
              <a:rect l="0" t="0" r="r" b="b"/>
              <a:pathLst>
                <a:path w="453" h="182">
                  <a:moveTo>
                    <a:pt x="0" y="182"/>
                  </a:moveTo>
                  <a:cubicBezTo>
                    <a:pt x="75" y="91"/>
                    <a:pt x="151" y="0"/>
                    <a:pt x="226" y="0"/>
                  </a:cubicBezTo>
                  <a:cubicBezTo>
                    <a:pt x="301" y="0"/>
                    <a:pt x="377" y="91"/>
                    <a:pt x="453" y="182"/>
                  </a:cubicBezTo>
                </a:path>
              </a:pathLst>
            </a:cu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16771" name="Freeform 77"/>
            <p:cNvSpPr>
              <a:spLocks/>
            </p:cNvSpPr>
            <p:nvPr/>
          </p:nvSpPr>
          <p:spPr bwMode="auto">
            <a:xfrm>
              <a:off x="2971" y="3294"/>
              <a:ext cx="453" cy="182"/>
            </a:xfrm>
            <a:custGeom>
              <a:avLst/>
              <a:gdLst>
                <a:gd name="T0" fmla="*/ 0 w 453"/>
                <a:gd name="T1" fmla="*/ 182 h 182"/>
                <a:gd name="T2" fmla="*/ 226 w 453"/>
                <a:gd name="T3" fmla="*/ 0 h 182"/>
                <a:gd name="T4" fmla="*/ 453 w 453"/>
                <a:gd name="T5" fmla="*/ 182 h 182"/>
                <a:gd name="T6" fmla="*/ 0 60000 65536"/>
                <a:gd name="T7" fmla="*/ 0 60000 65536"/>
                <a:gd name="T8" fmla="*/ 0 60000 65536"/>
              </a:gdLst>
              <a:ahLst/>
              <a:cxnLst>
                <a:cxn ang="T6">
                  <a:pos x="T0" y="T1"/>
                </a:cxn>
                <a:cxn ang="T7">
                  <a:pos x="T2" y="T3"/>
                </a:cxn>
                <a:cxn ang="T8">
                  <a:pos x="T4" y="T5"/>
                </a:cxn>
              </a:cxnLst>
              <a:rect l="0" t="0" r="r" b="b"/>
              <a:pathLst>
                <a:path w="453" h="182">
                  <a:moveTo>
                    <a:pt x="0" y="182"/>
                  </a:moveTo>
                  <a:cubicBezTo>
                    <a:pt x="75" y="91"/>
                    <a:pt x="151" y="0"/>
                    <a:pt x="226" y="0"/>
                  </a:cubicBezTo>
                  <a:cubicBezTo>
                    <a:pt x="301" y="0"/>
                    <a:pt x="377" y="91"/>
                    <a:pt x="453" y="182"/>
                  </a:cubicBezTo>
                </a:path>
              </a:pathLst>
            </a:cu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16772" name="Freeform 78"/>
            <p:cNvSpPr>
              <a:spLocks/>
            </p:cNvSpPr>
            <p:nvPr/>
          </p:nvSpPr>
          <p:spPr bwMode="auto">
            <a:xfrm flipV="1">
              <a:off x="3425" y="3476"/>
              <a:ext cx="453" cy="182"/>
            </a:xfrm>
            <a:custGeom>
              <a:avLst/>
              <a:gdLst>
                <a:gd name="T0" fmla="*/ 0 w 453"/>
                <a:gd name="T1" fmla="*/ 182 h 182"/>
                <a:gd name="T2" fmla="*/ 226 w 453"/>
                <a:gd name="T3" fmla="*/ 0 h 182"/>
                <a:gd name="T4" fmla="*/ 453 w 453"/>
                <a:gd name="T5" fmla="*/ 182 h 182"/>
                <a:gd name="T6" fmla="*/ 0 60000 65536"/>
                <a:gd name="T7" fmla="*/ 0 60000 65536"/>
                <a:gd name="T8" fmla="*/ 0 60000 65536"/>
              </a:gdLst>
              <a:ahLst/>
              <a:cxnLst>
                <a:cxn ang="T6">
                  <a:pos x="T0" y="T1"/>
                </a:cxn>
                <a:cxn ang="T7">
                  <a:pos x="T2" y="T3"/>
                </a:cxn>
                <a:cxn ang="T8">
                  <a:pos x="T4" y="T5"/>
                </a:cxn>
              </a:cxnLst>
              <a:rect l="0" t="0" r="r" b="b"/>
              <a:pathLst>
                <a:path w="453" h="182">
                  <a:moveTo>
                    <a:pt x="0" y="182"/>
                  </a:moveTo>
                  <a:cubicBezTo>
                    <a:pt x="75" y="91"/>
                    <a:pt x="151" y="0"/>
                    <a:pt x="226" y="0"/>
                  </a:cubicBezTo>
                  <a:cubicBezTo>
                    <a:pt x="301" y="0"/>
                    <a:pt x="377" y="91"/>
                    <a:pt x="453" y="182"/>
                  </a:cubicBezTo>
                </a:path>
              </a:pathLst>
            </a:cu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16773" name="Line 79"/>
            <p:cNvSpPr>
              <a:spLocks noChangeShapeType="1"/>
            </p:cNvSpPr>
            <p:nvPr/>
          </p:nvSpPr>
          <p:spPr bwMode="auto">
            <a:xfrm>
              <a:off x="3878" y="3475"/>
              <a:ext cx="544"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116755" name="Group 86"/>
          <p:cNvGrpSpPr>
            <a:grpSpLocks/>
          </p:cNvGrpSpPr>
          <p:nvPr/>
        </p:nvGrpSpPr>
        <p:grpSpPr bwMode="auto">
          <a:xfrm>
            <a:off x="1908175" y="4287838"/>
            <a:ext cx="431800" cy="146050"/>
            <a:chOff x="2064" y="3293"/>
            <a:chExt cx="2358" cy="365"/>
          </a:xfrm>
        </p:grpSpPr>
        <p:sp>
          <p:nvSpPr>
            <p:cNvPr id="116764" name="Freeform 87"/>
            <p:cNvSpPr>
              <a:spLocks/>
            </p:cNvSpPr>
            <p:nvPr/>
          </p:nvSpPr>
          <p:spPr bwMode="auto">
            <a:xfrm>
              <a:off x="2064" y="3293"/>
              <a:ext cx="453" cy="182"/>
            </a:xfrm>
            <a:custGeom>
              <a:avLst/>
              <a:gdLst>
                <a:gd name="T0" fmla="*/ 0 w 453"/>
                <a:gd name="T1" fmla="*/ 182 h 182"/>
                <a:gd name="T2" fmla="*/ 226 w 453"/>
                <a:gd name="T3" fmla="*/ 0 h 182"/>
                <a:gd name="T4" fmla="*/ 453 w 453"/>
                <a:gd name="T5" fmla="*/ 182 h 182"/>
                <a:gd name="T6" fmla="*/ 0 60000 65536"/>
                <a:gd name="T7" fmla="*/ 0 60000 65536"/>
                <a:gd name="T8" fmla="*/ 0 60000 65536"/>
              </a:gdLst>
              <a:ahLst/>
              <a:cxnLst>
                <a:cxn ang="T6">
                  <a:pos x="T0" y="T1"/>
                </a:cxn>
                <a:cxn ang="T7">
                  <a:pos x="T2" y="T3"/>
                </a:cxn>
                <a:cxn ang="T8">
                  <a:pos x="T4" y="T5"/>
                </a:cxn>
              </a:cxnLst>
              <a:rect l="0" t="0" r="r" b="b"/>
              <a:pathLst>
                <a:path w="453" h="182">
                  <a:moveTo>
                    <a:pt x="0" y="182"/>
                  </a:moveTo>
                  <a:cubicBezTo>
                    <a:pt x="75" y="91"/>
                    <a:pt x="151" y="0"/>
                    <a:pt x="226" y="0"/>
                  </a:cubicBezTo>
                  <a:cubicBezTo>
                    <a:pt x="301" y="0"/>
                    <a:pt x="377" y="91"/>
                    <a:pt x="453" y="182"/>
                  </a:cubicBezTo>
                </a:path>
              </a:pathLst>
            </a:custGeom>
            <a:noFill/>
            <a:ln w="25400">
              <a:solidFill>
                <a:schemeClr val="tx1"/>
              </a:solidFill>
              <a:round/>
              <a:headEnd type="oval"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16765" name="Freeform 88"/>
            <p:cNvSpPr>
              <a:spLocks/>
            </p:cNvSpPr>
            <p:nvPr/>
          </p:nvSpPr>
          <p:spPr bwMode="auto">
            <a:xfrm flipV="1">
              <a:off x="2518" y="3475"/>
              <a:ext cx="453" cy="182"/>
            </a:xfrm>
            <a:custGeom>
              <a:avLst/>
              <a:gdLst>
                <a:gd name="T0" fmla="*/ 0 w 453"/>
                <a:gd name="T1" fmla="*/ 182 h 182"/>
                <a:gd name="T2" fmla="*/ 226 w 453"/>
                <a:gd name="T3" fmla="*/ 0 h 182"/>
                <a:gd name="T4" fmla="*/ 453 w 453"/>
                <a:gd name="T5" fmla="*/ 182 h 182"/>
                <a:gd name="T6" fmla="*/ 0 60000 65536"/>
                <a:gd name="T7" fmla="*/ 0 60000 65536"/>
                <a:gd name="T8" fmla="*/ 0 60000 65536"/>
              </a:gdLst>
              <a:ahLst/>
              <a:cxnLst>
                <a:cxn ang="T6">
                  <a:pos x="T0" y="T1"/>
                </a:cxn>
                <a:cxn ang="T7">
                  <a:pos x="T2" y="T3"/>
                </a:cxn>
                <a:cxn ang="T8">
                  <a:pos x="T4" y="T5"/>
                </a:cxn>
              </a:cxnLst>
              <a:rect l="0" t="0" r="r" b="b"/>
              <a:pathLst>
                <a:path w="453" h="182">
                  <a:moveTo>
                    <a:pt x="0" y="182"/>
                  </a:moveTo>
                  <a:cubicBezTo>
                    <a:pt x="75" y="91"/>
                    <a:pt x="151" y="0"/>
                    <a:pt x="226" y="0"/>
                  </a:cubicBezTo>
                  <a:cubicBezTo>
                    <a:pt x="301" y="0"/>
                    <a:pt x="377" y="91"/>
                    <a:pt x="453" y="182"/>
                  </a:cubicBezTo>
                </a:path>
              </a:pathLst>
            </a:cu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16766" name="Freeform 89"/>
            <p:cNvSpPr>
              <a:spLocks/>
            </p:cNvSpPr>
            <p:nvPr/>
          </p:nvSpPr>
          <p:spPr bwMode="auto">
            <a:xfrm>
              <a:off x="2971" y="3294"/>
              <a:ext cx="453" cy="182"/>
            </a:xfrm>
            <a:custGeom>
              <a:avLst/>
              <a:gdLst>
                <a:gd name="T0" fmla="*/ 0 w 453"/>
                <a:gd name="T1" fmla="*/ 182 h 182"/>
                <a:gd name="T2" fmla="*/ 226 w 453"/>
                <a:gd name="T3" fmla="*/ 0 h 182"/>
                <a:gd name="T4" fmla="*/ 453 w 453"/>
                <a:gd name="T5" fmla="*/ 182 h 182"/>
                <a:gd name="T6" fmla="*/ 0 60000 65536"/>
                <a:gd name="T7" fmla="*/ 0 60000 65536"/>
                <a:gd name="T8" fmla="*/ 0 60000 65536"/>
              </a:gdLst>
              <a:ahLst/>
              <a:cxnLst>
                <a:cxn ang="T6">
                  <a:pos x="T0" y="T1"/>
                </a:cxn>
                <a:cxn ang="T7">
                  <a:pos x="T2" y="T3"/>
                </a:cxn>
                <a:cxn ang="T8">
                  <a:pos x="T4" y="T5"/>
                </a:cxn>
              </a:cxnLst>
              <a:rect l="0" t="0" r="r" b="b"/>
              <a:pathLst>
                <a:path w="453" h="182">
                  <a:moveTo>
                    <a:pt x="0" y="182"/>
                  </a:moveTo>
                  <a:cubicBezTo>
                    <a:pt x="75" y="91"/>
                    <a:pt x="151" y="0"/>
                    <a:pt x="226" y="0"/>
                  </a:cubicBezTo>
                  <a:cubicBezTo>
                    <a:pt x="301" y="0"/>
                    <a:pt x="377" y="91"/>
                    <a:pt x="453" y="182"/>
                  </a:cubicBezTo>
                </a:path>
              </a:pathLst>
            </a:cu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16767" name="Freeform 90"/>
            <p:cNvSpPr>
              <a:spLocks/>
            </p:cNvSpPr>
            <p:nvPr/>
          </p:nvSpPr>
          <p:spPr bwMode="auto">
            <a:xfrm flipV="1">
              <a:off x="3425" y="3476"/>
              <a:ext cx="453" cy="182"/>
            </a:xfrm>
            <a:custGeom>
              <a:avLst/>
              <a:gdLst>
                <a:gd name="T0" fmla="*/ 0 w 453"/>
                <a:gd name="T1" fmla="*/ 182 h 182"/>
                <a:gd name="T2" fmla="*/ 226 w 453"/>
                <a:gd name="T3" fmla="*/ 0 h 182"/>
                <a:gd name="T4" fmla="*/ 453 w 453"/>
                <a:gd name="T5" fmla="*/ 182 h 182"/>
                <a:gd name="T6" fmla="*/ 0 60000 65536"/>
                <a:gd name="T7" fmla="*/ 0 60000 65536"/>
                <a:gd name="T8" fmla="*/ 0 60000 65536"/>
              </a:gdLst>
              <a:ahLst/>
              <a:cxnLst>
                <a:cxn ang="T6">
                  <a:pos x="T0" y="T1"/>
                </a:cxn>
                <a:cxn ang="T7">
                  <a:pos x="T2" y="T3"/>
                </a:cxn>
                <a:cxn ang="T8">
                  <a:pos x="T4" y="T5"/>
                </a:cxn>
              </a:cxnLst>
              <a:rect l="0" t="0" r="r" b="b"/>
              <a:pathLst>
                <a:path w="453" h="182">
                  <a:moveTo>
                    <a:pt x="0" y="182"/>
                  </a:moveTo>
                  <a:cubicBezTo>
                    <a:pt x="75" y="91"/>
                    <a:pt x="151" y="0"/>
                    <a:pt x="226" y="0"/>
                  </a:cubicBezTo>
                  <a:cubicBezTo>
                    <a:pt x="301" y="0"/>
                    <a:pt x="377" y="91"/>
                    <a:pt x="453" y="182"/>
                  </a:cubicBezTo>
                </a:path>
              </a:pathLst>
            </a:cu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16768" name="Line 91"/>
            <p:cNvSpPr>
              <a:spLocks noChangeShapeType="1"/>
            </p:cNvSpPr>
            <p:nvPr/>
          </p:nvSpPr>
          <p:spPr bwMode="auto">
            <a:xfrm>
              <a:off x="3878" y="3475"/>
              <a:ext cx="544"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sp>
        <p:nvSpPr>
          <p:cNvPr id="116756" name="Line 104"/>
          <p:cNvSpPr>
            <a:spLocks noChangeShapeType="1"/>
          </p:cNvSpPr>
          <p:nvPr/>
        </p:nvSpPr>
        <p:spPr bwMode="auto">
          <a:xfrm>
            <a:off x="2339975" y="3140075"/>
            <a:ext cx="0" cy="1584325"/>
          </a:xfrm>
          <a:prstGeom prst="line">
            <a:avLst/>
          </a:prstGeom>
          <a:noFill/>
          <a:ln w="25400">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16757" name="Rectangle 105"/>
          <p:cNvSpPr>
            <a:spLocks noChangeArrowheads="1"/>
          </p:cNvSpPr>
          <p:nvPr/>
        </p:nvSpPr>
        <p:spPr bwMode="auto">
          <a:xfrm>
            <a:off x="2411413" y="3716338"/>
            <a:ext cx="288925"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b="0"/>
              <a:t>ρ</a:t>
            </a:r>
            <a:endParaRPr lang="el-GR" sz="2000" b="0" baseline="-25000"/>
          </a:p>
        </p:txBody>
      </p:sp>
      <p:sp>
        <p:nvSpPr>
          <p:cNvPr id="116758" name="Line 106"/>
          <p:cNvSpPr>
            <a:spLocks noChangeShapeType="1"/>
          </p:cNvSpPr>
          <p:nvPr/>
        </p:nvSpPr>
        <p:spPr bwMode="auto">
          <a:xfrm>
            <a:off x="107950" y="4724400"/>
            <a:ext cx="26638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16759" name="Rectangle 107"/>
          <p:cNvSpPr>
            <a:spLocks noChangeArrowheads="1"/>
          </p:cNvSpPr>
          <p:nvPr/>
        </p:nvSpPr>
        <p:spPr bwMode="auto">
          <a:xfrm>
            <a:off x="541338" y="4795838"/>
            <a:ext cx="574675"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n-US" sz="2000" b="0"/>
              <a:t>x </a:t>
            </a:r>
            <a:r>
              <a:rPr lang="en-US" sz="2000" b="0" i="0"/>
              <a:t>= 0</a:t>
            </a:r>
            <a:endParaRPr lang="el-GR" sz="2000" b="0" i="0" baseline="-25000"/>
          </a:p>
        </p:txBody>
      </p:sp>
      <p:sp>
        <p:nvSpPr>
          <p:cNvPr id="116760" name="Rectangle 108"/>
          <p:cNvSpPr>
            <a:spLocks noChangeArrowheads="1"/>
          </p:cNvSpPr>
          <p:nvPr/>
        </p:nvSpPr>
        <p:spPr bwMode="auto">
          <a:xfrm>
            <a:off x="2055813" y="4795838"/>
            <a:ext cx="574675"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n-US" sz="2000" b="0"/>
              <a:t>x </a:t>
            </a:r>
            <a:r>
              <a:rPr lang="en-US" sz="2000" b="0" i="0"/>
              <a:t>= </a:t>
            </a:r>
            <a:r>
              <a:rPr lang="en-US" sz="2000" b="0"/>
              <a:t>l</a:t>
            </a:r>
            <a:endParaRPr lang="el-GR" sz="2000" b="0" baseline="-25000"/>
          </a:p>
        </p:txBody>
      </p:sp>
      <p:sp>
        <p:nvSpPr>
          <p:cNvPr id="116761" name="Rectangle 110"/>
          <p:cNvSpPr>
            <a:spLocks noChangeArrowheads="1"/>
          </p:cNvSpPr>
          <p:nvPr/>
        </p:nvSpPr>
        <p:spPr bwMode="auto">
          <a:xfrm>
            <a:off x="2916238" y="3932238"/>
            <a:ext cx="6048375"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b="0" i="0" dirty="0"/>
              <a:t>με </a:t>
            </a:r>
            <a:r>
              <a:rPr lang="el-GR" sz="2000" b="1" i="1" dirty="0"/>
              <a:t>α</a:t>
            </a:r>
            <a:r>
              <a:rPr lang="el-GR" sz="2000" b="0" i="0" dirty="0"/>
              <a:t> να αποτελεί τη σταθερά απορρόφησης του υλικού για τη συχνότητα </a:t>
            </a:r>
            <a:r>
              <a:rPr lang="en-US" sz="2000" b="0" dirty="0"/>
              <a:t>f</a:t>
            </a:r>
            <a:r>
              <a:rPr lang="en-US" sz="2000" b="0" baseline="-25000" dirty="0"/>
              <a:t>c</a:t>
            </a:r>
            <a:endParaRPr lang="el-GR" sz="2000" b="0" i="0" dirty="0"/>
          </a:p>
        </p:txBody>
      </p:sp>
      <p:sp>
        <p:nvSpPr>
          <p:cNvPr id="116762" name="Rectangle 112"/>
          <p:cNvSpPr>
            <a:spLocks noChangeArrowheads="1"/>
          </p:cNvSpPr>
          <p:nvPr/>
        </p:nvSpPr>
        <p:spPr bwMode="auto">
          <a:xfrm>
            <a:off x="2916238" y="3068638"/>
            <a:ext cx="6048375"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b="0" i="0"/>
              <a:t>Μεταξύ </a:t>
            </a:r>
            <a:r>
              <a:rPr lang="el-GR" sz="2000" b="0"/>
              <a:t>ρ</a:t>
            </a:r>
            <a:r>
              <a:rPr lang="el-GR" sz="2000" b="0" baseline="-25000"/>
              <a:t>ο</a:t>
            </a:r>
            <a:r>
              <a:rPr lang="el-GR" sz="2000" b="0" i="0"/>
              <a:t> και </a:t>
            </a:r>
            <a:r>
              <a:rPr lang="el-GR" sz="2000" b="0"/>
              <a:t>ρ</a:t>
            </a:r>
            <a:r>
              <a:rPr lang="el-GR" sz="2000" b="0" i="0"/>
              <a:t> ισχύει ο εκθετικός νόμος του Lambert</a:t>
            </a:r>
          </a:p>
        </p:txBody>
      </p:sp>
      <p:graphicFrame>
        <p:nvGraphicFramePr>
          <p:cNvPr id="116763" name="Object 115"/>
          <p:cNvGraphicFramePr>
            <a:graphicFrameLocks noChangeAspect="1"/>
          </p:cNvGraphicFramePr>
          <p:nvPr/>
        </p:nvGraphicFramePr>
        <p:xfrm>
          <a:off x="5389563" y="3514725"/>
          <a:ext cx="1101725" cy="419100"/>
        </p:xfrm>
        <a:graphic>
          <a:graphicData uri="http://schemas.openxmlformats.org/presentationml/2006/ole">
            <mc:AlternateContent xmlns:mc="http://schemas.openxmlformats.org/markup-compatibility/2006">
              <mc:Choice xmlns:v="urn:schemas-microsoft-com:vml" Requires="v">
                <p:oleObj name="Εξίσωση" r:id="rId2" imgW="634725" imgH="241195" progId="Equation.3">
                  <p:embed/>
                </p:oleObj>
              </mc:Choice>
              <mc:Fallback>
                <p:oleObj name="Εξίσωση" r:id="rId2" imgW="634725" imgH="241195" progId="Equation.3">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9563" y="3514725"/>
                        <a:ext cx="1101725" cy="419100"/>
                      </a:xfrm>
                      <a:prstGeom prst="rect">
                        <a:avLst/>
                      </a:prstGeom>
                      <a:gradFill rotWithShape="1">
                        <a:gsLst>
                          <a:gs pos="0">
                            <a:srgbClr val="FFFF00"/>
                          </a:gs>
                          <a:gs pos="50000">
                            <a:srgbClr val="FFFFFF"/>
                          </a:gs>
                          <a:gs pos="100000">
                            <a:srgbClr val="FFFF00"/>
                          </a:gs>
                        </a:gsLst>
                        <a:lin ang="2700000" scaled="1"/>
                      </a:gradFill>
                      <a:ln w="254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7229283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544AE2D-D66A-F324-87D1-6EF296034CE0}"/>
              </a:ext>
            </a:extLst>
          </p:cNvPr>
          <p:cNvSpPr>
            <a:spLocks noGrp="1"/>
          </p:cNvSpPr>
          <p:nvPr>
            <p:ph type="title"/>
          </p:nvPr>
        </p:nvSpPr>
        <p:spPr/>
        <p:txBody>
          <a:bodyPr/>
          <a:lstStyle/>
          <a:p>
            <a:r>
              <a:rPr lang="el-GR" dirty="0"/>
              <a:t>Δίοδοι </a:t>
            </a:r>
            <a:r>
              <a:rPr lang="en-GB" dirty="0"/>
              <a:t>PN</a:t>
            </a:r>
            <a:endParaRPr lang="en-US" dirty="0"/>
          </a:p>
        </p:txBody>
      </p:sp>
      <p:pic>
        <p:nvPicPr>
          <p:cNvPr id="3074" name="Picture 2" descr="Rate Equation of quantum-dot semiconductor optical Amplifier - File  Exchange - MATLAB Central">
            <a:extLst>
              <a:ext uri="{FF2B5EF4-FFF2-40B4-BE49-F238E27FC236}">
                <a16:creationId xmlns:a16="http://schemas.microsoft.com/office/drawing/2014/main" id="{53620878-5040-6BB4-C53E-05E12883241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39432"/>
          <a:stretch/>
        </p:blipFill>
        <p:spPr bwMode="auto">
          <a:xfrm>
            <a:off x="188154" y="1980467"/>
            <a:ext cx="3707986" cy="205958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211D8FCC-E7E9-8808-468F-C9AA43E8CBFD}"/>
              </a:ext>
            </a:extLst>
          </p:cNvPr>
          <p:cNvPicPr>
            <a:picLocks noChangeAspect="1"/>
          </p:cNvPicPr>
          <p:nvPr/>
        </p:nvPicPr>
        <p:blipFill>
          <a:blip r:embed="rId3"/>
          <a:stretch>
            <a:fillRect/>
          </a:stretch>
        </p:blipFill>
        <p:spPr>
          <a:xfrm>
            <a:off x="4174436" y="2276796"/>
            <a:ext cx="4969565" cy="1227620"/>
          </a:xfrm>
          <a:prstGeom prst="rect">
            <a:avLst/>
          </a:prstGeom>
        </p:spPr>
      </p:pic>
      <p:sp>
        <p:nvSpPr>
          <p:cNvPr id="5" name="Rectangle 4">
            <a:extLst>
              <a:ext uri="{FF2B5EF4-FFF2-40B4-BE49-F238E27FC236}">
                <a16:creationId xmlns:a16="http://schemas.microsoft.com/office/drawing/2014/main" id="{E24DA1AB-C063-FCB5-00B0-8DDEBDF0F85F}"/>
              </a:ext>
            </a:extLst>
          </p:cNvPr>
          <p:cNvSpPr/>
          <p:nvPr/>
        </p:nvSpPr>
        <p:spPr>
          <a:xfrm>
            <a:off x="70533" y="3616031"/>
            <a:ext cx="1431235" cy="8671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826B4AE-D1FC-634A-3B55-5B0B4084D0A0}"/>
              </a:ext>
            </a:extLst>
          </p:cNvPr>
          <p:cNvSpPr txBox="1"/>
          <p:nvPr/>
        </p:nvSpPr>
        <p:spPr>
          <a:xfrm>
            <a:off x="281561" y="3583929"/>
            <a:ext cx="1492588" cy="369332"/>
          </a:xfrm>
          <a:prstGeom prst="rect">
            <a:avLst/>
          </a:prstGeom>
          <a:noFill/>
        </p:spPr>
        <p:txBody>
          <a:bodyPr wrap="none" rtlCol="0">
            <a:spAutoFit/>
          </a:bodyPr>
          <a:lstStyle/>
          <a:p>
            <a:r>
              <a:rPr lang="en-US" dirty="0"/>
              <a:t>Active region</a:t>
            </a:r>
          </a:p>
        </p:txBody>
      </p:sp>
      <p:pic>
        <p:nvPicPr>
          <p:cNvPr id="7" name="Picture 6">
            <a:extLst>
              <a:ext uri="{FF2B5EF4-FFF2-40B4-BE49-F238E27FC236}">
                <a16:creationId xmlns:a16="http://schemas.microsoft.com/office/drawing/2014/main" id="{E0E9D426-A575-98C4-744E-EFF1638A7F8C}"/>
              </a:ext>
            </a:extLst>
          </p:cNvPr>
          <p:cNvPicPr>
            <a:picLocks noChangeAspect="1"/>
          </p:cNvPicPr>
          <p:nvPr/>
        </p:nvPicPr>
        <p:blipFill>
          <a:blip r:embed="rId4"/>
          <a:stretch>
            <a:fillRect/>
          </a:stretch>
        </p:blipFill>
        <p:spPr>
          <a:xfrm>
            <a:off x="2155278" y="4136373"/>
            <a:ext cx="6918189" cy="2385317"/>
          </a:xfrm>
          <a:prstGeom prst="rect">
            <a:avLst/>
          </a:prstGeom>
        </p:spPr>
      </p:pic>
      <p:sp>
        <p:nvSpPr>
          <p:cNvPr id="8" name="Rounded Rectangle 7">
            <a:extLst>
              <a:ext uri="{FF2B5EF4-FFF2-40B4-BE49-F238E27FC236}">
                <a16:creationId xmlns:a16="http://schemas.microsoft.com/office/drawing/2014/main" id="{EF2838D5-F2ED-EA98-FDAF-8E31C8C42A80}"/>
              </a:ext>
            </a:extLst>
          </p:cNvPr>
          <p:cNvSpPr/>
          <p:nvPr/>
        </p:nvSpPr>
        <p:spPr>
          <a:xfrm>
            <a:off x="4840357" y="2373113"/>
            <a:ext cx="1709530" cy="1267262"/>
          </a:xfrm>
          <a:prstGeom prst="roundRect">
            <a:avLst/>
          </a:prstGeom>
          <a:solidFill>
            <a:schemeClr val="accent1">
              <a:alpha val="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05995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4" name="Rectangle 2"/>
          <p:cNvSpPr>
            <a:spLocks noGrp="1" noChangeArrowheads="1"/>
          </p:cNvSpPr>
          <p:nvPr>
            <p:ph type="title"/>
          </p:nvPr>
        </p:nvSpPr>
        <p:spPr>
          <a:xfrm>
            <a:off x="107950" y="115888"/>
            <a:ext cx="8928100" cy="720725"/>
          </a:xfrm>
          <a:noFill/>
        </p:spPr>
        <p:txBody>
          <a:bodyPr/>
          <a:lstStyle/>
          <a:p>
            <a:pPr eaLnBrk="1" hangingPunct="1"/>
            <a:r>
              <a:rPr lang="en-US" sz="3600"/>
              <a:t>Transmitters – </a:t>
            </a:r>
            <a:r>
              <a:rPr lang="en-US" sz="3600" b="1" u="sng"/>
              <a:t>Lasers</a:t>
            </a:r>
            <a:r>
              <a:rPr lang="en-US" sz="3600"/>
              <a:t>, LEDs, Tunable Lasers</a:t>
            </a:r>
          </a:p>
        </p:txBody>
      </p:sp>
      <p:sp>
        <p:nvSpPr>
          <p:cNvPr id="117765" name="Rectangle 3"/>
          <p:cNvSpPr>
            <a:spLocks noGrp="1" noChangeArrowheads="1"/>
          </p:cNvSpPr>
          <p:nvPr>
            <p:ph idx="1"/>
          </p:nvPr>
        </p:nvSpPr>
        <p:spPr>
          <a:xfrm>
            <a:off x="179388" y="981075"/>
            <a:ext cx="8785225" cy="360363"/>
          </a:xfrm>
        </p:spPr>
        <p:txBody>
          <a:bodyPr/>
          <a:lstStyle/>
          <a:p>
            <a:pPr eaLnBrk="1" hangingPunct="1">
              <a:lnSpc>
                <a:spcPct val="80000"/>
              </a:lnSpc>
            </a:pPr>
            <a:r>
              <a:rPr lang="el-GR" sz="2000" b="1">
                <a:cs typeface="Times New Roman" pitchFamily="18" charset="0"/>
              </a:rPr>
              <a:t>Αντιστροφή πληθυσμού και οπτική ενίσχυση</a:t>
            </a:r>
            <a:endParaRPr lang="el-GR" sz="2000" i="1">
              <a:cs typeface="Times New Roman" pitchFamily="18" charset="0"/>
            </a:endParaRPr>
          </a:p>
        </p:txBody>
      </p:sp>
      <p:sp>
        <p:nvSpPr>
          <p:cNvPr id="117766" name="Rectangle 4" descr="10%"/>
          <p:cNvSpPr>
            <a:spLocks noChangeArrowheads="1"/>
          </p:cNvSpPr>
          <p:nvPr/>
        </p:nvSpPr>
        <p:spPr bwMode="auto">
          <a:xfrm>
            <a:off x="109538" y="1484313"/>
            <a:ext cx="2662237" cy="1584325"/>
          </a:xfrm>
          <a:prstGeom prst="rect">
            <a:avLst/>
          </a:prstGeom>
          <a:pattFill prst="pct10">
            <a:fgClr>
              <a:schemeClr val="tx1"/>
            </a:fgClr>
            <a:bgClr>
              <a:schemeClr val="bg1"/>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17767" name="Line 5"/>
          <p:cNvSpPr>
            <a:spLocks noChangeShapeType="1"/>
          </p:cNvSpPr>
          <p:nvPr/>
        </p:nvSpPr>
        <p:spPr bwMode="auto">
          <a:xfrm>
            <a:off x="107950" y="1484313"/>
            <a:ext cx="26638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nvGrpSpPr>
          <p:cNvPr id="117768" name="Group 6"/>
          <p:cNvGrpSpPr>
            <a:grpSpLocks/>
          </p:cNvGrpSpPr>
          <p:nvPr/>
        </p:nvGrpSpPr>
        <p:grpSpPr bwMode="auto">
          <a:xfrm>
            <a:off x="395288" y="1770063"/>
            <a:ext cx="431800" cy="146050"/>
            <a:chOff x="2064" y="3293"/>
            <a:chExt cx="2358" cy="365"/>
          </a:xfrm>
        </p:grpSpPr>
        <p:sp>
          <p:nvSpPr>
            <p:cNvPr id="117835" name="Freeform 7"/>
            <p:cNvSpPr>
              <a:spLocks/>
            </p:cNvSpPr>
            <p:nvPr/>
          </p:nvSpPr>
          <p:spPr bwMode="auto">
            <a:xfrm>
              <a:off x="2064" y="3293"/>
              <a:ext cx="453" cy="182"/>
            </a:xfrm>
            <a:custGeom>
              <a:avLst/>
              <a:gdLst>
                <a:gd name="T0" fmla="*/ 0 w 453"/>
                <a:gd name="T1" fmla="*/ 182 h 182"/>
                <a:gd name="T2" fmla="*/ 226 w 453"/>
                <a:gd name="T3" fmla="*/ 0 h 182"/>
                <a:gd name="T4" fmla="*/ 453 w 453"/>
                <a:gd name="T5" fmla="*/ 182 h 182"/>
                <a:gd name="T6" fmla="*/ 0 60000 65536"/>
                <a:gd name="T7" fmla="*/ 0 60000 65536"/>
                <a:gd name="T8" fmla="*/ 0 60000 65536"/>
              </a:gdLst>
              <a:ahLst/>
              <a:cxnLst>
                <a:cxn ang="T6">
                  <a:pos x="T0" y="T1"/>
                </a:cxn>
                <a:cxn ang="T7">
                  <a:pos x="T2" y="T3"/>
                </a:cxn>
                <a:cxn ang="T8">
                  <a:pos x="T4" y="T5"/>
                </a:cxn>
              </a:cxnLst>
              <a:rect l="0" t="0" r="r" b="b"/>
              <a:pathLst>
                <a:path w="453" h="182">
                  <a:moveTo>
                    <a:pt x="0" y="182"/>
                  </a:moveTo>
                  <a:cubicBezTo>
                    <a:pt x="75" y="91"/>
                    <a:pt x="151" y="0"/>
                    <a:pt x="226" y="0"/>
                  </a:cubicBezTo>
                  <a:cubicBezTo>
                    <a:pt x="301" y="0"/>
                    <a:pt x="377" y="91"/>
                    <a:pt x="453" y="182"/>
                  </a:cubicBezTo>
                </a:path>
              </a:pathLst>
            </a:custGeom>
            <a:noFill/>
            <a:ln w="25400">
              <a:solidFill>
                <a:schemeClr val="tx1"/>
              </a:solidFill>
              <a:round/>
              <a:headEnd type="oval"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17836" name="Freeform 8"/>
            <p:cNvSpPr>
              <a:spLocks/>
            </p:cNvSpPr>
            <p:nvPr/>
          </p:nvSpPr>
          <p:spPr bwMode="auto">
            <a:xfrm flipV="1">
              <a:off x="2518" y="3475"/>
              <a:ext cx="453" cy="182"/>
            </a:xfrm>
            <a:custGeom>
              <a:avLst/>
              <a:gdLst>
                <a:gd name="T0" fmla="*/ 0 w 453"/>
                <a:gd name="T1" fmla="*/ 182 h 182"/>
                <a:gd name="T2" fmla="*/ 226 w 453"/>
                <a:gd name="T3" fmla="*/ 0 h 182"/>
                <a:gd name="T4" fmla="*/ 453 w 453"/>
                <a:gd name="T5" fmla="*/ 182 h 182"/>
                <a:gd name="T6" fmla="*/ 0 60000 65536"/>
                <a:gd name="T7" fmla="*/ 0 60000 65536"/>
                <a:gd name="T8" fmla="*/ 0 60000 65536"/>
              </a:gdLst>
              <a:ahLst/>
              <a:cxnLst>
                <a:cxn ang="T6">
                  <a:pos x="T0" y="T1"/>
                </a:cxn>
                <a:cxn ang="T7">
                  <a:pos x="T2" y="T3"/>
                </a:cxn>
                <a:cxn ang="T8">
                  <a:pos x="T4" y="T5"/>
                </a:cxn>
              </a:cxnLst>
              <a:rect l="0" t="0" r="r" b="b"/>
              <a:pathLst>
                <a:path w="453" h="182">
                  <a:moveTo>
                    <a:pt x="0" y="182"/>
                  </a:moveTo>
                  <a:cubicBezTo>
                    <a:pt x="75" y="91"/>
                    <a:pt x="151" y="0"/>
                    <a:pt x="226" y="0"/>
                  </a:cubicBezTo>
                  <a:cubicBezTo>
                    <a:pt x="301" y="0"/>
                    <a:pt x="377" y="91"/>
                    <a:pt x="453" y="182"/>
                  </a:cubicBezTo>
                </a:path>
              </a:pathLst>
            </a:cu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17837" name="Freeform 9"/>
            <p:cNvSpPr>
              <a:spLocks/>
            </p:cNvSpPr>
            <p:nvPr/>
          </p:nvSpPr>
          <p:spPr bwMode="auto">
            <a:xfrm>
              <a:off x="2971" y="3294"/>
              <a:ext cx="453" cy="182"/>
            </a:xfrm>
            <a:custGeom>
              <a:avLst/>
              <a:gdLst>
                <a:gd name="T0" fmla="*/ 0 w 453"/>
                <a:gd name="T1" fmla="*/ 182 h 182"/>
                <a:gd name="T2" fmla="*/ 226 w 453"/>
                <a:gd name="T3" fmla="*/ 0 h 182"/>
                <a:gd name="T4" fmla="*/ 453 w 453"/>
                <a:gd name="T5" fmla="*/ 182 h 182"/>
                <a:gd name="T6" fmla="*/ 0 60000 65536"/>
                <a:gd name="T7" fmla="*/ 0 60000 65536"/>
                <a:gd name="T8" fmla="*/ 0 60000 65536"/>
              </a:gdLst>
              <a:ahLst/>
              <a:cxnLst>
                <a:cxn ang="T6">
                  <a:pos x="T0" y="T1"/>
                </a:cxn>
                <a:cxn ang="T7">
                  <a:pos x="T2" y="T3"/>
                </a:cxn>
                <a:cxn ang="T8">
                  <a:pos x="T4" y="T5"/>
                </a:cxn>
              </a:cxnLst>
              <a:rect l="0" t="0" r="r" b="b"/>
              <a:pathLst>
                <a:path w="453" h="182">
                  <a:moveTo>
                    <a:pt x="0" y="182"/>
                  </a:moveTo>
                  <a:cubicBezTo>
                    <a:pt x="75" y="91"/>
                    <a:pt x="151" y="0"/>
                    <a:pt x="226" y="0"/>
                  </a:cubicBezTo>
                  <a:cubicBezTo>
                    <a:pt x="301" y="0"/>
                    <a:pt x="377" y="91"/>
                    <a:pt x="453" y="182"/>
                  </a:cubicBezTo>
                </a:path>
              </a:pathLst>
            </a:cu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17838" name="Freeform 10"/>
            <p:cNvSpPr>
              <a:spLocks/>
            </p:cNvSpPr>
            <p:nvPr/>
          </p:nvSpPr>
          <p:spPr bwMode="auto">
            <a:xfrm flipV="1">
              <a:off x="3425" y="3476"/>
              <a:ext cx="453" cy="182"/>
            </a:xfrm>
            <a:custGeom>
              <a:avLst/>
              <a:gdLst>
                <a:gd name="T0" fmla="*/ 0 w 453"/>
                <a:gd name="T1" fmla="*/ 182 h 182"/>
                <a:gd name="T2" fmla="*/ 226 w 453"/>
                <a:gd name="T3" fmla="*/ 0 h 182"/>
                <a:gd name="T4" fmla="*/ 453 w 453"/>
                <a:gd name="T5" fmla="*/ 182 h 182"/>
                <a:gd name="T6" fmla="*/ 0 60000 65536"/>
                <a:gd name="T7" fmla="*/ 0 60000 65536"/>
                <a:gd name="T8" fmla="*/ 0 60000 65536"/>
              </a:gdLst>
              <a:ahLst/>
              <a:cxnLst>
                <a:cxn ang="T6">
                  <a:pos x="T0" y="T1"/>
                </a:cxn>
                <a:cxn ang="T7">
                  <a:pos x="T2" y="T3"/>
                </a:cxn>
                <a:cxn ang="T8">
                  <a:pos x="T4" y="T5"/>
                </a:cxn>
              </a:cxnLst>
              <a:rect l="0" t="0" r="r" b="b"/>
              <a:pathLst>
                <a:path w="453" h="182">
                  <a:moveTo>
                    <a:pt x="0" y="182"/>
                  </a:moveTo>
                  <a:cubicBezTo>
                    <a:pt x="75" y="91"/>
                    <a:pt x="151" y="0"/>
                    <a:pt x="226" y="0"/>
                  </a:cubicBezTo>
                  <a:cubicBezTo>
                    <a:pt x="301" y="0"/>
                    <a:pt x="377" y="91"/>
                    <a:pt x="453" y="182"/>
                  </a:cubicBezTo>
                </a:path>
              </a:pathLst>
            </a:cu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17839" name="Line 11"/>
            <p:cNvSpPr>
              <a:spLocks noChangeShapeType="1"/>
            </p:cNvSpPr>
            <p:nvPr/>
          </p:nvSpPr>
          <p:spPr bwMode="auto">
            <a:xfrm>
              <a:off x="3878" y="3475"/>
              <a:ext cx="544"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117769" name="Group 12"/>
          <p:cNvGrpSpPr>
            <a:grpSpLocks/>
          </p:cNvGrpSpPr>
          <p:nvPr/>
        </p:nvGrpSpPr>
        <p:grpSpPr bwMode="auto">
          <a:xfrm>
            <a:off x="395288" y="1987550"/>
            <a:ext cx="431800" cy="146050"/>
            <a:chOff x="2064" y="3293"/>
            <a:chExt cx="2358" cy="365"/>
          </a:xfrm>
        </p:grpSpPr>
        <p:sp>
          <p:nvSpPr>
            <p:cNvPr id="117830" name="Freeform 13"/>
            <p:cNvSpPr>
              <a:spLocks/>
            </p:cNvSpPr>
            <p:nvPr/>
          </p:nvSpPr>
          <p:spPr bwMode="auto">
            <a:xfrm>
              <a:off x="2064" y="3293"/>
              <a:ext cx="453" cy="182"/>
            </a:xfrm>
            <a:custGeom>
              <a:avLst/>
              <a:gdLst>
                <a:gd name="T0" fmla="*/ 0 w 453"/>
                <a:gd name="T1" fmla="*/ 182 h 182"/>
                <a:gd name="T2" fmla="*/ 226 w 453"/>
                <a:gd name="T3" fmla="*/ 0 h 182"/>
                <a:gd name="T4" fmla="*/ 453 w 453"/>
                <a:gd name="T5" fmla="*/ 182 h 182"/>
                <a:gd name="T6" fmla="*/ 0 60000 65536"/>
                <a:gd name="T7" fmla="*/ 0 60000 65536"/>
                <a:gd name="T8" fmla="*/ 0 60000 65536"/>
              </a:gdLst>
              <a:ahLst/>
              <a:cxnLst>
                <a:cxn ang="T6">
                  <a:pos x="T0" y="T1"/>
                </a:cxn>
                <a:cxn ang="T7">
                  <a:pos x="T2" y="T3"/>
                </a:cxn>
                <a:cxn ang="T8">
                  <a:pos x="T4" y="T5"/>
                </a:cxn>
              </a:cxnLst>
              <a:rect l="0" t="0" r="r" b="b"/>
              <a:pathLst>
                <a:path w="453" h="182">
                  <a:moveTo>
                    <a:pt x="0" y="182"/>
                  </a:moveTo>
                  <a:cubicBezTo>
                    <a:pt x="75" y="91"/>
                    <a:pt x="151" y="0"/>
                    <a:pt x="226" y="0"/>
                  </a:cubicBezTo>
                  <a:cubicBezTo>
                    <a:pt x="301" y="0"/>
                    <a:pt x="377" y="91"/>
                    <a:pt x="453" y="182"/>
                  </a:cubicBezTo>
                </a:path>
              </a:pathLst>
            </a:custGeom>
            <a:noFill/>
            <a:ln w="25400">
              <a:solidFill>
                <a:schemeClr val="tx1"/>
              </a:solidFill>
              <a:round/>
              <a:headEnd type="oval"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17831" name="Freeform 14"/>
            <p:cNvSpPr>
              <a:spLocks/>
            </p:cNvSpPr>
            <p:nvPr/>
          </p:nvSpPr>
          <p:spPr bwMode="auto">
            <a:xfrm flipV="1">
              <a:off x="2518" y="3475"/>
              <a:ext cx="453" cy="182"/>
            </a:xfrm>
            <a:custGeom>
              <a:avLst/>
              <a:gdLst>
                <a:gd name="T0" fmla="*/ 0 w 453"/>
                <a:gd name="T1" fmla="*/ 182 h 182"/>
                <a:gd name="T2" fmla="*/ 226 w 453"/>
                <a:gd name="T3" fmla="*/ 0 h 182"/>
                <a:gd name="T4" fmla="*/ 453 w 453"/>
                <a:gd name="T5" fmla="*/ 182 h 182"/>
                <a:gd name="T6" fmla="*/ 0 60000 65536"/>
                <a:gd name="T7" fmla="*/ 0 60000 65536"/>
                <a:gd name="T8" fmla="*/ 0 60000 65536"/>
              </a:gdLst>
              <a:ahLst/>
              <a:cxnLst>
                <a:cxn ang="T6">
                  <a:pos x="T0" y="T1"/>
                </a:cxn>
                <a:cxn ang="T7">
                  <a:pos x="T2" y="T3"/>
                </a:cxn>
                <a:cxn ang="T8">
                  <a:pos x="T4" y="T5"/>
                </a:cxn>
              </a:cxnLst>
              <a:rect l="0" t="0" r="r" b="b"/>
              <a:pathLst>
                <a:path w="453" h="182">
                  <a:moveTo>
                    <a:pt x="0" y="182"/>
                  </a:moveTo>
                  <a:cubicBezTo>
                    <a:pt x="75" y="91"/>
                    <a:pt x="151" y="0"/>
                    <a:pt x="226" y="0"/>
                  </a:cubicBezTo>
                  <a:cubicBezTo>
                    <a:pt x="301" y="0"/>
                    <a:pt x="377" y="91"/>
                    <a:pt x="453" y="182"/>
                  </a:cubicBezTo>
                </a:path>
              </a:pathLst>
            </a:cu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17832" name="Freeform 15"/>
            <p:cNvSpPr>
              <a:spLocks/>
            </p:cNvSpPr>
            <p:nvPr/>
          </p:nvSpPr>
          <p:spPr bwMode="auto">
            <a:xfrm>
              <a:off x="2971" y="3294"/>
              <a:ext cx="453" cy="182"/>
            </a:xfrm>
            <a:custGeom>
              <a:avLst/>
              <a:gdLst>
                <a:gd name="T0" fmla="*/ 0 w 453"/>
                <a:gd name="T1" fmla="*/ 182 h 182"/>
                <a:gd name="T2" fmla="*/ 226 w 453"/>
                <a:gd name="T3" fmla="*/ 0 h 182"/>
                <a:gd name="T4" fmla="*/ 453 w 453"/>
                <a:gd name="T5" fmla="*/ 182 h 182"/>
                <a:gd name="T6" fmla="*/ 0 60000 65536"/>
                <a:gd name="T7" fmla="*/ 0 60000 65536"/>
                <a:gd name="T8" fmla="*/ 0 60000 65536"/>
              </a:gdLst>
              <a:ahLst/>
              <a:cxnLst>
                <a:cxn ang="T6">
                  <a:pos x="T0" y="T1"/>
                </a:cxn>
                <a:cxn ang="T7">
                  <a:pos x="T2" y="T3"/>
                </a:cxn>
                <a:cxn ang="T8">
                  <a:pos x="T4" y="T5"/>
                </a:cxn>
              </a:cxnLst>
              <a:rect l="0" t="0" r="r" b="b"/>
              <a:pathLst>
                <a:path w="453" h="182">
                  <a:moveTo>
                    <a:pt x="0" y="182"/>
                  </a:moveTo>
                  <a:cubicBezTo>
                    <a:pt x="75" y="91"/>
                    <a:pt x="151" y="0"/>
                    <a:pt x="226" y="0"/>
                  </a:cubicBezTo>
                  <a:cubicBezTo>
                    <a:pt x="301" y="0"/>
                    <a:pt x="377" y="91"/>
                    <a:pt x="453" y="182"/>
                  </a:cubicBezTo>
                </a:path>
              </a:pathLst>
            </a:cu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17833" name="Freeform 16"/>
            <p:cNvSpPr>
              <a:spLocks/>
            </p:cNvSpPr>
            <p:nvPr/>
          </p:nvSpPr>
          <p:spPr bwMode="auto">
            <a:xfrm flipV="1">
              <a:off x="3425" y="3476"/>
              <a:ext cx="453" cy="182"/>
            </a:xfrm>
            <a:custGeom>
              <a:avLst/>
              <a:gdLst>
                <a:gd name="T0" fmla="*/ 0 w 453"/>
                <a:gd name="T1" fmla="*/ 182 h 182"/>
                <a:gd name="T2" fmla="*/ 226 w 453"/>
                <a:gd name="T3" fmla="*/ 0 h 182"/>
                <a:gd name="T4" fmla="*/ 453 w 453"/>
                <a:gd name="T5" fmla="*/ 182 h 182"/>
                <a:gd name="T6" fmla="*/ 0 60000 65536"/>
                <a:gd name="T7" fmla="*/ 0 60000 65536"/>
                <a:gd name="T8" fmla="*/ 0 60000 65536"/>
              </a:gdLst>
              <a:ahLst/>
              <a:cxnLst>
                <a:cxn ang="T6">
                  <a:pos x="T0" y="T1"/>
                </a:cxn>
                <a:cxn ang="T7">
                  <a:pos x="T2" y="T3"/>
                </a:cxn>
                <a:cxn ang="T8">
                  <a:pos x="T4" y="T5"/>
                </a:cxn>
              </a:cxnLst>
              <a:rect l="0" t="0" r="r" b="b"/>
              <a:pathLst>
                <a:path w="453" h="182">
                  <a:moveTo>
                    <a:pt x="0" y="182"/>
                  </a:moveTo>
                  <a:cubicBezTo>
                    <a:pt x="75" y="91"/>
                    <a:pt x="151" y="0"/>
                    <a:pt x="226" y="0"/>
                  </a:cubicBezTo>
                  <a:cubicBezTo>
                    <a:pt x="301" y="0"/>
                    <a:pt x="377" y="91"/>
                    <a:pt x="453" y="182"/>
                  </a:cubicBezTo>
                </a:path>
              </a:pathLst>
            </a:cu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17834" name="Line 17"/>
            <p:cNvSpPr>
              <a:spLocks noChangeShapeType="1"/>
            </p:cNvSpPr>
            <p:nvPr/>
          </p:nvSpPr>
          <p:spPr bwMode="auto">
            <a:xfrm>
              <a:off x="3878" y="3475"/>
              <a:ext cx="544"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117770" name="Group 18"/>
          <p:cNvGrpSpPr>
            <a:grpSpLocks/>
          </p:cNvGrpSpPr>
          <p:nvPr/>
        </p:nvGrpSpPr>
        <p:grpSpPr bwMode="auto">
          <a:xfrm>
            <a:off x="395288" y="2200275"/>
            <a:ext cx="431800" cy="146050"/>
            <a:chOff x="2064" y="3293"/>
            <a:chExt cx="2358" cy="365"/>
          </a:xfrm>
        </p:grpSpPr>
        <p:sp>
          <p:nvSpPr>
            <p:cNvPr id="117825" name="Freeform 19"/>
            <p:cNvSpPr>
              <a:spLocks/>
            </p:cNvSpPr>
            <p:nvPr/>
          </p:nvSpPr>
          <p:spPr bwMode="auto">
            <a:xfrm>
              <a:off x="2064" y="3293"/>
              <a:ext cx="453" cy="182"/>
            </a:xfrm>
            <a:custGeom>
              <a:avLst/>
              <a:gdLst>
                <a:gd name="T0" fmla="*/ 0 w 453"/>
                <a:gd name="T1" fmla="*/ 182 h 182"/>
                <a:gd name="T2" fmla="*/ 226 w 453"/>
                <a:gd name="T3" fmla="*/ 0 h 182"/>
                <a:gd name="T4" fmla="*/ 453 w 453"/>
                <a:gd name="T5" fmla="*/ 182 h 182"/>
                <a:gd name="T6" fmla="*/ 0 60000 65536"/>
                <a:gd name="T7" fmla="*/ 0 60000 65536"/>
                <a:gd name="T8" fmla="*/ 0 60000 65536"/>
              </a:gdLst>
              <a:ahLst/>
              <a:cxnLst>
                <a:cxn ang="T6">
                  <a:pos x="T0" y="T1"/>
                </a:cxn>
                <a:cxn ang="T7">
                  <a:pos x="T2" y="T3"/>
                </a:cxn>
                <a:cxn ang="T8">
                  <a:pos x="T4" y="T5"/>
                </a:cxn>
              </a:cxnLst>
              <a:rect l="0" t="0" r="r" b="b"/>
              <a:pathLst>
                <a:path w="453" h="182">
                  <a:moveTo>
                    <a:pt x="0" y="182"/>
                  </a:moveTo>
                  <a:cubicBezTo>
                    <a:pt x="75" y="91"/>
                    <a:pt x="151" y="0"/>
                    <a:pt x="226" y="0"/>
                  </a:cubicBezTo>
                  <a:cubicBezTo>
                    <a:pt x="301" y="0"/>
                    <a:pt x="377" y="91"/>
                    <a:pt x="453" y="182"/>
                  </a:cubicBezTo>
                </a:path>
              </a:pathLst>
            </a:custGeom>
            <a:noFill/>
            <a:ln w="25400">
              <a:solidFill>
                <a:schemeClr val="tx1"/>
              </a:solidFill>
              <a:round/>
              <a:headEnd type="oval"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17826" name="Freeform 20"/>
            <p:cNvSpPr>
              <a:spLocks/>
            </p:cNvSpPr>
            <p:nvPr/>
          </p:nvSpPr>
          <p:spPr bwMode="auto">
            <a:xfrm flipV="1">
              <a:off x="2518" y="3475"/>
              <a:ext cx="453" cy="182"/>
            </a:xfrm>
            <a:custGeom>
              <a:avLst/>
              <a:gdLst>
                <a:gd name="T0" fmla="*/ 0 w 453"/>
                <a:gd name="T1" fmla="*/ 182 h 182"/>
                <a:gd name="T2" fmla="*/ 226 w 453"/>
                <a:gd name="T3" fmla="*/ 0 h 182"/>
                <a:gd name="T4" fmla="*/ 453 w 453"/>
                <a:gd name="T5" fmla="*/ 182 h 182"/>
                <a:gd name="T6" fmla="*/ 0 60000 65536"/>
                <a:gd name="T7" fmla="*/ 0 60000 65536"/>
                <a:gd name="T8" fmla="*/ 0 60000 65536"/>
              </a:gdLst>
              <a:ahLst/>
              <a:cxnLst>
                <a:cxn ang="T6">
                  <a:pos x="T0" y="T1"/>
                </a:cxn>
                <a:cxn ang="T7">
                  <a:pos x="T2" y="T3"/>
                </a:cxn>
                <a:cxn ang="T8">
                  <a:pos x="T4" y="T5"/>
                </a:cxn>
              </a:cxnLst>
              <a:rect l="0" t="0" r="r" b="b"/>
              <a:pathLst>
                <a:path w="453" h="182">
                  <a:moveTo>
                    <a:pt x="0" y="182"/>
                  </a:moveTo>
                  <a:cubicBezTo>
                    <a:pt x="75" y="91"/>
                    <a:pt x="151" y="0"/>
                    <a:pt x="226" y="0"/>
                  </a:cubicBezTo>
                  <a:cubicBezTo>
                    <a:pt x="301" y="0"/>
                    <a:pt x="377" y="91"/>
                    <a:pt x="453" y="182"/>
                  </a:cubicBezTo>
                </a:path>
              </a:pathLst>
            </a:cu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17827" name="Freeform 21"/>
            <p:cNvSpPr>
              <a:spLocks/>
            </p:cNvSpPr>
            <p:nvPr/>
          </p:nvSpPr>
          <p:spPr bwMode="auto">
            <a:xfrm>
              <a:off x="2971" y="3294"/>
              <a:ext cx="453" cy="182"/>
            </a:xfrm>
            <a:custGeom>
              <a:avLst/>
              <a:gdLst>
                <a:gd name="T0" fmla="*/ 0 w 453"/>
                <a:gd name="T1" fmla="*/ 182 h 182"/>
                <a:gd name="T2" fmla="*/ 226 w 453"/>
                <a:gd name="T3" fmla="*/ 0 h 182"/>
                <a:gd name="T4" fmla="*/ 453 w 453"/>
                <a:gd name="T5" fmla="*/ 182 h 182"/>
                <a:gd name="T6" fmla="*/ 0 60000 65536"/>
                <a:gd name="T7" fmla="*/ 0 60000 65536"/>
                <a:gd name="T8" fmla="*/ 0 60000 65536"/>
              </a:gdLst>
              <a:ahLst/>
              <a:cxnLst>
                <a:cxn ang="T6">
                  <a:pos x="T0" y="T1"/>
                </a:cxn>
                <a:cxn ang="T7">
                  <a:pos x="T2" y="T3"/>
                </a:cxn>
                <a:cxn ang="T8">
                  <a:pos x="T4" y="T5"/>
                </a:cxn>
              </a:cxnLst>
              <a:rect l="0" t="0" r="r" b="b"/>
              <a:pathLst>
                <a:path w="453" h="182">
                  <a:moveTo>
                    <a:pt x="0" y="182"/>
                  </a:moveTo>
                  <a:cubicBezTo>
                    <a:pt x="75" y="91"/>
                    <a:pt x="151" y="0"/>
                    <a:pt x="226" y="0"/>
                  </a:cubicBezTo>
                  <a:cubicBezTo>
                    <a:pt x="301" y="0"/>
                    <a:pt x="377" y="91"/>
                    <a:pt x="453" y="182"/>
                  </a:cubicBezTo>
                </a:path>
              </a:pathLst>
            </a:cu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17828" name="Freeform 22"/>
            <p:cNvSpPr>
              <a:spLocks/>
            </p:cNvSpPr>
            <p:nvPr/>
          </p:nvSpPr>
          <p:spPr bwMode="auto">
            <a:xfrm flipV="1">
              <a:off x="3425" y="3476"/>
              <a:ext cx="453" cy="182"/>
            </a:xfrm>
            <a:custGeom>
              <a:avLst/>
              <a:gdLst>
                <a:gd name="T0" fmla="*/ 0 w 453"/>
                <a:gd name="T1" fmla="*/ 182 h 182"/>
                <a:gd name="T2" fmla="*/ 226 w 453"/>
                <a:gd name="T3" fmla="*/ 0 h 182"/>
                <a:gd name="T4" fmla="*/ 453 w 453"/>
                <a:gd name="T5" fmla="*/ 182 h 182"/>
                <a:gd name="T6" fmla="*/ 0 60000 65536"/>
                <a:gd name="T7" fmla="*/ 0 60000 65536"/>
                <a:gd name="T8" fmla="*/ 0 60000 65536"/>
              </a:gdLst>
              <a:ahLst/>
              <a:cxnLst>
                <a:cxn ang="T6">
                  <a:pos x="T0" y="T1"/>
                </a:cxn>
                <a:cxn ang="T7">
                  <a:pos x="T2" y="T3"/>
                </a:cxn>
                <a:cxn ang="T8">
                  <a:pos x="T4" y="T5"/>
                </a:cxn>
              </a:cxnLst>
              <a:rect l="0" t="0" r="r" b="b"/>
              <a:pathLst>
                <a:path w="453" h="182">
                  <a:moveTo>
                    <a:pt x="0" y="182"/>
                  </a:moveTo>
                  <a:cubicBezTo>
                    <a:pt x="75" y="91"/>
                    <a:pt x="151" y="0"/>
                    <a:pt x="226" y="0"/>
                  </a:cubicBezTo>
                  <a:cubicBezTo>
                    <a:pt x="301" y="0"/>
                    <a:pt x="377" y="91"/>
                    <a:pt x="453" y="182"/>
                  </a:cubicBezTo>
                </a:path>
              </a:pathLst>
            </a:cu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17829" name="Line 23"/>
            <p:cNvSpPr>
              <a:spLocks noChangeShapeType="1"/>
            </p:cNvSpPr>
            <p:nvPr/>
          </p:nvSpPr>
          <p:spPr bwMode="auto">
            <a:xfrm>
              <a:off x="3878" y="3475"/>
              <a:ext cx="544"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117771" name="Group 24"/>
          <p:cNvGrpSpPr>
            <a:grpSpLocks/>
          </p:cNvGrpSpPr>
          <p:nvPr/>
        </p:nvGrpSpPr>
        <p:grpSpPr bwMode="auto">
          <a:xfrm>
            <a:off x="395288" y="2417763"/>
            <a:ext cx="431800" cy="146050"/>
            <a:chOff x="2064" y="3293"/>
            <a:chExt cx="2358" cy="365"/>
          </a:xfrm>
        </p:grpSpPr>
        <p:sp>
          <p:nvSpPr>
            <p:cNvPr id="117820" name="Freeform 25"/>
            <p:cNvSpPr>
              <a:spLocks/>
            </p:cNvSpPr>
            <p:nvPr/>
          </p:nvSpPr>
          <p:spPr bwMode="auto">
            <a:xfrm>
              <a:off x="2064" y="3293"/>
              <a:ext cx="453" cy="182"/>
            </a:xfrm>
            <a:custGeom>
              <a:avLst/>
              <a:gdLst>
                <a:gd name="T0" fmla="*/ 0 w 453"/>
                <a:gd name="T1" fmla="*/ 182 h 182"/>
                <a:gd name="T2" fmla="*/ 226 w 453"/>
                <a:gd name="T3" fmla="*/ 0 h 182"/>
                <a:gd name="T4" fmla="*/ 453 w 453"/>
                <a:gd name="T5" fmla="*/ 182 h 182"/>
                <a:gd name="T6" fmla="*/ 0 60000 65536"/>
                <a:gd name="T7" fmla="*/ 0 60000 65536"/>
                <a:gd name="T8" fmla="*/ 0 60000 65536"/>
              </a:gdLst>
              <a:ahLst/>
              <a:cxnLst>
                <a:cxn ang="T6">
                  <a:pos x="T0" y="T1"/>
                </a:cxn>
                <a:cxn ang="T7">
                  <a:pos x="T2" y="T3"/>
                </a:cxn>
                <a:cxn ang="T8">
                  <a:pos x="T4" y="T5"/>
                </a:cxn>
              </a:cxnLst>
              <a:rect l="0" t="0" r="r" b="b"/>
              <a:pathLst>
                <a:path w="453" h="182">
                  <a:moveTo>
                    <a:pt x="0" y="182"/>
                  </a:moveTo>
                  <a:cubicBezTo>
                    <a:pt x="75" y="91"/>
                    <a:pt x="151" y="0"/>
                    <a:pt x="226" y="0"/>
                  </a:cubicBezTo>
                  <a:cubicBezTo>
                    <a:pt x="301" y="0"/>
                    <a:pt x="377" y="91"/>
                    <a:pt x="453" y="182"/>
                  </a:cubicBezTo>
                </a:path>
              </a:pathLst>
            </a:custGeom>
            <a:noFill/>
            <a:ln w="25400">
              <a:solidFill>
                <a:schemeClr val="tx1"/>
              </a:solidFill>
              <a:round/>
              <a:headEnd type="oval"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17821" name="Freeform 26"/>
            <p:cNvSpPr>
              <a:spLocks/>
            </p:cNvSpPr>
            <p:nvPr/>
          </p:nvSpPr>
          <p:spPr bwMode="auto">
            <a:xfrm flipV="1">
              <a:off x="2518" y="3475"/>
              <a:ext cx="453" cy="182"/>
            </a:xfrm>
            <a:custGeom>
              <a:avLst/>
              <a:gdLst>
                <a:gd name="T0" fmla="*/ 0 w 453"/>
                <a:gd name="T1" fmla="*/ 182 h 182"/>
                <a:gd name="T2" fmla="*/ 226 w 453"/>
                <a:gd name="T3" fmla="*/ 0 h 182"/>
                <a:gd name="T4" fmla="*/ 453 w 453"/>
                <a:gd name="T5" fmla="*/ 182 h 182"/>
                <a:gd name="T6" fmla="*/ 0 60000 65536"/>
                <a:gd name="T7" fmla="*/ 0 60000 65536"/>
                <a:gd name="T8" fmla="*/ 0 60000 65536"/>
              </a:gdLst>
              <a:ahLst/>
              <a:cxnLst>
                <a:cxn ang="T6">
                  <a:pos x="T0" y="T1"/>
                </a:cxn>
                <a:cxn ang="T7">
                  <a:pos x="T2" y="T3"/>
                </a:cxn>
                <a:cxn ang="T8">
                  <a:pos x="T4" y="T5"/>
                </a:cxn>
              </a:cxnLst>
              <a:rect l="0" t="0" r="r" b="b"/>
              <a:pathLst>
                <a:path w="453" h="182">
                  <a:moveTo>
                    <a:pt x="0" y="182"/>
                  </a:moveTo>
                  <a:cubicBezTo>
                    <a:pt x="75" y="91"/>
                    <a:pt x="151" y="0"/>
                    <a:pt x="226" y="0"/>
                  </a:cubicBezTo>
                  <a:cubicBezTo>
                    <a:pt x="301" y="0"/>
                    <a:pt x="377" y="91"/>
                    <a:pt x="453" y="182"/>
                  </a:cubicBezTo>
                </a:path>
              </a:pathLst>
            </a:cu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17822" name="Freeform 27"/>
            <p:cNvSpPr>
              <a:spLocks/>
            </p:cNvSpPr>
            <p:nvPr/>
          </p:nvSpPr>
          <p:spPr bwMode="auto">
            <a:xfrm>
              <a:off x="2971" y="3294"/>
              <a:ext cx="453" cy="182"/>
            </a:xfrm>
            <a:custGeom>
              <a:avLst/>
              <a:gdLst>
                <a:gd name="T0" fmla="*/ 0 w 453"/>
                <a:gd name="T1" fmla="*/ 182 h 182"/>
                <a:gd name="T2" fmla="*/ 226 w 453"/>
                <a:gd name="T3" fmla="*/ 0 h 182"/>
                <a:gd name="T4" fmla="*/ 453 w 453"/>
                <a:gd name="T5" fmla="*/ 182 h 182"/>
                <a:gd name="T6" fmla="*/ 0 60000 65536"/>
                <a:gd name="T7" fmla="*/ 0 60000 65536"/>
                <a:gd name="T8" fmla="*/ 0 60000 65536"/>
              </a:gdLst>
              <a:ahLst/>
              <a:cxnLst>
                <a:cxn ang="T6">
                  <a:pos x="T0" y="T1"/>
                </a:cxn>
                <a:cxn ang="T7">
                  <a:pos x="T2" y="T3"/>
                </a:cxn>
                <a:cxn ang="T8">
                  <a:pos x="T4" y="T5"/>
                </a:cxn>
              </a:cxnLst>
              <a:rect l="0" t="0" r="r" b="b"/>
              <a:pathLst>
                <a:path w="453" h="182">
                  <a:moveTo>
                    <a:pt x="0" y="182"/>
                  </a:moveTo>
                  <a:cubicBezTo>
                    <a:pt x="75" y="91"/>
                    <a:pt x="151" y="0"/>
                    <a:pt x="226" y="0"/>
                  </a:cubicBezTo>
                  <a:cubicBezTo>
                    <a:pt x="301" y="0"/>
                    <a:pt x="377" y="91"/>
                    <a:pt x="453" y="182"/>
                  </a:cubicBezTo>
                </a:path>
              </a:pathLst>
            </a:cu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17823" name="Freeform 28"/>
            <p:cNvSpPr>
              <a:spLocks/>
            </p:cNvSpPr>
            <p:nvPr/>
          </p:nvSpPr>
          <p:spPr bwMode="auto">
            <a:xfrm flipV="1">
              <a:off x="3425" y="3476"/>
              <a:ext cx="453" cy="182"/>
            </a:xfrm>
            <a:custGeom>
              <a:avLst/>
              <a:gdLst>
                <a:gd name="T0" fmla="*/ 0 w 453"/>
                <a:gd name="T1" fmla="*/ 182 h 182"/>
                <a:gd name="T2" fmla="*/ 226 w 453"/>
                <a:gd name="T3" fmla="*/ 0 h 182"/>
                <a:gd name="T4" fmla="*/ 453 w 453"/>
                <a:gd name="T5" fmla="*/ 182 h 182"/>
                <a:gd name="T6" fmla="*/ 0 60000 65536"/>
                <a:gd name="T7" fmla="*/ 0 60000 65536"/>
                <a:gd name="T8" fmla="*/ 0 60000 65536"/>
              </a:gdLst>
              <a:ahLst/>
              <a:cxnLst>
                <a:cxn ang="T6">
                  <a:pos x="T0" y="T1"/>
                </a:cxn>
                <a:cxn ang="T7">
                  <a:pos x="T2" y="T3"/>
                </a:cxn>
                <a:cxn ang="T8">
                  <a:pos x="T4" y="T5"/>
                </a:cxn>
              </a:cxnLst>
              <a:rect l="0" t="0" r="r" b="b"/>
              <a:pathLst>
                <a:path w="453" h="182">
                  <a:moveTo>
                    <a:pt x="0" y="182"/>
                  </a:moveTo>
                  <a:cubicBezTo>
                    <a:pt x="75" y="91"/>
                    <a:pt x="151" y="0"/>
                    <a:pt x="226" y="0"/>
                  </a:cubicBezTo>
                  <a:cubicBezTo>
                    <a:pt x="301" y="0"/>
                    <a:pt x="377" y="91"/>
                    <a:pt x="453" y="182"/>
                  </a:cubicBezTo>
                </a:path>
              </a:pathLst>
            </a:cu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17824" name="Line 29"/>
            <p:cNvSpPr>
              <a:spLocks noChangeShapeType="1"/>
            </p:cNvSpPr>
            <p:nvPr/>
          </p:nvSpPr>
          <p:spPr bwMode="auto">
            <a:xfrm>
              <a:off x="3878" y="3475"/>
              <a:ext cx="544"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117772" name="Group 30"/>
          <p:cNvGrpSpPr>
            <a:grpSpLocks/>
          </p:cNvGrpSpPr>
          <p:nvPr/>
        </p:nvGrpSpPr>
        <p:grpSpPr bwMode="auto">
          <a:xfrm>
            <a:off x="395288" y="2632075"/>
            <a:ext cx="431800" cy="146050"/>
            <a:chOff x="2064" y="3293"/>
            <a:chExt cx="2358" cy="365"/>
          </a:xfrm>
        </p:grpSpPr>
        <p:sp>
          <p:nvSpPr>
            <p:cNvPr id="117815" name="Freeform 31"/>
            <p:cNvSpPr>
              <a:spLocks/>
            </p:cNvSpPr>
            <p:nvPr/>
          </p:nvSpPr>
          <p:spPr bwMode="auto">
            <a:xfrm>
              <a:off x="2064" y="3293"/>
              <a:ext cx="453" cy="182"/>
            </a:xfrm>
            <a:custGeom>
              <a:avLst/>
              <a:gdLst>
                <a:gd name="T0" fmla="*/ 0 w 453"/>
                <a:gd name="T1" fmla="*/ 182 h 182"/>
                <a:gd name="T2" fmla="*/ 226 w 453"/>
                <a:gd name="T3" fmla="*/ 0 h 182"/>
                <a:gd name="T4" fmla="*/ 453 w 453"/>
                <a:gd name="T5" fmla="*/ 182 h 182"/>
                <a:gd name="T6" fmla="*/ 0 60000 65536"/>
                <a:gd name="T7" fmla="*/ 0 60000 65536"/>
                <a:gd name="T8" fmla="*/ 0 60000 65536"/>
              </a:gdLst>
              <a:ahLst/>
              <a:cxnLst>
                <a:cxn ang="T6">
                  <a:pos x="T0" y="T1"/>
                </a:cxn>
                <a:cxn ang="T7">
                  <a:pos x="T2" y="T3"/>
                </a:cxn>
                <a:cxn ang="T8">
                  <a:pos x="T4" y="T5"/>
                </a:cxn>
              </a:cxnLst>
              <a:rect l="0" t="0" r="r" b="b"/>
              <a:pathLst>
                <a:path w="453" h="182">
                  <a:moveTo>
                    <a:pt x="0" y="182"/>
                  </a:moveTo>
                  <a:cubicBezTo>
                    <a:pt x="75" y="91"/>
                    <a:pt x="151" y="0"/>
                    <a:pt x="226" y="0"/>
                  </a:cubicBezTo>
                  <a:cubicBezTo>
                    <a:pt x="301" y="0"/>
                    <a:pt x="377" y="91"/>
                    <a:pt x="453" y="182"/>
                  </a:cubicBezTo>
                </a:path>
              </a:pathLst>
            </a:custGeom>
            <a:noFill/>
            <a:ln w="25400">
              <a:solidFill>
                <a:schemeClr val="tx1"/>
              </a:solidFill>
              <a:round/>
              <a:headEnd type="oval"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17816" name="Freeform 32"/>
            <p:cNvSpPr>
              <a:spLocks/>
            </p:cNvSpPr>
            <p:nvPr/>
          </p:nvSpPr>
          <p:spPr bwMode="auto">
            <a:xfrm flipV="1">
              <a:off x="2518" y="3475"/>
              <a:ext cx="453" cy="182"/>
            </a:xfrm>
            <a:custGeom>
              <a:avLst/>
              <a:gdLst>
                <a:gd name="T0" fmla="*/ 0 w 453"/>
                <a:gd name="T1" fmla="*/ 182 h 182"/>
                <a:gd name="T2" fmla="*/ 226 w 453"/>
                <a:gd name="T3" fmla="*/ 0 h 182"/>
                <a:gd name="T4" fmla="*/ 453 w 453"/>
                <a:gd name="T5" fmla="*/ 182 h 182"/>
                <a:gd name="T6" fmla="*/ 0 60000 65536"/>
                <a:gd name="T7" fmla="*/ 0 60000 65536"/>
                <a:gd name="T8" fmla="*/ 0 60000 65536"/>
              </a:gdLst>
              <a:ahLst/>
              <a:cxnLst>
                <a:cxn ang="T6">
                  <a:pos x="T0" y="T1"/>
                </a:cxn>
                <a:cxn ang="T7">
                  <a:pos x="T2" y="T3"/>
                </a:cxn>
                <a:cxn ang="T8">
                  <a:pos x="T4" y="T5"/>
                </a:cxn>
              </a:cxnLst>
              <a:rect l="0" t="0" r="r" b="b"/>
              <a:pathLst>
                <a:path w="453" h="182">
                  <a:moveTo>
                    <a:pt x="0" y="182"/>
                  </a:moveTo>
                  <a:cubicBezTo>
                    <a:pt x="75" y="91"/>
                    <a:pt x="151" y="0"/>
                    <a:pt x="226" y="0"/>
                  </a:cubicBezTo>
                  <a:cubicBezTo>
                    <a:pt x="301" y="0"/>
                    <a:pt x="377" y="91"/>
                    <a:pt x="453" y="182"/>
                  </a:cubicBezTo>
                </a:path>
              </a:pathLst>
            </a:cu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17817" name="Freeform 33"/>
            <p:cNvSpPr>
              <a:spLocks/>
            </p:cNvSpPr>
            <p:nvPr/>
          </p:nvSpPr>
          <p:spPr bwMode="auto">
            <a:xfrm>
              <a:off x="2971" y="3294"/>
              <a:ext cx="453" cy="182"/>
            </a:xfrm>
            <a:custGeom>
              <a:avLst/>
              <a:gdLst>
                <a:gd name="T0" fmla="*/ 0 w 453"/>
                <a:gd name="T1" fmla="*/ 182 h 182"/>
                <a:gd name="T2" fmla="*/ 226 w 453"/>
                <a:gd name="T3" fmla="*/ 0 h 182"/>
                <a:gd name="T4" fmla="*/ 453 w 453"/>
                <a:gd name="T5" fmla="*/ 182 h 182"/>
                <a:gd name="T6" fmla="*/ 0 60000 65536"/>
                <a:gd name="T7" fmla="*/ 0 60000 65536"/>
                <a:gd name="T8" fmla="*/ 0 60000 65536"/>
              </a:gdLst>
              <a:ahLst/>
              <a:cxnLst>
                <a:cxn ang="T6">
                  <a:pos x="T0" y="T1"/>
                </a:cxn>
                <a:cxn ang="T7">
                  <a:pos x="T2" y="T3"/>
                </a:cxn>
                <a:cxn ang="T8">
                  <a:pos x="T4" y="T5"/>
                </a:cxn>
              </a:cxnLst>
              <a:rect l="0" t="0" r="r" b="b"/>
              <a:pathLst>
                <a:path w="453" h="182">
                  <a:moveTo>
                    <a:pt x="0" y="182"/>
                  </a:moveTo>
                  <a:cubicBezTo>
                    <a:pt x="75" y="91"/>
                    <a:pt x="151" y="0"/>
                    <a:pt x="226" y="0"/>
                  </a:cubicBezTo>
                  <a:cubicBezTo>
                    <a:pt x="301" y="0"/>
                    <a:pt x="377" y="91"/>
                    <a:pt x="453" y="182"/>
                  </a:cubicBezTo>
                </a:path>
              </a:pathLst>
            </a:cu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17818" name="Freeform 34"/>
            <p:cNvSpPr>
              <a:spLocks/>
            </p:cNvSpPr>
            <p:nvPr/>
          </p:nvSpPr>
          <p:spPr bwMode="auto">
            <a:xfrm flipV="1">
              <a:off x="3425" y="3476"/>
              <a:ext cx="453" cy="182"/>
            </a:xfrm>
            <a:custGeom>
              <a:avLst/>
              <a:gdLst>
                <a:gd name="T0" fmla="*/ 0 w 453"/>
                <a:gd name="T1" fmla="*/ 182 h 182"/>
                <a:gd name="T2" fmla="*/ 226 w 453"/>
                <a:gd name="T3" fmla="*/ 0 h 182"/>
                <a:gd name="T4" fmla="*/ 453 w 453"/>
                <a:gd name="T5" fmla="*/ 182 h 182"/>
                <a:gd name="T6" fmla="*/ 0 60000 65536"/>
                <a:gd name="T7" fmla="*/ 0 60000 65536"/>
                <a:gd name="T8" fmla="*/ 0 60000 65536"/>
              </a:gdLst>
              <a:ahLst/>
              <a:cxnLst>
                <a:cxn ang="T6">
                  <a:pos x="T0" y="T1"/>
                </a:cxn>
                <a:cxn ang="T7">
                  <a:pos x="T2" y="T3"/>
                </a:cxn>
                <a:cxn ang="T8">
                  <a:pos x="T4" y="T5"/>
                </a:cxn>
              </a:cxnLst>
              <a:rect l="0" t="0" r="r" b="b"/>
              <a:pathLst>
                <a:path w="453" h="182">
                  <a:moveTo>
                    <a:pt x="0" y="182"/>
                  </a:moveTo>
                  <a:cubicBezTo>
                    <a:pt x="75" y="91"/>
                    <a:pt x="151" y="0"/>
                    <a:pt x="226" y="0"/>
                  </a:cubicBezTo>
                  <a:cubicBezTo>
                    <a:pt x="301" y="0"/>
                    <a:pt x="377" y="91"/>
                    <a:pt x="453" y="182"/>
                  </a:cubicBezTo>
                </a:path>
              </a:pathLst>
            </a:cu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17819" name="Line 35"/>
            <p:cNvSpPr>
              <a:spLocks noChangeShapeType="1"/>
            </p:cNvSpPr>
            <p:nvPr/>
          </p:nvSpPr>
          <p:spPr bwMode="auto">
            <a:xfrm>
              <a:off x="3878" y="3475"/>
              <a:ext cx="544"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117773" name="Group 36"/>
          <p:cNvGrpSpPr>
            <a:grpSpLocks/>
          </p:cNvGrpSpPr>
          <p:nvPr/>
        </p:nvGrpSpPr>
        <p:grpSpPr bwMode="auto">
          <a:xfrm>
            <a:off x="395288" y="2849563"/>
            <a:ext cx="431800" cy="146050"/>
            <a:chOff x="2064" y="3293"/>
            <a:chExt cx="2358" cy="365"/>
          </a:xfrm>
        </p:grpSpPr>
        <p:sp>
          <p:nvSpPr>
            <p:cNvPr id="117810" name="Freeform 37"/>
            <p:cNvSpPr>
              <a:spLocks/>
            </p:cNvSpPr>
            <p:nvPr/>
          </p:nvSpPr>
          <p:spPr bwMode="auto">
            <a:xfrm>
              <a:off x="2064" y="3293"/>
              <a:ext cx="453" cy="182"/>
            </a:xfrm>
            <a:custGeom>
              <a:avLst/>
              <a:gdLst>
                <a:gd name="T0" fmla="*/ 0 w 453"/>
                <a:gd name="T1" fmla="*/ 182 h 182"/>
                <a:gd name="T2" fmla="*/ 226 w 453"/>
                <a:gd name="T3" fmla="*/ 0 h 182"/>
                <a:gd name="T4" fmla="*/ 453 w 453"/>
                <a:gd name="T5" fmla="*/ 182 h 182"/>
                <a:gd name="T6" fmla="*/ 0 60000 65536"/>
                <a:gd name="T7" fmla="*/ 0 60000 65536"/>
                <a:gd name="T8" fmla="*/ 0 60000 65536"/>
              </a:gdLst>
              <a:ahLst/>
              <a:cxnLst>
                <a:cxn ang="T6">
                  <a:pos x="T0" y="T1"/>
                </a:cxn>
                <a:cxn ang="T7">
                  <a:pos x="T2" y="T3"/>
                </a:cxn>
                <a:cxn ang="T8">
                  <a:pos x="T4" y="T5"/>
                </a:cxn>
              </a:cxnLst>
              <a:rect l="0" t="0" r="r" b="b"/>
              <a:pathLst>
                <a:path w="453" h="182">
                  <a:moveTo>
                    <a:pt x="0" y="182"/>
                  </a:moveTo>
                  <a:cubicBezTo>
                    <a:pt x="75" y="91"/>
                    <a:pt x="151" y="0"/>
                    <a:pt x="226" y="0"/>
                  </a:cubicBezTo>
                  <a:cubicBezTo>
                    <a:pt x="301" y="0"/>
                    <a:pt x="377" y="91"/>
                    <a:pt x="453" y="182"/>
                  </a:cubicBezTo>
                </a:path>
              </a:pathLst>
            </a:custGeom>
            <a:noFill/>
            <a:ln w="25400">
              <a:solidFill>
                <a:schemeClr val="tx1"/>
              </a:solidFill>
              <a:round/>
              <a:headEnd type="oval"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17811" name="Freeform 38"/>
            <p:cNvSpPr>
              <a:spLocks/>
            </p:cNvSpPr>
            <p:nvPr/>
          </p:nvSpPr>
          <p:spPr bwMode="auto">
            <a:xfrm flipV="1">
              <a:off x="2518" y="3475"/>
              <a:ext cx="453" cy="182"/>
            </a:xfrm>
            <a:custGeom>
              <a:avLst/>
              <a:gdLst>
                <a:gd name="T0" fmla="*/ 0 w 453"/>
                <a:gd name="T1" fmla="*/ 182 h 182"/>
                <a:gd name="T2" fmla="*/ 226 w 453"/>
                <a:gd name="T3" fmla="*/ 0 h 182"/>
                <a:gd name="T4" fmla="*/ 453 w 453"/>
                <a:gd name="T5" fmla="*/ 182 h 182"/>
                <a:gd name="T6" fmla="*/ 0 60000 65536"/>
                <a:gd name="T7" fmla="*/ 0 60000 65536"/>
                <a:gd name="T8" fmla="*/ 0 60000 65536"/>
              </a:gdLst>
              <a:ahLst/>
              <a:cxnLst>
                <a:cxn ang="T6">
                  <a:pos x="T0" y="T1"/>
                </a:cxn>
                <a:cxn ang="T7">
                  <a:pos x="T2" y="T3"/>
                </a:cxn>
                <a:cxn ang="T8">
                  <a:pos x="T4" y="T5"/>
                </a:cxn>
              </a:cxnLst>
              <a:rect l="0" t="0" r="r" b="b"/>
              <a:pathLst>
                <a:path w="453" h="182">
                  <a:moveTo>
                    <a:pt x="0" y="182"/>
                  </a:moveTo>
                  <a:cubicBezTo>
                    <a:pt x="75" y="91"/>
                    <a:pt x="151" y="0"/>
                    <a:pt x="226" y="0"/>
                  </a:cubicBezTo>
                  <a:cubicBezTo>
                    <a:pt x="301" y="0"/>
                    <a:pt x="377" y="91"/>
                    <a:pt x="453" y="182"/>
                  </a:cubicBezTo>
                </a:path>
              </a:pathLst>
            </a:cu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17812" name="Freeform 39"/>
            <p:cNvSpPr>
              <a:spLocks/>
            </p:cNvSpPr>
            <p:nvPr/>
          </p:nvSpPr>
          <p:spPr bwMode="auto">
            <a:xfrm>
              <a:off x="2971" y="3294"/>
              <a:ext cx="453" cy="182"/>
            </a:xfrm>
            <a:custGeom>
              <a:avLst/>
              <a:gdLst>
                <a:gd name="T0" fmla="*/ 0 w 453"/>
                <a:gd name="T1" fmla="*/ 182 h 182"/>
                <a:gd name="T2" fmla="*/ 226 w 453"/>
                <a:gd name="T3" fmla="*/ 0 h 182"/>
                <a:gd name="T4" fmla="*/ 453 w 453"/>
                <a:gd name="T5" fmla="*/ 182 h 182"/>
                <a:gd name="T6" fmla="*/ 0 60000 65536"/>
                <a:gd name="T7" fmla="*/ 0 60000 65536"/>
                <a:gd name="T8" fmla="*/ 0 60000 65536"/>
              </a:gdLst>
              <a:ahLst/>
              <a:cxnLst>
                <a:cxn ang="T6">
                  <a:pos x="T0" y="T1"/>
                </a:cxn>
                <a:cxn ang="T7">
                  <a:pos x="T2" y="T3"/>
                </a:cxn>
                <a:cxn ang="T8">
                  <a:pos x="T4" y="T5"/>
                </a:cxn>
              </a:cxnLst>
              <a:rect l="0" t="0" r="r" b="b"/>
              <a:pathLst>
                <a:path w="453" h="182">
                  <a:moveTo>
                    <a:pt x="0" y="182"/>
                  </a:moveTo>
                  <a:cubicBezTo>
                    <a:pt x="75" y="91"/>
                    <a:pt x="151" y="0"/>
                    <a:pt x="226" y="0"/>
                  </a:cubicBezTo>
                  <a:cubicBezTo>
                    <a:pt x="301" y="0"/>
                    <a:pt x="377" y="91"/>
                    <a:pt x="453" y="182"/>
                  </a:cubicBezTo>
                </a:path>
              </a:pathLst>
            </a:cu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17813" name="Freeform 40"/>
            <p:cNvSpPr>
              <a:spLocks/>
            </p:cNvSpPr>
            <p:nvPr/>
          </p:nvSpPr>
          <p:spPr bwMode="auto">
            <a:xfrm flipV="1">
              <a:off x="3425" y="3476"/>
              <a:ext cx="453" cy="182"/>
            </a:xfrm>
            <a:custGeom>
              <a:avLst/>
              <a:gdLst>
                <a:gd name="T0" fmla="*/ 0 w 453"/>
                <a:gd name="T1" fmla="*/ 182 h 182"/>
                <a:gd name="T2" fmla="*/ 226 w 453"/>
                <a:gd name="T3" fmla="*/ 0 h 182"/>
                <a:gd name="T4" fmla="*/ 453 w 453"/>
                <a:gd name="T5" fmla="*/ 182 h 182"/>
                <a:gd name="T6" fmla="*/ 0 60000 65536"/>
                <a:gd name="T7" fmla="*/ 0 60000 65536"/>
                <a:gd name="T8" fmla="*/ 0 60000 65536"/>
              </a:gdLst>
              <a:ahLst/>
              <a:cxnLst>
                <a:cxn ang="T6">
                  <a:pos x="T0" y="T1"/>
                </a:cxn>
                <a:cxn ang="T7">
                  <a:pos x="T2" y="T3"/>
                </a:cxn>
                <a:cxn ang="T8">
                  <a:pos x="T4" y="T5"/>
                </a:cxn>
              </a:cxnLst>
              <a:rect l="0" t="0" r="r" b="b"/>
              <a:pathLst>
                <a:path w="453" h="182">
                  <a:moveTo>
                    <a:pt x="0" y="182"/>
                  </a:moveTo>
                  <a:cubicBezTo>
                    <a:pt x="75" y="91"/>
                    <a:pt x="151" y="0"/>
                    <a:pt x="226" y="0"/>
                  </a:cubicBezTo>
                  <a:cubicBezTo>
                    <a:pt x="301" y="0"/>
                    <a:pt x="377" y="91"/>
                    <a:pt x="453" y="182"/>
                  </a:cubicBezTo>
                </a:path>
              </a:pathLst>
            </a:cu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17814" name="Line 41"/>
            <p:cNvSpPr>
              <a:spLocks noChangeShapeType="1"/>
            </p:cNvSpPr>
            <p:nvPr/>
          </p:nvSpPr>
          <p:spPr bwMode="auto">
            <a:xfrm>
              <a:off x="3878" y="3475"/>
              <a:ext cx="544"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117774" name="Group 42"/>
          <p:cNvGrpSpPr>
            <a:grpSpLocks/>
          </p:cNvGrpSpPr>
          <p:nvPr/>
        </p:nvGrpSpPr>
        <p:grpSpPr bwMode="auto">
          <a:xfrm>
            <a:off x="395288" y="1554163"/>
            <a:ext cx="431800" cy="146050"/>
            <a:chOff x="2064" y="3293"/>
            <a:chExt cx="2358" cy="365"/>
          </a:xfrm>
        </p:grpSpPr>
        <p:sp>
          <p:nvSpPr>
            <p:cNvPr id="117805" name="Freeform 43"/>
            <p:cNvSpPr>
              <a:spLocks/>
            </p:cNvSpPr>
            <p:nvPr/>
          </p:nvSpPr>
          <p:spPr bwMode="auto">
            <a:xfrm>
              <a:off x="2064" y="3293"/>
              <a:ext cx="453" cy="182"/>
            </a:xfrm>
            <a:custGeom>
              <a:avLst/>
              <a:gdLst>
                <a:gd name="T0" fmla="*/ 0 w 453"/>
                <a:gd name="T1" fmla="*/ 182 h 182"/>
                <a:gd name="T2" fmla="*/ 226 w 453"/>
                <a:gd name="T3" fmla="*/ 0 h 182"/>
                <a:gd name="T4" fmla="*/ 453 w 453"/>
                <a:gd name="T5" fmla="*/ 182 h 182"/>
                <a:gd name="T6" fmla="*/ 0 60000 65536"/>
                <a:gd name="T7" fmla="*/ 0 60000 65536"/>
                <a:gd name="T8" fmla="*/ 0 60000 65536"/>
              </a:gdLst>
              <a:ahLst/>
              <a:cxnLst>
                <a:cxn ang="T6">
                  <a:pos x="T0" y="T1"/>
                </a:cxn>
                <a:cxn ang="T7">
                  <a:pos x="T2" y="T3"/>
                </a:cxn>
                <a:cxn ang="T8">
                  <a:pos x="T4" y="T5"/>
                </a:cxn>
              </a:cxnLst>
              <a:rect l="0" t="0" r="r" b="b"/>
              <a:pathLst>
                <a:path w="453" h="182">
                  <a:moveTo>
                    <a:pt x="0" y="182"/>
                  </a:moveTo>
                  <a:cubicBezTo>
                    <a:pt x="75" y="91"/>
                    <a:pt x="151" y="0"/>
                    <a:pt x="226" y="0"/>
                  </a:cubicBezTo>
                  <a:cubicBezTo>
                    <a:pt x="301" y="0"/>
                    <a:pt x="377" y="91"/>
                    <a:pt x="453" y="182"/>
                  </a:cubicBezTo>
                </a:path>
              </a:pathLst>
            </a:custGeom>
            <a:noFill/>
            <a:ln w="25400">
              <a:solidFill>
                <a:schemeClr val="tx1"/>
              </a:solidFill>
              <a:round/>
              <a:headEnd type="oval"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17806" name="Freeform 44"/>
            <p:cNvSpPr>
              <a:spLocks/>
            </p:cNvSpPr>
            <p:nvPr/>
          </p:nvSpPr>
          <p:spPr bwMode="auto">
            <a:xfrm flipV="1">
              <a:off x="2518" y="3475"/>
              <a:ext cx="453" cy="182"/>
            </a:xfrm>
            <a:custGeom>
              <a:avLst/>
              <a:gdLst>
                <a:gd name="T0" fmla="*/ 0 w 453"/>
                <a:gd name="T1" fmla="*/ 182 h 182"/>
                <a:gd name="T2" fmla="*/ 226 w 453"/>
                <a:gd name="T3" fmla="*/ 0 h 182"/>
                <a:gd name="T4" fmla="*/ 453 w 453"/>
                <a:gd name="T5" fmla="*/ 182 h 182"/>
                <a:gd name="T6" fmla="*/ 0 60000 65536"/>
                <a:gd name="T7" fmla="*/ 0 60000 65536"/>
                <a:gd name="T8" fmla="*/ 0 60000 65536"/>
              </a:gdLst>
              <a:ahLst/>
              <a:cxnLst>
                <a:cxn ang="T6">
                  <a:pos x="T0" y="T1"/>
                </a:cxn>
                <a:cxn ang="T7">
                  <a:pos x="T2" y="T3"/>
                </a:cxn>
                <a:cxn ang="T8">
                  <a:pos x="T4" y="T5"/>
                </a:cxn>
              </a:cxnLst>
              <a:rect l="0" t="0" r="r" b="b"/>
              <a:pathLst>
                <a:path w="453" h="182">
                  <a:moveTo>
                    <a:pt x="0" y="182"/>
                  </a:moveTo>
                  <a:cubicBezTo>
                    <a:pt x="75" y="91"/>
                    <a:pt x="151" y="0"/>
                    <a:pt x="226" y="0"/>
                  </a:cubicBezTo>
                  <a:cubicBezTo>
                    <a:pt x="301" y="0"/>
                    <a:pt x="377" y="91"/>
                    <a:pt x="453" y="182"/>
                  </a:cubicBezTo>
                </a:path>
              </a:pathLst>
            </a:cu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17807" name="Freeform 45"/>
            <p:cNvSpPr>
              <a:spLocks/>
            </p:cNvSpPr>
            <p:nvPr/>
          </p:nvSpPr>
          <p:spPr bwMode="auto">
            <a:xfrm>
              <a:off x="2971" y="3294"/>
              <a:ext cx="453" cy="182"/>
            </a:xfrm>
            <a:custGeom>
              <a:avLst/>
              <a:gdLst>
                <a:gd name="T0" fmla="*/ 0 w 453"/>
                <a:gd name="T1" fmla="*/ 182 h 182"/>
                <a:gd name="T2" fmla="*/ 226 w 453"/>
                <a:gd name="T3" fmla="*/ 0 h 182"/>
                <a:gd name="T4" fmla="*/ 453 w 453"/>
                <a:gd name="T5" fmla="*/ 182 h 182"/>
                <a:gd name="T6" fmla="*/ 0 60000 65536"/>
                <a:gd name="T7" fmla="*/ 0 60000 65536"/>
                <a:gd name="T8" fmla="*/ 0 60000 65536"/>
              </a:gdLst>
              <a:ahLst/>
              <a:cxnLst>
                <a:cxn ang="T6">
                  <a:pos x="T0" y="T1"/>
                </a:cxn>
                <a:cxn ang="T7">
                  <a:pos x="T2" y="T3"/>
                </a:cxn>
                <a:cxn ang="T8">
                  <a:pos x="T4" y="T5"/>
                </a:cxn>
              </a:cxnLst>
              <a:rect l="0" t="0" r="r" b="b"/>
              <a:pathLst>
                <a:path w="453" h="182">
                  <a:moveTo>
                    <a:pt x="0" y="182"/>
                  </a:moveTo>
                  <a:cubicBezTo>
                    <a:pt x="75" y="91"/>
                    <a:pt x="151" y="0"/>
                    <a:pt x="226" y="0"/>
                  </a:cubicBezTo>
                  <a:cubicBezTo>
                    <a:pt x="301" y="0"/>
                    <a:pt x="377" y="91"/>
                    <a:pt x="453" y="182"/>
                  </a:cubicBezTo>
                </a:path>
              </a:pathLst>
            </a:cu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17808" name="Freeform 46"/>
            <p:cNvSpPr>
              <a:spLocks/>
            </p:cNvSpPr>
            <p:nvPr/>
          </p:nvSpPr>
          <p:spPr bwMode="auto">
            <a:xfrm flipV="1">
              <a:off x="3425" y="3476"/>
              <a:ext cx="453" cy="182"/>
            </a:xfrm>
            <a:custGeom>
              <a:avLst/>
              <a:gdLst>
                <a:gd name="T0" fmla="*/ 0 w 453"/>
                <a:gd name="T1" fmla="*/ 182 h 182"/>
                <a:gd name="T2" fmla="*/ 226 w 453"/>
                <a:gd name="T3" fmla="*/ 0 h 182"/>
                <a:gd name="T4" fmla="*/ 453 w 453"/>
                <a:gd name="T5" fmla="*/ 182 h 182"/>
                <a:gd name="T6" fmla="*/ 0 60000 65536"/>
                <a:gd name="T7" fmla="*/ 0 60000 65536"/>
                <a:gd name="T8" fmla="*/ 0 60000 65536"/>
              </a:gdLst>
              <a:ahLst/>
              <a:cxnLst>
                <a:cxn ang="T6">
                  <a:pos x="T0" y="T1"/>
                </a:cxn>
                <a:cxn ang="T7">
                  <a:pos x="T2" y="T3"/>
                </a:cxn>
                <a:cxn ang="T8">
                  <a:pos x="T4" y="T5"/>
                </a:cxn>
              </a:cxnLst>
              <a:rect l="0" t="0" r="r" b="b"/>
              <a:pathLst>
                <a:path w="453" h="182">
                  <a:moveTo>
                    <a:pt x="0" y="182"/>
                  </a:moveTo>
                  <a:cubicBezTo>
                    <a:pt x="75" y="91"/>
                    <a:pt x="151" y="0"/>
                    <a:pt x="226" y="0"/>
                  </a:cubicBezTo>
                  <a:cubicBezTo>
                    <a:pt x="301" y="0"/>
                    <a:pt x="377" y="91"/>
                    <a:pt x="453" y="182"/>
                  </a:cubicBezTo>
                </a:path>
              </a:pathLst>
            </a:cu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17809" name="Line 47"/>
            <p:cNvSpPr>
              <a:spLocks noChangeShapeType="1"/>
            </p:cNvSpPr>
            <p:nvPr/>
          </p:nvSpPr>
          <p:spPr bwMode="auto">
            <a:xfrm>
              <a:off x="3878" y="3475"/>
              <a:ext cx="544"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sp>
        <p:nvSpPr>
          <p:cNvPr id="117775" name="Line 48"/>
          <p:cNvSpPr>
            <a:spLocks noChangeShapeType="1"/>
          </p:cNvSpPr>
          <p:nvPr/>
        </p:nvSpPr>
        <p:spPr bwMode="auto">
          <a:xfrm>
            <a:off x="827088" y="1484313"/>
            <a:ext cx="0" cy="1584325"/>
          </a:xfrm>
          <a:prstGeom prst="line">
            <a:avLst/>
          </a:prstGeom>
          <a:noFill/>
          <a:ln w="25400">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17776" name="Rectangle 49"/>
          <p:cNvSpPr>
            <a:spLocks noChangeArrowheads="1"/>
          </p:cNvSpPr>
          <p:nvPr/>
        </p:nvSpPr>
        <p:spPr bwMode="auto">
          <a:xfrm>
            <a:off x="898525" y="2060575"/>
            <a:ext cx="288925"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b="0"/>
              <a:t>ρ</a:t>
            </a:r>
            <a:r>
              <a:rPr lang="el-GR" sz="2000" b="0" baseline="-25000"/>
              <a:t>ο</a:t>
            </a:r>
          </a:p>
        </p:txBody>
      </p:sp>
      <p:grpSp>
        <p:nvGrpSpPr>
          <p:cNvPr id="117777" name="Group 50"/>
          <p:cNvGrpSpPr>
            <a:grpSpLocks/>
          </p:cNvGrpSpPr>
          <p:nvPr/>
        </p:nvGrpSpPr>
        <p:grpSpPr bwMode="auto">
          <a:xfrm>
            <a:off x="1908175" y="1770063"/>
            <a:ext cx="431800" cy="146050"/>
            <a:chOff x="2064" y="3293"/>
            <a:chExt cx="2358" cy="365"/>
          </a:xfrm>
        </p:grpSpPr>
        <p:sp>
          <p:nvSpPr>
            <p:cNvPr id="117800" name="Freeform 51"/>
            <p:cNvSpPr>
              <a:spLocks/>
            </p:cNvSpPr>
            <p:nvPr/>
          </p:nvSpPr>
          <p:spPr bwMode="auto">
            <a:xfrm>
              <a:off x="2064" y="3293"/>
              <a:ext cx="453" cy="182"/>
            </a:xfrm>
            <a:custGeom>
              <a:avLst/>
              <a:gdLst>
                <a:gd name="T0" fmla="*/ 0 w 453"/>
                <a:gd name="T1" fmla="*/ 182 h 182"/>
                <a:gd name="T2" fmla="*/ 226 w 453"/>
                <a:gd name="T3" fmla="*/ 0 h 182"/>
                <a:gd name="T4" fmla="*/ 453 w 453"/>
                <a:gd name="T5" fmla="*/ 182 h 182"/>
                <a:gd name="T6" fmla="*/ 0 60000 65536"/>
                <a:gd name="T7" fmla="*/ 0 60000 65536"/>
                <a:gd name="T8" fmla="*/ 0 60000 65536"/>
              </a:gdLst>
              <a:ahLst/>
              <a:cxnLst>
                <a:cxn ang="T6">
                  <a:pos x="T0" y="T1"/>
                </a:cxn>
                <a:cxn ang="T7">
                  <a:pos x="T2" y="T3"/>
                </a:cxn>
                <a:cxn ang="T8">
                  <a:pos x="T4" y="T5"/>
                </a:cxn>
              </a:cxnLst>
              <a:rect l="0" t="0" r="r" b="b"/>
              <a:pathLst>
                <a:path w="453" h="182">
                  <a:moveTo>
                    <a:pt x="0" y="182"/>
                  </a:moveTo>
                  <a:cubicBezTo>
                    <a:pt x="75" y="91"/>
                    <a:pt x="151" y="0"/>
                    <a:pt x="226" y="0"/>
                  </a:cubicBezTo>
                  <a:cubicBezTo>
                    <a:pt x="301" y="0"/>
                    <a:pt x="377" y="91"/>
                    <a:pt x="453" y="182"/>
                  </a:cubicBezTo>
                </a:path>
              </a:pathLst>
            </a:custGeom>
            <a:noFill/>
            <a:ln w="25400">
              <a:solidFill>
                <a:schemeClr val="tx1"/>
              </a:solidFill>
              <a:round/>
              <a:headEnd type="oval"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17801" name="Freeform 52"/>
            <p:cNvSpPr>
              <a:spLocks/>
            </p:cNvSpPr>
            <p:nvPr/>
          </p:nvSpPr>
          <p:spPr bwMode="auto">
            <a:xfrm flipV="1">
              <a:off x="2518" y="3475"/>
              <a:ext cx="453" cy="182"/>
            </a:xfrm>
            <a:custGeom>
              <a:avLst/>
              <a:gdLst>
                <a:gd name="T0" fmla="*/ 0 w 453"/>
                <a:gd name="T1" fmla="*/ 182 h 182"/>
                <a:gd name="T2" fmla="*/ 226 w 453"/>
                <a:gd name="T3" fmla="*/ 0 h 182"/>
                <a:gd name="T4" fmla="*/ 453 w 453"/>
                <a:gd name="T5" fmla="*/ 182 h 182"/>
                <a:gd name="T6" fmla="*/ 0 60000 65536"/>
                <a:gd name="T7" fmla="*/ 0 60000 65536"/>
                <a:gd name="T8" fmla="*/ 0 60000 65536"/>
              </a:gdLst>
              <a:ahLst/>
              <a:cxnLst>
                <a:cxn ang="T6">
                  <a:pos x="T0" y="T1"/>
                </a:cxn>
                <a:cxn ang="T7">
                  <a:pos x="T2" y="T3"/>
                </a:cxn>
                <a:cxn ang="T8">
                  <a:pos x="T4" y="T5"/>
                </a:cxn>
              </a:cxnLst>
              <a:rect l="0" t="0" r="r" b="b"/>
              <a:pathLst>
                <a:path w="453" h="182">
                  <a:moveTo>
                    <a:pt x="0" y="182"/>
                  </a:moveTo>
                  <a:cubicBezTo>
                    <a:pt x="75" y="91"/>
                    <a:pt x="151" y="0"/>
                    <a:pt x="226" y="0"/>
                  </a:cubicBezTo>
                  <a:cubicBezTo>
                    <a:pt x="301" y="0"/>
                    <a:pt x="377" y="91"/>
                    <a:pt x="453" y="182"/>
                  </a:cubicBezTo>
                </a:path>
              </a:pathLst>
            </a:cu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17802" name="Freeform 53"/>
            <p:cNvSpPr>
              <a:spLocks/>
            </p:cNvSpPr>
            <p:nvPr/>
          </p:nvSpPr>
          <p:spPr bwMode="auto">
            <a:xfrm>
              <a:off x="2971" y="3294"/>
              <a:ext cx="453" cy="182"/>
            </a:xfrm>
            <a:custGeom>
              <a:avLst/>
              <a:gdLst>
                <a:gd name="T0" fmla="*/ 0 w 453"/>
                <a:gd name="T1" fmla="*/ 182 h 182"/>
                <a:gd name="T2" fmla="*/ 226 w 453"/>
                <a:gd name="T3" fmla="*/ 0 h 182"/>
                <a:gd name="T4" fmla="*/ 453 w 453"/>
                <a:gd name="T5" fmla="*/ 182 h 182"/>
                <a:gd name="T6" fmla="*/ 0 60000 65536"/>
                <a:gd name="T7" fmla="*/ 0 60000 65536"/>
                <a:gd name="T8" fmla="*/ 0 60000 65536"/>
              </a:gdLst>
              <a:ahLst/>
              <a:cxnLst>
                <a:cxn ang="T6">
                  <a:pos x="T0" y="T1"/>
                </a:cxn>
                <a:cxn ang="T7">
                  <a:pos x="T2" y="T3"/>
                </a:cxn>
                <a:cxn ang="T8">
                  <a:pos x="T4" y="T5"/>
                </a:cxn>
              </a:cxnLst>
              <a:rect l="0" t="0" r="r" b="b"/>
              <a:pathLst>
                <a:path w="453" h="182">
                  <a:moveTo>
                    <a:pt x="0" y="182"/>
                  </a:moveTo>
                  <a:cubicBezTo>
                    <a:pt x="75" y="91"/>
                    <a:pt x="151" y="0"/>
                    <a:pt x="226" y="0"/>
                  </a:cubicBezTo>
                  <a:cubicBezTo>
                    <a:pt x="301" y="0"/>
                    <a:pt x="377" y="91"/>
                    <a:pt x="453" y="182"/>
                  </a:cubicBezTo>
                </a:path>
              </a:pathLst>
            </a:cu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17803" name="Freeform 54"/>
            <p:cNvSpPr>
              <a:spLocks/>
            </p:cNvSpPr>
            <p:nvPr/>
          </p:nvSpPr>
          <p:spPr bwMode="auto">
            <a:xfrm flipV="1">
              <a:off x="3425" y="3476"/>
              <a:ext cx="453" cy="182"/>
            </a:xfrm>
            <a:custGeom>
              <a:avLst/>
              <a:gdLst>
                <a:gd name="T0" fmla="*/ 0 w 453"/>
                <a:gd name="T1" fmla="*/ 182 h 182"/>
                <a:gd name="T2" fmla="*/ 226 w 453"/>
                <a:gd name="T3" fmla="*/ 0 h 182"/>
                <a:gd name="T4" fmla="*/ 453 w 453"/>
                <a:gd name="T5" fmla="*/ 182 h 182"/>
                <a:gd name="T6" fmla="*/ 0 60000 65536"/>
                <a:gd name="T7" fmla="*/ 0 60000 65536"/>
                <a:gd name="T8" fmla="*/ 0 60000 65536"/>
              </a:gdLst>
              <a:ahLst/>
              <a:cxnLst>
                <a:cxn ang="T6">
                  <a:pos x="T0" y="T1"/>
                </a:cxn>
                <a:cxn ang="T7">
                  <a:pos x="T2" y="T3"/>
                </a:cxn>
                <a:cxn ang="T8">
                  <a:pos x="T4" y="T5"/>
                </a:cxn>
              </a:cxnLst>
              <a:rect l="0" t="0" r="r" b="b"/>
              <a:pathLst>
                <a:path w="453" h="182">
                  <a:moveTo>
                    <a:pt x="0" y="182"/>
                  </a:moveTo>
                  <a:cubicBezTo>
                    <a:pt x="75" y="91"/>
                    <a:pt x="151" y="0"/>
                    <a:pt x="226" y="0"/>
                  </a:cubicBezTo>
                  <a:cubicBezTo>
                    <a:pt x="301" y="0"/>
                    <a:pt x="377" y="91"/>
                    <a:pt x="453" y="182"/>
                  </a:cubicBezTo>
                </a:path>
              </a:pathLst>
            </a:cu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17804" name="Line 55"/>
            <p:cNvSpPr>
              <a:spLocks noChangeShapeType="1"/>
            </p:cNvSpPr>
            <p:nvPr/>
          </p:nvSpPr>
          <p:spPr bwMode="auto">
            <a:xfrm>
              <a:off x="3878" y="3475"/>
              <a:ext cx="544"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117778" name="Group 56"/>
          <p:cNvGrpSpPr>
            <a:grpSpLocks/>
          </p:cNvGrpSpPr>
          <p:nvPr/>
        </p:nvGrpSpPr>
        <p:grpSpPr bwMode="auto">
          <a:xfrm>
            <a:off x="1908175" y="2200275"/>
            <a:ext cx="431800" cy="146050"/>
            <a:chOff x="2064" y="3293"/>
            <a:chExt cx="2358" cy="365"/>
          </a:xfrm>
        </p:grpSpPr>
        <p:sp>
          <p:nvSpPr>
            <p:cNvPr id="117795" name="Freeform 57"/>
            <p:cNvSpPr>
              <a:spLocks/>
            </p:cNvSpPr>
            <p:nvPr/>
          </p:nvSpPr>
          <p:spPr bwMode="auto">
            <a:xfrm>
              <a:off x="2064" y="3293"/>
              <a:ext cx="453" cy="182"/>
            </a:xfrm>
            <a:custGeom>
              <a:avLst/>
              <a:gdLst>
                <a:gd name="T0" fmla="*/ 0 w 453"/>
                <a:gd name="T1" fmla="*/ 182 h 182"/>
                <a:gd name="T2" fmla="*/ 226 w 453"/>
                <a:gd name="T3" fmla="*/ 0 h 182"/>
                <a:gd name="T4" fmla="*/ 453 w 453"/>
                <a:gd name="T5" fmla="*/ 182 h 182"/>
                <a:gd name="T6" fmla="*/ 0 60000 65536"/>
                <a:gd name="T7" fmla="*/ 0 60000 65536"/>
                <a:gd name="T8" fmla="*/ 0 60000 65536"/>
              </a:gdLst>
              <a:ahLst/>
              <a:cxnLst>
                <a:cxn ang="T6">
                  <a:pos x="T0" y="T1"/>
                </a:cxn>
                <a:cxn ang="T7">
                  <a:pos x="T2" y="T3"/>
                </a:cxn>
                <a:cxn ang="T8">
                  <a:pos x="T4" y="T5"/>
                </a:cxn>
              </a:cxnLst>
              <a:rect l="0" t="0" r="r" b="b"/>
              <a:pathLst>
                <a:path w="453" h="182">
                  <a:moveTo>
                    <a:pt x="0" y="182"/>
                  </a:moveTo>
                  <a:cubicBezTo>
                    <a:pt x="75" y="91"/>
                    <a:pt x="151" y="0"/>
                    <a:pt x="226" y="0"/>
                  </a:cubicBezTo>
                  <a:cubicBezTo>
                    <a:pt x="301" y="0"/>
                    <a:pt x="377" y="91"/>
                    <a:pt x="453" y="182"/>
                  </a:cubicBezTo>
                </a:path>
              </a:pathLst>
            </a:custGeom>
            <a:noFill/>
            <a:ln w="25400">
              <a:solidFill>
                <a:schemeClr val="tx1"/>
              </a:solidFill>
              <a:round/>
              <a:headEnd type="oval"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17796" name="Freeform 58"/>
            <p:cNvSpPr>
              <a:spLocks/>
            </p:cNvSpPr>
            <p:nvPr/>
          </p:nvSpPr>
          <p:spPr bwMode="auto">
            <a:xfrm flipV="1">
              <a:off x="2518" y="3475"/>
              <a:ext cx="453" cy="182"/>
            </a:xfrm>
            <a:custGeom>
              <a:avLst/>
              <a:gdLst>
                <a:gd name="T0" fmla="*/ 0 w 453"/>
                <a:gd name="T1" fmla="*/ 182 h 182"/>
                <a:gd name="T2" fmla="*/ 226 w 453"/>
                <a:gd name="T3" fmla="*/ 0 h 182"/>
                <a:gd name="T4" fmla="*/ 453 w 453"/>
                <a:gd name="T5" fmla="*/ 182 h 182"/>
                <a:gd name="T6" fmla="*/ 0 60000 65536"/>
                <a:gd name="T7" fmla="*/ 0 60000 65536"/>
                <a:gd name="T8" fmla="*/ 0 60000 65536"/>
              </a:gdLst>
              <a:ahLst/>
              <a:cxnLst>
                <a:cxn ang="T6">
                  <a:pos x="T0" y="T1"/>
                </a:cxn>
                <a:cxn ang="T7">
                  <a:pos x="T2" y="T3"/>
                </a:cxn>
                <a:cxn ang="T8">
                  <a:pos x="T4" y="T5"/>
                </a:cxn>
              </a:cxnLst>
              <a:rect l="0" t="0" r="r" b="b"/>
              <a:pathLst>
                <a:path w="453" h="182">
                  <a:moveTo>
                    <a:pt x="0" y="182"/>
                  </a:moveTo>
                  <a:cubicBezTo>
                    <a:pt x="75" y="91"/>
                    <a:pt x="151" y="0"/>
                    <a:pt x="226" y="0"/>
                  </a:cubicBezTo>
                  <a:cubicBezTo>
                    <a:pt x="301" y="0"/>
                    <a:pt x="377" y="91"/>
                    <a:pt x="453" y="182"/>
                  </a:cubicBezTo>
                </a:path>
              </a:pathLst>
            </a:cu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17797" name="Freeform 59"/>
            <p:cNvSpPr>
              <a:spLocks/>
            </p:cNvSpPr>
            <p:nvPr/>
          </p:nvSpPr>
          <p:spPr bwMode="auto">
            <a:xfrm>
              <a:off x="2971" y="3294"/>
              <a:ext cx="453" cy="182"/>
            </a:xfrm>
            <a:custGeom>
              <a:avLst/>
              <a:gdLst>
                <a:gd name="T0" fmla="*/ 0 w 453"/>
                <a:gd name="T1" fmla="*/ 182 h 182"/>
                <a:gd name="T2" fmla="*/ 226 w 453"/>
                <a:gd name="T3" fmla="*/ 0 h 182"/>
                <a:gd name="T4" fmla="*/ 453 w 453"/>
                <a:gd name="T5" fmla="*/ 182 h 182"/>
                <a:gd name="T6" fmla="*/ 0 60000 65536"/>
                <a:gd name="T7" fmla="*/ 0 60000 65536"/>
                <a:gd name="T8" fmla="*/ 0 60000 65536"/>
              </a:gdLst>
              <a:ahLst/>
              <a:cxnLst>
                <a:cxn ang="T6">
                  <a:pos x="T0" y="T1"/>
                </a:cxn>
                <a:cxn ang="T7">
                  <a:pos x="T2" y="T3"/>
                </a:cxn>
                <a:cxn ang="T8">
                  <a:pos x="T4" y="T5"/>
                </a:cxn>
              </a:cxnLst>
              <a:rect l="0" t="0" r="r" b="b"/>
              <a:pathLst>
                <a:path w="453" h="182">
                  <a:moveTo>
                    <a:pt x="0" y="182"/>
                  </a:moveTo>
                  <a:cubicBezTo>
                    <a:pt x="75" y="91"/>
                    <a:pt x="151" y="0"/>
                    <a:pt x="226" y="0"/>
                  </a:cubicBezTo>
                  <a:cubicBezTo>
                    <a:pt x="301" y="0"/>
                    <a:pt x="377" y="91"/>
                    <a:pt x="453" y="182"/>
                  </a:cubicBezTo>
                </a:path>
              </a:pathLst>
            </a:cu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17798" name="Freeform 60"/>
            <p:cNvSpPr>
              <a:spLocks/>
            </p:cNvSpPr>
            <p:nvPr/>
          </p:nvSpPr>
          <p:spPr bwMode="auto">
            <a:xfrm flipV="1">
              <a:off x="3425" y="3476"/>
              <a:ext cx="453" cy="182"/>
            </a:xfrm>
            <a:custGeom>
              <a:avLst/>
              <a:gdLst>
                <a:gd name="T0" fmla="*/ 0 w 453"/>
                <a:gd name="T1" fmla="*/ 182 h 182"/>
                <a:gd name="T2" fmla="*/ 226 w 453"/>
                <a:gd name="T3" fmla="*/ 0 h 182"/>
                <a:gd name="T4" fmla="*/ 453 w 453"/>
                <a:gd name="T5" fmla="*/ 182 h 182"/>
                <a:gd name="T6" fmla="*/ 0 60000 65536"/>
                <a:gd name="T7" fmla="*/ 0 60000 65536"/>
                <a:gd name="T8" fmla="*/ 0 60000 65536"/>
              </a:gdLst>
              <a:ahLst/>
              <a:cxnLst>
                <a:cxn ang="T6">
                  <a:pos x="T0" y="T1"/>
                </a:cxn>
                <a:cxn ang="T7">
                  <a:pos x="T2" y="T3"/>
                </a:cxn>
                <a:cxn ang="T8">
                  <a:pos x="T4" y="T5"/>
                </a:cxn>
              </a:cxnLst>
              <a:rect l="0" t="0" r="r" b="b"/>
              <a:pathLst>
                <a:path w="453" h="182">
                  <a:moveTo>
                    <a:pt x="0" y="182"/>
                  </a:moveTo>
                  <a:cubicBezTo>
                    <a:pt x="75" y="91"/>
                    <a:pt x="151" y="0"/>
                    <a:pt x="226" y="0"/>
                  </a:cubicBezTo>
                  <a:cubicBezTo>
                    <a:pt x="301" y="0"/>
                    <a:pt x="377" y="91"/>
                    <a:pt x="453" y="182"/>
                  </a:cubicBezTo>
                </a:path>
              </a:pathLst>
            </a:cu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17799" name="Line 61"/>
            <p:cNvSpPr>
              <a:spLocks noChangeShapeType="1"/>
            </p:cNvSpPr>
            <p:nvPr/>
          </p:nvSpPr>
          <p:spPr bwMode="auto">
            <a:xfrm>
              <a:off x="3878" y="3475"/>
              <a:ext cx="544"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117779" name="Group 62"/>
          <p:cNvGrpSpPr>
            <a:grpSpLocks/>
          </p:cNvGrpSpPr>
          <p:nvPr/>
        </p:nvGrpSpPr>
        <p:grpSpPr bwMode="auto">
          <a:xfrm>
            <a:off x="1908175" y="2632075"/>
            <a:ext cx="431800" cy="146050"/>
            <a:chOff x="2064" y="3293"/>
            <a:chExt cx="2358" cy="365"/>
          </a:xfrm>
        </p:grpSpPr>
        <p:sp>
          <p:nvSpPr>
            <p:cNvPr id="117790" name="Freeform 63"/>
            <p:cNvSpPr>
              <a:spLocks/>
            </p:cNvSpPr>
            <p:nvPr/>
          </p:nvSpPr>
          <p:spPr bwMode="auto">
            <a:xfrm>
              <a:off x="2064" y="3293"/>
              <a:ext cx="453" cy="182"/>
            </a:xfrm>
            <a:custGeom>
              <a:avLst/>
              <a:gdLst>
                <a:gd name="T0" fmla="*/ 0 w 453"/>
                <a:gd name="T1" fmla="*/ 182 h 182"/>
                <a:gd name="T2" fmla="*/ 226 w 453"/>
                <a:gd name="T3" fmla="*/ 0 h 182"/>
                <a:gd name="T4" fmla="*/ 453 w 453"/>
                <a:gd name="T5" fmla="*/ 182 h 182"/>
                <a:gd name="T6" fmla="*/ 0 60000 65536"/>
                <a:gd name="T7" fmla="*/ 0 60000 65536"/>
                <a:gd name="T8" fmla="*/ 0 60000 65536"/>
              </a:gdLst>
              <a:ahLst/>
              <a:cxnLst>
                <a:cxn ang="T6">
                  <a:pos x="T0" y="T1"/>
                </a:cxn>
                <a:cxn ang="T7">
                  <a:pos x="T2" y="T3"/>
                </a:cxn>
                <a:cxn ang="T8">
                  <a:pos x="T4" y="T5"/>
                </a:cxn>
              </a:cxnLst>
              <a:rect l="0" t="0" r="r" b="b"/>
              <a:pathLst>
                <a:path w="453" h="182">
                  <a:moveTo>
                    <a:pt x="0" y="182"/>
                  </a:moveTo>
                  <a:cubicBezTo>
                    <a:pt x="75" y="91"/>
                    <a:pt x="151" y="0"/>
                    <a:pt x="226" y="0"/>
                  </a:cubicBezTo>
                  <a:cubicBezTo>
                    <a:pt x="301" y="0"/>
                    <a:pt x="377" y="91"/>
                    <a:pt x="453" y="182"/>
                  </a:cubicBezTo>
                </a:path>
              </a:pathLst>
            </a:custGeom>
            <a:noFill/>
            <a:ln w="25400">
              <a:solidFill>
                <a:schemeClr val="tx1"/>
              </a:solidFill>
              <a:round/>
              <a:headEnd type="oval"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17791" name="Freeform 64"/>
            <p:cNvSpPr>
              <a:spLocks/>
            </p:cNvSpPr>
            <p:nvPr/>
          </p:nvSpPr>
          <p:spPr bwMode="auto">
            <a:xfrm flipV="1">
              <a:off x="2518" y="3475"/>
              <a:ext cx="453" cy="182"/>
            </a:xfrm>
            <a:custGeom>
              <a:avLst/>
              <a:gdLst>
                <a:gd name="T0" fmla="*/ 0 w 453"/>
                <a:gd name="T1" fmla="*/ 182 h 182"/>
                <a:gd name="T2" fmla="*/ 226 w 453"/>
                <a:gd name="T3" fmla="*/ 0 h 182"/>
                <a:gd name="T4" fmla="*/ 453 w 453"/>
                <a:gd name="T5" fmla="*/ 182 h 182"/>
                <a:gd name="T6" fmla="*/ 0 60000 65536"/>
                <a:gd name="T7" fmla="*/ 0 60000 65536"/>
                <a:gd name="T8" fmla="*/ 0 60000 65536"/>
              </a:gdLst>
              <a:ahLst/>
              <a:cxnLst>
                <a:cxn ang="T6">
                  <a:pos x="T0" y="T1"/>
                </a:cxn>
                <a:cxn ang="T7">
                  <a:pos x="T2" y="T3"/>
                </a:cxn>
                <a:cxn ang="T8">
                  <a:pos x="T4" y="T5"/>
                </a:cxn>
              </a:cxnLst>
              <a:rect l="0" t="0" r="r" b="b"/>
              <a:pathLst>
                <a:path w="453" h="182">
                  <a:moveTo>
                    <a:pt x="0" y="182"/>
                  </a:moveTo>
                  <a:cubicBezTo>
                    <a:pt x="75" y="91"/>
                    <a:pt x="151" y="0"/>
                    <a:pt x="226" y="0"/>
                  </a:cubicBezTo>
                  <a:cubicBezTo>
                    <a:pt x="301" y="0"/>
                    <a:pt x="377" y="91"/>
                    <a:pt x="453" y="182"/>
                  </a:cubicBezTo>
                </a:path>
              </a:pathLst>
            </a:cu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17792" name="Freeform 65"/>
            <p:cNvSpPr>
              <a:spLocks/>
            </p:cNvSpPr>
            <p:nvPr/>
          </p:nvSpPr>
          <p:spPr bwMode="auto">
            <a:xfrm>
              <a:off x="2971" y="3294"/>
              <a:ext cx="453" cy="182"/>
            </a:xfrm>
            <a:custGeom>
              <a:avLst/>
              <a:gdLst>
                <a:gd name="T0" fmla="*/ 0 w 453"/>
                <a:gd name="T1" fmla="*/ 182 h 182"/>
                <a:gd name="T2" fmla="*/ 226 w 453"/>
                <a:gd name="T3" fmla="*/ 0 h 182"/>
                <a:gd name="T4" fmla="*/ 453 w 453"/>
                <a:gd name="T5" fmla="*/ 182 h 182"/>
                <a:gd name="T6" fmla="*/ 0 60000 65536"/>
                <a:gd name="T7" fmla="*/ 0 60000 65536"/>
                <a:gd name="T8" fmla="*/ 0 60000 65536"/>
              </a:gdLst>
              <a:ahLst/>
              <a:cxnLst>
                <a:cxn ang="T6">
                  <a:pos x="T0" y="T1"/>
                </a:cxn>
                <a:cxn ang="T7">
                  <a:pos x="T2" y="T3"/>
                </a:cxn>
                <a:cxn ang="T8">
                  <a:pos x="T4" y="T5"/>
                </a:cxn>
              </a:cxnLst>
              <a:rect l="0" t="0" r="r" b="b"/>
              <a:pathLst>
                <a:path w="453" h="182">
                  <a:moveTo>
                    <a:pt x="0" y="182"/>
                  </a:moveTo>
                  <a:cubicBezTo>
                    <a:pt x="75" y="91"/>
                    <a:pt x="151" y="0"/>
                    <a:pt x="226" y="0"/>
                  </a:cubicBezTo>
                  <a:cubicBezTo>
                    <a:pt x="301" y="0"/>
                    <a:pt x="377" y="91"/>
                    <a:pt x="453" y="182"/>
                  </a:cubicBezTo>
                </a:path>
              </a:pathLst>
            </a:cu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17793" name="Freeform 66"/>
            <p:cNvSpPr>
              <a:spLocks/>
            </p:cNvSpPr>
            <p:nvPr/>
          </p:nvSpPr>
          <p:spPr bwMode="auto">
            <a:xfrm flipV="1">
              <a:off x="3425" y="3476"/>
              <a:ext cx="453" cy="182"/>
            </a:xfrm>
            <a:custGeom>
              <a:avLst/>
              <a:gdLst>
                <a:gd name="T0" fmla="*/ 0 w 453"/>
                <a:gd name="T1" fmla="*/ 182 h 182"/>
                <a:gd name="T2" fmla="*/ 226 w 453"/>
                <a:gd name="T3" fmla="*/ 0 h 182"/>
                <a:gd name="T4" fmla="*/ 453 w 453"/>
                <a:gd name="T5" fmla="*/ 182 h 182"/>
                <a:gd name="T6" fmla="*/ 0 60000 65536"/>
                <a:gd name="T7" fmla="*/ 0 60000 65536"/>
                <a:gd name="T8" fmla="*/ 0 60000 65536"/>
              </a:gdLst>
              <a:ahLst/>
              <a:cxnLst>
                <a:cxn ang="T6">
                  <a:pos x="T0" y="T1"/>
                </a:cxn>
                <a:cxn ang="T7">
                  <a:pos x="T2" y="T3"/>
                </a:cxn>
                <a:cxn ang="T8">
                  <a:pos x="T4" y="T5"/>
                </a:cxn>
              </a:cxnLst>
              <a:rect l="0" t="0" r="r" b="b"/>
              <a:pathLst>
                <a:path w="453" h="182">
                  <a:moveTo>
                    <a:pt x="0" y="182"/>
                  </a:moveTo>
                  <a:cubicBezTo>
                    <a:pt x="75" y="91"/>
                    <a:pt x="151" y="0"/>
                    <a:pt x="226" y="0"/>
                  </a:cubicBezTo>
                  <a:cubicBezTo>
                    <a:pt x="301" y="0"/>
                    <a:pt x="377" y="91"/>
                    <a:pt x="453" y="182"/>
                  </a:cubicBezTo>
                </a:path>
              </a:pathLst>
            </a:cu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17794" name="Line 67"/>
            <p:cNvSpPr>
              <a:spLocks noChangeShapeType="1"/>
            </p:cNvSpPr>
            <p:nvPr/>
          </p:nvSpPr>
          <p:spPr bwMode="auto">
            <a:xfrm>
              <a:off x="3878" y="3475"/>
              <a:ext cx="544"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sp>
        <p:nvSpPr>
          <p:cNvPr id="117780" name="Line 68"/>
          <p:cNvSpPr>
            <a:spLocks noChangeShapeType="1"/>
          </p:cNvSpPr>
          <p:nvPr/>
        </p:nvSpPr>
        <p:spPr bwMode="auto">
          <a:xfrm>
            <a:off x="2339975" y="1484313"/>
            <a:ext cx="0" cy="1584325"/>
          </a:xfrm>
          <a:prstGeom prst="line">
            <a:avLst/>
          </a:prstGeom>
          <a:noFill/>
          <a:ln w="25400">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17781" name="Rectangle 69"/>
          <p:cNvSpPr>
            <a:spLocks noChangeArrowheads="1"/>
          </p:cNvSpPr>
          <p:nvPr/>
        </p:nvSpPr>
        <p:spPr bwMode="auto">
          <a:xfrm>
            <a:off x="2411413" y="2060575"/>
            <a:ext cx="288925"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b="0"/>
              <a:t>ρ</a:t>
            </a:r>
            <a:endParaRPr lang="el-GR" sz="2000" b="0" baseline="-25000"/>
          </a:p>
        </p:txBody>
      </p:sp>
      <p:sp>
        <p:nvSpPr>
          <p:cNvPr id="117782" name="Line 70"/>
          <p:cNvSpPr>
            <a:spLocks noChangeShapeType="1"/>
          </p:cNvSpPr>
          <p:nvPr/>
        </p:nvSpPr>
        <p:spPr bwMode="auto">
          <a:xfrm>
            <a:off x="107950" y="3068638"/>
            <a:ext cx="26638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17783" name="Rectangle 71"/>
          <p:cNvSpPr>
            <a:spLocks noChangeArrowheads="1"/>
          </p:cNvSpPr>
          <p:nvPr/>
        </p:nvSpPr>
        <p:spPr bwMode="auto">
          <a:xfrm>
            <a:off x="541338" y="3140075"/>
            <a:ext cx="574675"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n-US" sz="2000" b="0"/>
              <a:t>x </a:t>
            </a:r>
            <a:r>
              <a:rPr lang="en-US" sz="2000" b="0" i="0"/>
              <a:t>= 0</a:t>
            </a:r>
            <a:endParaRPr lang="el-GR" sz="2000" b="0" i="0" baseline="-25000"/>
          </a:p>
        </p:txBody>
      </p:sp>
      <p:sp>
        <p:nvSpPr>
          <p:cNvPr id="117784" name="Rectangle 72"/>
          <p:cNvSpPr>
            <a:spLocks noChangeArrowheads="1"/>
          </p:cNvSpPr>
          <p:nvPr/>
        </p:nvSpPr>
        <p:spPr bwMode="auto">
          <a:xfrm>
            <a:off x="2055813" y="3140075"/>
            <a:ext cx="574675"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n-US" sz="2000" b="0"/>
              <a:t>x </a:t>
            </a:r>
            <a:r>
              <a:rPr lang="en-US" sz="2000" b="0" i="0"/>
              <a:t>= </a:t>
            </a:r>
            <a:r>
              <a:rPr lang="en-US" sz="2000" b="0"/>
              <a:t>l</a:t>
            </a:r>
            <a:endParaRPr lang="el-GR" sz="2000" b="0" baseline="-25000"/>
          </a:p>
        </p:txBody>
      </p:sp>
      <p:sp>
        <p:nvSpPr>
          <p:cNvPr id="117785" name="Rectangle 74"/>
          <p:cNvSpPr>
            <a:spLocks noChangeArrowheads="1"/>
          </p:cNvSpPr>
          <p:nvPr/>
        </p:nvSpPr>
        <p:spPr bwMode="auto">
          <a:xfrm>
            <a:off x="2916238" y="1412875"/>
            <a:ext cx="6048375"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b="0" i="0"/>
              <a:t>Μεταξύ </a:t>
            </a:r>
            <a:r>
              <a:rPr lang="el-GR" sz="2000" b="0"/>
              <a:t>ρ</a:t>
            </a:r>
            <a:r>
              <a:rPr lang="el-GR" sz="2000" b="0" baseline="-25000"/>
              <a:t>ο</a:t>
            </a:r>
            <a:r>
              <a:rPr lang="el-GR" sz="2000" b="0" i="0"/>
              <a:t> και </a:t>
            </a:r>
            <a:r>
              <a:rPr lang="el-GR" sz="2000" b="0"/>
              <a:t>ρ</a:t>
            </a:r>
            <a:r>
              <a:rPr lang="el-GR" sz="2000" b="0" i="0"/>
              <a:t> ισχύει ο εκθετικός νόμος του Lambert</a:t>
            </a:r>
          </a:p>
        </p:txBody>
      </p:sp>
      <p:graphicFrame>
        <p:nvGraphicFramePr>
          <p:cNvPr id="117786" name="Object 75"/>
          <p:cNvGraphicFramePr>
            <a:graphicFrameLocks noChangeAspect="1"/>
          </p:cNvGraphicFramePr>
          <p:nvPr/>
        </p:nvGraphicFramePr>
        <p:xfrm>
          <a:off x="5389563" y="1844675"/>
          <a:ext cx="1101725" cy="419100"/>
        </p:xfrm>
        <a:graphic>
          <a:graphicData uri="http://schemas.openxmlformats.org/presentationml/2006/ole">
            <mc:AlternateContent xmlns:mc="http://schemas.openxmlformats.org/markup-compatibility/2006">
              <mc:Choice xmlns:v="urn:schemas-microsoft-com:vml" Requires="v">
                <p:oleObj name="Εξίσωση" r:id="rId2" imgW="634725" imgH="241195" progId="Equation.3">
                  <p:embed/>
                </p:oleObj>
              </mc:Choice>
              <mc:Fallback>
                <p:oleObj name="Εξίσωση" r:id="rId2" imgW="634725" imgH="241195" progId="Equation.3">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9563" y="1844675"/>
                        <a:ext cx="1101725" cy="419100"/>
                      </a:xfrm>
                      <a:prstGeom prst="rect">
                        <a:avLst/>
                      </a:prstGeom>
                      <a:gradFill rotWithShape="1">
                        <a:gsLst>
                          <a:gs pos="0">
                            <a:srgbClr val="FFFF00"/>
                          </a:gs>
                          <a:gs pos="50000">
                            <a:srgbClr val="FFFFFF"/>
                          </a:gs>
                          <a:gs pos="100000">
                            <a:srgbClr val="FFFF00"/>
                          </a:gs>
                        </a:gsLst>
                        <a:lin ang="2700000" scaled="1"/>
                      </a:gradFill>
                      <a:ln w="254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7787" name="Rectangle 76"/>
          <p:cNvSpPr>
            <a:spLocks noChangeArrowheads="1"/>
          </p:cNvSpPr>
          <p:nvPr/>
        </p:nvSpPr>
        <p:spPr bwMode="auto">
          <a:xfrm>
            <a:off x="144463" y="3860800"/>
            <a:ext cx="8856662" cy="187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b="0" i="0"/>
              <a:t>όπου </a:t>
            </a:r>
            <a:r>
              <a:rPr lang="en-US" sz="2000" b="0"/>
              <a:t>h</a:t>
            </a:r>
            <a:r>
              <a:rPr lang="en-US" sz="2000" b="0" i="0"/>
              <a:t> </a:t>
            </a:r>
            <a:r>
              <a:rPr lang="el-GR" sz="2000" b="0" i="0"/>
              <a:t>η σταθερά του </a:t>
            </a:r>
            <a:r>
              <a:rPr lang="en-US" sz="2000" b="0" i="0"/>
              <a:t>Planck, </a:t>
            </a:r>
            <a:r>
              <a:rPr lang="en-US" sz="2000" b="0"/>
              <a:t>n</a:t>
            </a:r>
            <a:r>
              <a:rPr lang="en-US" sz="2000" b="0" i="0"/>
              <a:t> </a:t>
            </a:r>
            <a:r>
              <a:rPr lang="el-GR" sz="2000" b="0" i="0"/>
              <a:t>ο δείκτης διάθλασης του υλικού, </a:t>
            </a:r>
            <a:r>
              <a:rPr lang="en-US" sz="2000" b="0"/>
              <a:t>c</a:t>
            </a:r>
            <a:r>
              <a:rPr lang="en-US" sz="2000" b="0" i="0"/>
              <a:t> </a:t>
            </a:r>
            <a:r>
              <a:rPr lang="el-GR" sz="2000" b="0" i="0"/>
              <a:t>η ταχύτητα του φωτός στο κενό και (</a:t>
            </a:r>
            <a:r>
              <a:rPr lang="el-GR" sz="2000" b="0"/>
              <a:t>Ν</a:t>
            </a:r>
            <a:r>
              <a:rPr lang="el-GR" sz="2000" b="0" i="0" baseline="-25000"/>
              <a:t>1</a:t>
            </a:r>
            <a:r>
              <a:rPr lang="el-GR" sz="2000" b="0" i="0"/>
              <a:t> – </a:t>
            </a:r>
            <a:r>
              <a:rPr lang="el-GR" sz="2000" b="0"/>
              <a:t>Ν</a:t>
            </a:r>
            <a:r>
              <a:rPr lang="el-GR" sz="2000" b="0" i="0" baseline="-25000"/>
              <a:t>2</a:t>
            </a:r>
            <a:r>
              <a:rPr lang="el-GR" sz="2000" b="0" i="0"/>
              <a:t>) είναι η διαφορά πληθυσμού μεταξύ των δύο ενεργειακών σταθμών </a:t>
            </a:r>
            <a:r>
              <a:rPr lang="el-GR" sz="2000" b="0"/>
              <a:t>Ε</a:t>
            </a:r>
            <a:r>
              <a:rPr lang="el-GR" sz="2000" b="0" i="0" baseline="-25000"/>
              <a:t>1</a:t>
            </a:r>
            <a:r>
              <a:rPr lang="el-GR" sz="2000" b="0" i="0"/>
              <a:t> (κατώτερης) και </a:t>
            </a:r>
            <a:r>
              <a:rPr lang="el-GR" sz="2000" b="0"/>
              <a:t>Ε</a:t>
            </a:r>
            <a:r>
              <a:rPr lang="el-GR" sz="2000" b="0" i="0" baseline="-25000"/>
              <a:t>2</a:t>
            </a:r>
            <a:r>
              <a:rPr lang="el-GR" sz="2000" b="0" i="0"/>
              <a:t> (ανώτερης), δηλαδή η διαφορά του πλήθους </a:t>
            </a:r>
            <a:r>
              <a:rPr lang="el-GR" sz="2000" b="0"/>
              <a:t>Ν</a:t>
            </a:r>
            <a:r>
              <a:rPr lang="el-GR" sz="2000" b="0" i="0" baseline="-25000"/>
              <a:t>1</a:t>
            </a:r>
            <a:r>
              <a:rPr lang="el-GR" sz="2000" b="0" i="0"/>
              <a:t> ατόμων ή μορίων που έχουν το θεωρούμενο ηλεκτρόνιο στη στάθμη </a:t>
            </a:r>
            <a:r>
              <a:rPr lang="el-GR" sz="2000" b="0"/>
              <a:t>Ε</a:t>
            </a:r>
            <a:r>
              <a:rPr lang="el-GR" sz="2000" b="0" i="0" baseline="-25000"/>
              <a:t>1</a:t>
            </a:r>
            <a:r>
              <a:rPr lang="el-GR" sz="2000" b="0" i="0"/>
              <a:t> και του πλήθους </a:t>
            </a:r>
            <a:r>
              <a:rPr lang="el-GR" sz="2000" b="0"/>
              <a:t>Ν</a:t>
            </a:r>
            <a:r>
              <a:rPr lang="el-GR" sz="2000" b="0" i="0" baseline="-25000"/>
              <a:t>2</a:t>
            </a:r>
            <a:r>
              <a:rPr lang="el-GR" sz="2000" b="0" i="0"/>
              <a:t> όσων έχουν το ηλεκτρόνιο αυτό στη στάθμη </a:t>
            </a:r>
            <a:r>
              <a:rPr lang="el-GR" sz="2000" b="0"/>
              <a:t>Ε</a:t>
            </a:r>
            <a:r>
              <a:rPr lang="el-GR" sz="2000" b="0" i="0" baseline="-25000"/>
              <a:t>2</a:t>
            </a:r>
            <a:r>
              <a:rPr lang="el-GR" sz="2000" b="0" i="0"/>
              <a:t> κατά τη θεωρούμενη στιγμή </a:t>
            </a:r>
            <a:r>
              <a:rPr lang="en-US" sz="2000" b="0"/>
              <a:t>t</a:t>
            </a:r>
            <a:endParaRPr lang="el-GR" sz="2000" b="0"/>
          </a:p>
        </p:txBody>
      </p:sp>
      <p:sp>
        <p:nvSpPr>
          <p:cNvPr id="117788" name="Rectangle 77"/>
          <p:cNvSpPr>
            <a:spLocks noChangeArrowheads="1"/>
          </p:cNvSpPr>
          <p:nvPr/>
        </p:nvSpPr>
        <p:spPr bwMode="auto">
          <a:xfrm>
            <a:off x="2916238" y="2276475"/>
            <a:ext cx="6048375"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b="0" i="0" dirty="0"/>
              <a:t> </a:t>
            </a:r>
            <a:r>
              <a:rPr lang="el-GR" sz="2000" dirty="0"/>
              <a:t>Η </a:t>
            </a:r>
            <a:r>
              <a:rPr lang="el-GR" sz="2000" b="1" i="1" dirty="0"/>
              <a:t>α</a:t>
            </a:r>
            <a:r>
              <a:rPr lang="el-GR" sz="2000" b="0" i="0" dirty="0"/>
              <a:t> για τη συχνότητα </a:t>
            </a:r>
            <a:r>
              <a:rPr lang="en-US" sz="2000" b="0" dirty="0"/>
              <a:t>f</a:t>
            </a:r>
            <a:r>
              <a:rPr lang="en-US" sz="2000" b="0" baseline="-25000" dirty="0"/>
              <a:t>c</a:t>
            </a:r>
            <a:r>
              <a:rPr lang="en-US" sz="2000" b="0" i="0" dirty="0"/>
              <a:t> </a:t>
            </a:r>
            <a:r>
              <a:rPr lang="el-GR" sz="2000" b="0" i="0" dirty="0"/>
              <a:t>αποδεικνύεται ότι είναι ίση με</a:t>
            </a:r>
          </a:p>
        </p:txBody>
      </p:sp>
      <p:graphicFrame>
        <p:nvGraphicFramePr>
          <p:cNvPr id="117789" name="Object 78"/>
          <p:cNvGraphicFramePr>
            <a:graphicFrameLocks noChangeAspect="1"/>
          </p:cNvGraphicFramePr>
          <p:nvPr/>
        </p:nvGraphicFramePr>
        <p:xfrm>
          <a:off x="4772025" y="3032125"/>
          <a:ext cx="2335213" cy="684213"/>
        </p:xfrm>
        <a:graphic>
          <a:graphicData uri="http://schemas.openxmlformats.org/presentationml/2006/ole">
            <mc:AlternateContent xmlns:mc="http://schemas.openxmlformats.org/markup-compatibility/2006">
              <mc:Choice xmlns:v="urn:schemas-microsoft-com:vml" Requires="v">
                <p:oleObj name="Εξίσωση" r:id="rId4" imgW="1345616" imgH="393529" progId="Equation.3">
                  <p:embed/>
                </p:oleObj>
              </mc:Choice>
              <mc:Fallback>
                <p:oleObj name="Εξίσωση" r:id="rId4" imgW="1345616" imgH="393529"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72025" y="3032125"/>
                        <a:ext cx="2335213" cy="684213"/>
                      </a:xfrm>
                      <a:prstGeom prst="rect">
                        <a:avLst/>
                      </a:prstGeom>
                      <a:gradFill rotWithShape="1">
                        <a:gsLst>
                          <a:gs pos="0">
                            <a:srgbClr val="FFFF00"/>
                          </a:gs>
                          <a:gs pos="50000">
                            <a:srgbClr val="FFFFFF"/>
                          </a:gs>
                          <a:gs pos="100000">
                            <a:srgbClr val="FFFF00"/>
                          </a:gs>
                        </a:gsLst>
                        <a:lin ang="2700000" scaled="1"/>
                      </a:gradFill>
                      <a:ln w="254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7294089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8" name="Rectangle 2"/>
          <p:cNvSpPr>
            <a:spLocks noGrp="1" noChangeArrowheads="1"/>
          </p:cNvSpPr>
          <p:nvPr>
            <p:ph type="title"/>
          </p:nvPr>
        </p:nvSpPr>
        <p:spPr>
          <a:xfrm>
            <a:off x="107950" y="115888"/>
            <a:ext cx="8928100" cy="720725"/>
          </a:xfrm>
          <a:noFill/>
        </p:spPr>
        <p:txBody>
          <a:bodyPr/>
          <a:lstStyle/>
          <a:p>
            <a:pPr eaLnBrk="1" hangingPunct="1"/>
            <a:r>
              <a:rPr lang="en-US" sz="3600"/>
              <a:t>Transmitters – </a:t>
            </a:r>
            <a:r>
              <a:rPr lang="en-US" sz="3600" b="1" u="sng"/>
              <a:t>Lasers</a:t>
            </a:r>
            <a:r>
              <a:rPr lang="en-US" sz="3600"/>
              <a:t>, LEDs, Tunable Lasers</a:t>
            </a:r>
          </a:p>
        </p:txBody>
      </p:sp>
      <p:sp>
        <p:nvSpPr>
          <p:cNvPr id="118789" name="Rectangle 3"/>
          <p:cNvSpPr>
            <a:spLocks noGrp="1" noChangeArrowheads="1"/>
          </p:cNvSpPr>
          <p:nvPr>
            <p:ph idx="1"/>
          </p:nvPr>
        </p:nvSpPr>
        <p:spPr>
          <a:xfrm>
            <a:off x="179388" y="908050"/>
            <a:ext cx="8785225" cy="1225550"/>
          </a:xfrm>
        </p:spPr>
        <p:txBody>
          <a:bodyPr/>
          <a:lstStyle/>
          <a:p>
            <a:pPr eaLnBrk="1" hangingPunct="1">
              <a:lnSpc>
                <a:spcPct val="80000"/>
              </a:lnSpc>
            </a:pPr>
            <a:r>
              <a:rPr lang="el-GR" sz="2000" b="1" u="sng" dirty="0"/>
              <a:t>Υπό ομαλές συνθήκες</a:t>
            </a:r>
            <a:r>
              <a:rPr lang="el-GR" sz="2000" b="1" dirty="0"/>
              <a:t>, ο πληθυσμός της κατώτερης ενεργειακής στάθμης είναι πάντα μεγαλύτερος από τον πληθυσμό της ανώτερης ενεργειακής στάθμης</a:t>
            </a:r>
            <a:endParaRPr lang="en-US" sz="2000" b="1" dirty="0"/>
          </a:p>
          <a:p>
            <a:pPr lvl="1">
              <a:lnSpc>
                <a:spcPct val="80000"/>
              </a:lnSpc>
              <a:buFont typeface="Wingdings" panose="05000000000000000000" pitchFamily="2" charset="2"/>
              <a:buChar char="Ø"/>
            </a:pPr>
            <a:r>
              <a:rPr lang="el-GR" sz="1800" i="1" dirty="0"/>
              <a:t>Ν</a:t>
            </a:r>
            <a:r>
              <a:rPr lang="el-GR" sz="1800" baseline="-25000" dirty="0"/>
              <a:t>1</a:t>
            </a:r>
            <a:r>
              <a:rPr lang="el-GR" sz="1800" dirty="0"/>
              <a:t> </a:t>
            </a:r>
            <a:r>
              <a:rPr lang="en-US" sz="1800" dirty="0"/>
              <a:t>&gt;</a:t>
            </a:r>
            <a:r>
              <a:rPr lang="el-GR" sz="1800" dirty="0"/>
              <a:t> </a:t>
            </a:r>
            <a:r>
              <a:rPr lang="el-GR" sz="1800" i="1" dirty="0"/>
              <a:t>Ν</a:t>
            </a:r>
            <a:r>
              <a:rPr lang="el-GR" sz="1800" baseline="-25000" dirty="0"/>
              <a:t>2</a:t>
            </a:r>
            <a:r>
              <a:rPr lang="el-GR" sz="1800" dirty="0"/>
              <a:t> και </a:t>
            </a:r>
            <a:r>
              <a:rPr lang="el-GR" sz="1800" i="1" dirty="0"/>
              <a:t>ρ</a:t>
            </a:r>
            <a:r>
              <a:rPr lang="el-GR" sz="1800" i="1" baseline="-25000" dirty="0"/>
              <a:t>ο</a:t>
            </a:r>
            <a:r>
              <a:rPr lang="el-GR" sz="1800" dirty="0"/>
              <a:t> </a:t>
            </a:r>
            <a:r>
              <a:rPr lang="en-US" sz="1800" dirty="0"/>
              <a:t>&gt;</a:t>
            </a:r>
            <a:r>
              <a:rPr lang="el-GR" sz="1800" dirty="0"/>
              <a:t> </a:t>
            </a:r>
            <a:r>
              <a:rPr lang="el-GR" sz="1800" i="1" dirty="0"/>
              <a:t>ρ</a:t>
            </a:r>
          </a:p>
        </p:txBody>
      </p:sp>
      <p:sp>
        <p:nvSpPr>
          <p:cNvPr id="118790" name="Rectangle 52"/>
          <p:cNvSpPr>
            <a:spLocks noChangeArrowheads="1"/>
          </p:cNvSpPr>
          <p:nvPr/>
        </p:nvSpPr>
        <p:spPr bwMode="auto">
          <a:xfrm>
            <a:off x="3276028" y="2696353"/>
            <a:ext cx="2447925" cy="1223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i="0" dirty="0"/>
              <a:t>Κατανομή πληθυσμού στις στάθμες </a:t>
            </a:r>
            <a:r>
              <a:rPr lang="el-GR" sz="2000" dirty="0"/>
              <a:t>Ε</a:t>
            </a:r>
            <a:r>
              <a:rPr lang="el-GR" sz="2000" i="0" baseline="-25000" dirty="0"/>
              <a:t>1</a:t>
            </a:r>
            <a:r>
              <a:rPr lang="el-GR" sz="2000" i="0" dirty="0"/>
              <a:t> και </a:t>
            </a:r>
            <a:r>
              <a:rPr lang="el-GR" sz="2000" dirty="0"/>
              <a:t>Ε</a:t>
            </a:r>
            <a:r>
              <a:rPr lang="el-GR" sz="2000" i="0" baseline="-25000" dirty="0"/>
              <a:t>2</a:t>
            </a:r>
            <a:r>
              <a:rPr lang="el-GR" sz="2000" i="0" dirty="0"/>
              <a:t> υπό φυσιολογικές συνθήκες</a:t>
            </a:r>
            <a:endParaRPr lang="el-GR" sz="2000" i="0" baseline="-25000" dirty="0"/>
          </a:p>
        </p:txBody>
      </p:sp>
      <p:grpSp>
        <p:nvGrpSpPr>
          <p:cNvPr id="2" name="Group 1"/>
          <p:cNvGrpSpPr/>
          <p:nvPr/>
        </p:nvGrpSpPr>
        <p:grpSpPr>
          <a:xfrm>
            <a:off x="250824" y="2205038"/>
            <a:ext cx="4249167" cy="3240088"/>
            <a:chOff x="250825" y="3068638"/>
            <a:chExt cx="3024188" cy="2376487"/>
          </a:xfrm>
        </p:grpSpPr>
        <p:sp>
          <p:nvSpPr>
            <p:cNvPr id="118791" name="Line 53"/>
            <p:cNvSpPr>
              <a:spLocks noChangeShapeType="1"/>
            </p:cNvSpPr>
            <p:nvPr/>
          </p:nvSpPr>
          <p:spPr bwMode="auto">
            <a:xfrm>
              <a:off x="611188" y="5084763"/>
              <a:ext cx="2374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18792" name="Line 54"/>
            <p:cNvSpPr>
              <a:spLocks noChangeShapeType="1"/>
            </p:cNvSpPr>
            <p:nvPr/>
          </p:nvSpPr>
          <p:spPr bwMode="auto">
            <a:xfrm flipV="1">
              <a:off x="754063" y="3213100"/>
              <a:ext cx="0" cy="20875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18793" name="Arc 55"/>
            <p:cNvSpPr>
              <a:spLocks/>
            </p:cNvSpPr>
            <p:nvPr/>
          </p:nvSpPr>
          <p:spPr bwMode="auto">
            <a:xfrm flipH="1" flipV="1">
              <a:off x="898525" y="3068638"/>
              <a:ext cx="2087563" cy="1941512"/>
            </a:xfrm>
            <a:custGeom>
              <a:avLst/>
              <a:gdLst>
                <a:gd name="T0" fmla="*/ 27673460 w 21506"/>
                <a:gd name="T1" fmla="*/ 0 h 21399"/>
                <a:gd name="T2" fmla="*/ 202637370 w 21506"/>
                <a:gd name="T3" fmla="*/ 159556376 h 21399"/>
                <a:gd name="T4" fmla="*/ 0 w 21506"/>
                <a:gd name="T5" fmla="*/ 176151635 h 21399"/>
                <a:gd name="T6" fmla="*/ 0 60000 65536"/>
                <a:gd name="T7" fmla="*/ 0 60000 65536"/>
                <a:gd name="T8" fmla="*/ 0 60000 65536"/>
              </a:gdLst>
              <a:ahLst/>
              <a:cxnLst>
                <a:cxn ang="T6">
                  <a:pos x="T0" y="T1"/>
                </a:cxn>
                <a:cxn ang="T7">
                  <a:pos x="T2" y="T3"/>
                </a:cxn>
                <a:cxn ang="T8">
                  <a:pos x="T4" y="T5"/>
                </a:cxn>
              </a:cxnLst>
              <a:rect l="0" t="0" r="r" b="b"/>
              <a:pathLst>
                <a:path w="21506" h="21399" fill="none" extrusionOk="0">
                  <a:moveTo>
                    <a:pt x="2937" y="-1"/>
                  </a:moveTo>
                  <a:cubicBezTo>
                    <a:pt x="12877" y="1363"/>
                    <a:pt x="20569" y="9393"/>
                    <a:pt x="21505" y="19383"/>
                  </a:cubicBezTo>
                </a:path>
                <a:path w="21506" h="21399" stroke="0" extrusionOk="0">
                  <a:moveTo>
                    <a:pt x="2937" y="-1"/>
                  </a:moveTo>
                  <a:cubicBezTo>
                    <a:pt x="12877" y="1363"/>
                    <a:pt x="20569" y="9393"/>
                    <a:pt x="21505" y="19383"/>
                  </a:cubicBezTo>
                  <a:lnTo>
                    <a:pt x="0" y="21399"/>
                  </a:lnTo>
                  <a:lnTo>
                    <a:pt x="2937" y="-1"/>
                  </a:lnTo>
                  <a:close/>
                </a:path>
              </a:pathLst>
            </a:custGeom>
            <a:noFill/>
            <a:ln w="25400">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18794" name="Rectangle 56"/>
            <p:cNvSpPr>
              <a:spLocks noChangeArrowheads="1"/>
            </p:cNvSpPr>
            <p:nvPr/>
          </p:nvSpPr>
          <p:spPr bwMode="auto">
            <a:xfrm>
              <a:off x="2771775" y="5084763"/>
              <a:ext cx="503238"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b="0"/>
                <a:t>Ν</a:t>
              </a:r>
            </a:p>
          </p:txBody>
        </p:sp>
        <p:sp>
          <p:nvSpPr>
            <p:cNvPr id="118795" name="Rectangle 57"/>
            <p:cNvSpPr>
              <a:spLocks noChangeArrowheads="1"/>
            </p:cNvSpPr>
            <p:nvPr/>
          </p:nvSpPr>
          <p:spPr bwMode="auto">
            <a:xfrm>
              <a:off x="250825" y="4652963"/>
              <a:ext cx="503238"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b="0"/>
                <a:t>Ε</a:t>
              </a:r>
              <a:r>
                <a:rPr lang="el-GR" sz="2000" b="0" baseline="-25000"/>
                <a:t>ο</a:t>
              </a:r>
            </a:p>
          </p:txBody>
        </p:sp>
        <p:sp>
          <p:nvSpPr>
            <p:cNvPr id="118796" name="Rectangle 58"/>
            <p:cNvSpPr>
              <a:spLocks noChangeArrowheads="1"/>
            </p:cNvSpPr>
            <p:nvPr/>
          </p:nvSpPr>
          <p:spPr bwMode="auto">
            <a:xfrm>
              <a:off x="250825" y="4076700"/>
              <a:ext cx="503238"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b="0"/>
                <a:t>Ε</a:t>
              </a:r>
              <a:r>
                <a:rPr lang="el-GR" sz="2000" b="0" i="0" baseline="-25000"/>
                <a:t>1</a:t>
              </a:r>
            </a:p>
          </p:txBody>
        </p:sp>
        <p:sp>
          <p:nvSpPr>
            <p:cNvPr id="118797" name="Rectangle 59"/>
            <p:cNvSpPr>
              <a:spLocks noChangeArrowheads="1"/>
            </p:cNvSpPr>
            <p:nvPr/>
          </p:nvSpPr>
          <p:spPr bwMode="auto">
            <a:xfrm>
              <a:off x="250825" y="3571875"/>
              <a:ext cx="503238"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b="0"/>
                <a:t>Ε</a:t>
              </a:r>
              <a:r>
                <a:rPr lang="el-GR" sz="2000" b="0" i="0" baseline="-25000"/>
                <a:t>2</a:t>
              </a:r>
            </a:p>
          </p:txBody>
        </p:sp>
        <p:sp>
          <p:nvSpPr>
            <p:cNvPr id="118798" name="Rectangle 60"/>
            <p:cNvSpPr>
              <a:spLocks noChangeArrowheads="1"/>
            </p:cNvSpPr>
            <p:nvPr/>
          </p:nvSpPr>
          <p:spPr bwMode="auto">
            <a:xfrm>
              <a:off x="250825" y="3068638"/>
              <a:ext cx="503238"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b="0"/>
                <a:t>Ε</a:t>
              </a:r>
              <a:endParaRPr lang="el-GR" sz="2000" b="0" baseline="-25000"/>
            </a:p>
          </p:txBody>
        </p:sp>
        <p:sp>
          <p:nvSpPr>
            <p:cNvPr id="118799" name="Line 61"/>
            <p:cNvSpPr>
              <a:spLocks noChangeShapeType="1"/>
            </p:cNvSpPr>
            <p:nvPr/>
          </p:nvSpPr>
          <p:spPr bwMode="auto">
            <a:xfrm>
              <a:off x="754063" y="4868863"/>
              <a:ext cx="1368425" cy="0"/>
            </a:xfrm>
            <a:prstGeom prst="line">
              <a:avLst/>
            </a:prstGeom>
            <a:noFill/>
            <a:ln w="25400">
              <a:solidFill>
                <a:schemeClr val="tx1"/>
              </a:solidFill>
              <a:prstDash val="sysDot"/>
              <a:round/>
              <a:headEnd type="oval"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18800" name="Line 62"/>
            <p:cNvSpPr>
              <a:spLocks noChangeShapeType="1"/>
            </p:cNvSpPr>
            <p:nvPr/>
          </p:nvSpPr>
          <p:spPr bwMode="auto">
            <a:xfrm>
              <a:off x="752475" y="4256881"/>
              <a:ext cx="577850" cy="0"/>
            </a:xfrm>
            <a:prstGeom prst="line">
              <a:avLst/>
            </a:prstGeom>
            <a:noFill/>
            <a:ln w="25400">
              <a:solidFill>
                <a:schemeClr val="tx1"/>
              </a:solidFill>
              <a:prstDash val="sysDot"/>
              <a:round/>
              <a:headEnd type="oval"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18801" name="Line 63"/>
            <p:cNvSpPr>
              <a:spLocks noChangeShapeType="1"/>
            </p:cNvSpPr>
            <p:nvPr/>
          </p:nvSpPr>
          <p:spPr bwMode="auto">
            <a:xfrm flipV="1">
              <a:off x="754063" y="3787775"/>
              <a:ext cx="288925" cy="1588"/>
            </a:xfrm>
            <a:prstGeom prst="line">
              <a:avLst/>
            </a:prstGeom>
            <a:noFill/>
            <a:ln w="25400">
              <a:solidFill>
                <a:schemeClr val="tx1"/>
              </a:solidFill>
              <a:prstDash val="sysDot"/>
              <a:round/>
              <a:headEnd type="oval"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18802" name="Rectangle 64"/>
            <p:cNvSpPr>
              <a:spLocks noChangeArrowheads="1"/>
            </p:cNvSpPr>
            <p:nvPr/>
          </p:nvSpPr>
          <p:spPr bwMode="auto">
            <a:xfrm>
              <a:off x="827088" y="4292600"/>
              <a:ext cx="503237"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b="0"/>
                <a:t>Ν</a:t>
              </a:r>
              <a:r>
                <a:rPr lang="el-GR" sz="2000" b="0" i="0" baseline="-25000"/>
                <a:t>1</a:t>
              </a:r>
            </a:p>
          </p:txBody>
        </p:sp>
        <p:sp>
          <p:nvSpPr>
            <p:cNvPr id="118803" name="Rectangle 65"/>
            <p:cNvSpPr>
              <a:spLocks noChangeArrowheads="1"/>
            </p:cNvSpPr>
            <p:nvPr/>
          </p:nvSpPr>
          <p:spPr bwMode="auto">
            <a:xfrm>
              <a:off x="682625" y="3789363"/>
              <a:ext cx="503238"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b="0"/>
                <a:t>Ν</a:t>
              </a:r>
              <a:r>
                <a:rPr lang="el-GR" sz="2000" b="0" i="0" baseline="-25000"/>
                <a:t>2</a:t>
              </a:r>
            </a:p>
          </p:txBody>
        </p:sp>
      </p:grpSp>
    </p:spTree>
    <p:extLst>
      <p:ext uri="{BB962C8B-B14F-4D97-AF65-F5344CB8AC3E}">
        <p14:creationId xmlns:p14="http://schemas.microsoft.com/office/powerpoint/2010/main" val="35293324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2" name="Rectangle 2"/>
          <p:cNvSpPr>
            <a:spLocks noGrp="1" noChangeArrowheads="1"/>
          </p:cNvSpPr>
          <p:nvPr>
            <p:ph type="title"/>
          </p:nvPr>
        </p:nvSpPr>
        <p:spPr>
          <a:xfrm>
            <a:off x="107950" y="115888"/>
            <a:ext cx="8928100" cy="720725"/>
          </a:xfrm>
          <a:noFill/>
        </p:spPr>
        <p:txBody>
          <a:bodyPr/>
          <a:lstStyle/>
          <a:p>
            <a:pPr eaLnBrk="1" hangingPunct="1"/>
            <a:r>
              <a:rPr lang="en-US" sz="3600"/>
              <a:t>Transmitters – </a:t>
            </a:r>
            <a:r>
              <a:rPr lang="en-US" sz="3600" b="1" u="sng"/>
              <a:t>Lasers</a:t>
            </a:r>
            <a:r>
              <a:rPr lang="en-US" sz="3600"/>
              <a:t>, LEDs, Tunable Lasers</a:t>
            </a:r>
          </a:p>
        </p:txBody>
      </p:sp>
      <p:sp>
        <p:nvSpPr>
          <p:cNvPr id="119813" name="Rectangle 3"/>
          <p:cNvSpPr>
            <a:spLocks noGrp="1" noChangeArrowheads="1"/>
          </p:cNvSpPr>
          <p:nvPr>
            <p:ph idx="1"/>
          </p:nvPr>
        </p:nvSpPr>
        <p:spPr>
          <a:xfrm>
            <a:off x="179388" y="908050"/>
            <a:ext cx="8785225" cy="2305050"/>
          </a:xfrm>
        </p:spPr>
        <p:txBody>
          <a:bodyPr/>
          <a:lstStyle/>
          <a:p>
            <a:pPr eaLnBrk="1" hangingPunct="1">
              <a:lnSpc>
                <a:spcPct val="80000"/>
              </a:lnSpc>
            </a:pPr>
            <a:r>
              <a:rPr lang="el-GR" sz="2000"/>
              <a:t>Έστω, τώρα, ότι το σύστημά μας βρίσκεται υπό καθεστώς έντονης ενεργειακής υπερδιέγερσης με τη μεσολάβηση μίας </a:t>
            </a:r>
            <a:r>
              <a:rPr lang="el-GR" sz="2000" b="1"/>
              <a:t>τεχνητής</a:t>
            </a:r>
            <a:r>
              <a:rPr lang="el-GR" sz="2000"/>
              <a:t> διαδικασίας ή οποία καλείται </a:t>
            </a:r>
            <a:r>
              <a:rPr lang="el-GR" sz="2000" b="1" u="sng"/>
              <a:t>κβαντική άντληση</a:t>
            </a:r>
            <a:r>
              <a:rPr lang="el-GR" sz="2000"/>
              <a:t> (</a:t>
            </a:r>
            <a:r>
              <a:rPr lang="en-US" sz="2000" i="1"/>
              <a:t>pumping</a:t>
            </a:r>
            <a:r>
              <a:rPr lang="el-GR" sz="2000"/>
              <a:t>)</a:t>
            </a:r>
          </a:p>
          <a:p>
            <a:pPr lvl="1" eaLnBrk="1" hangingPunct="1">
              <a:lnSpc>
                <a:spcPct val="80000"/>
              </a:lnSpc>
            </a:pPr>
            <a:r>
              <a:rPr lang="el-GR" sz="1800"/>
              <a:t>Τότε, άφθονα ηλεκτρόνια διεγείρονται και ανεβαίνουν στην ανώτερη ενεργειακή στάθμη </a:t>
            </a:r>
            <a:r>
              <a:rPr lang="el-GR" sz="1800" i="1"/>
              <a:t>Ε</a:t>
            </a:r>
            <a:r>
              <a:rPr lang="el-GR" sz="1800" baseline="-25000"/>
              <a:t>2</a:t>
            </a:r>
            <a:r>
              <a:rPr lang="el-GR" sz="1800"/>
              <a:t> και ο πληθυσμός της στάθμης αυτής, </a:t>
            </a:r>
            <a:r>
              <a:rPr lang="el-GR" sz="1800" i="1"/>
              <a:t>Ν</a:t>
            </a:r>
            <a:r>
              <a:rPr lang="el-GR" sz="1800" baseline="-25000"/>
              <a:t>2</a:t>
            </a:r>
            <a:r>
              <a:rPr lang="el-GR" sz="1800"/>
              <a:t>, θα αυξάνεται –</a:t>
            </a:r>
            <a:r>
              <a:rPr lang="en-US" sz="1800"/>
              <a:t> </a:t>
            </a:r>
            <a:r>
              <a:rPr lang="el-GR" sz="1800"/>
              <a:t>σε βάρος του πληθυσμού </a:t>
            </a:r>
            <a:r>
              <a:rPr lang="el-GR" sz="1800" i="1"/>
              <a:t>Ν</a:t>
            </a:r>
            <a:r>
              <a:rPr lang="el-GR" sz="1800" baseline="-25000"/>
              <a:t>1</a:t>
            </a:r>
            <a:r>
              <a:rPr lang="el-GR" sz="1800"/>
              <a:t> της στάθμης </a:t>
            </a:r>
            <a:r>
              <a:rPr lang="el-GR" sz="1800" i="1"/>
              <a:t>Ε</a:t>
            </a:r>
            <a:r>
              <a:rPr lang="el-GR" sz="1800" baseline="-25000"/>
              <a:t>1</a:t>
            </a:r>
            <a:r>
              <a:rPr lang="en-US" sz="1800"/>
              <a:t> </a:t>
            </a:r>
            <a:r>
              <a:rPr lang="el-GR" sz="1800"/>
              <a:t>– τόσο περισσότερο όσο εντονότερη και διαρκέστερη είναι η διέγερση</a:t>
            </a:r>
          </a:p>
          <a:p>
            <a:pPr lvl="1" eaLnBrk="1" hangingPunct="1">
              <a:lnSpc>
                <a:spcPct val="80000"/>
              </a:lnSpc>
            </a:pPr>
            <a:r>
              <a:rPr lang="el-GR" sz="1800"/>
              <a:t>Είναι δυνατό να έρθει η στιγμή κατά την οποία η ανώτερη στάθμη θα αποκτήσει «υπερπληθυσμό» σε σχέση με την κατώτερη και τότε </a:t>
            </a:r>
            <a:r>
              <a:rPr lang="el-GR" sz="1800" i="1"/>
              <a:t>Ν</a:t>
            </a:r>
            <a:r>
              <a:rPr lang="el-GR" sz="1800" baseline="-25000"/>
              <a:t>1</a:t>
            </a:r>
            <a:r>
              <a:rPr lang="el-GR" sz="1800"/>
              <a:t> &lt; </a:t>
            </a:r>
            <a:r>
              <a:rPr lang="el-GR" sz="1800" i="1"/>
              <a:t>Ν</a:t>
            </a:r>
            <a:r>
              <a:rPr lang="el-GR" sz="1800" baseline="-25000"/>
              <a:t>2</a:t>
            </a:r>
          </a:p>
        </p:txBody>
      </p:sp>
      <p:sp>
        <p:nvSpPr>
          <p:cNvPr id="119814" name="Rectangle 4"/>
          <p:cNvSpPr>
            <a:spLocks noChangeArrowheads="1"/>
          </p:cNvSpPr>
          <p:nvPr/>
        </p:nvSpPr>
        <p:spPr bwMode="auto">
          <a:xfrm>
            <a:off x="1403350" y="3355975"/>
            <a:ext cx="2447925" cy="1223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i="0"/>
              <a:t>Κατανομή πληθυσμού στις στάθμες </a:t>
            </a:r>
            <a:r>
              <a:rPr lang="el-GR" sz="2000"/>
              <a:t>Ε</a:t>
            </a:r>
            <a:r>
              <a:rPr lang="el-GR" sz="2000" i="0" baseline="-25000"/>
              <a:t>1</a:t>
            </a:r>
            <a:r>
              <a:rPr lang="el-GR" sz="2000" i="0"/>
              <a:t> και </a:t>
            </a:r>
            <a:r>
              <a:rPr lang="el-GR" sz="2000"/>
              <a:t>Ε</a:t>
            </a:r>
            <a:r>
              <a:rPr lang="el-GR" sz="2000" i="0" baseline="-25000"/>
              <a:t>2</a:t>
            </a:r>
            <a:r>
              <a:rPr lang="el-GR" sz="2000" i="0"/>
              <a:t> υπό φυσιολογικές συνθήκες</a:t>
            </a:r>
            <a:endParaRPr lang="el-GR" sz="2000" i="0" baseline="-25000"/>
          </a:p>
        </p:txBody>
      </p:sp>
      <p:sp>
        <p:nvSpPr>
          <p:cNvPr id="119815" name="Line 5"/>
          <p:cNvSpPr>
            <a:spLocks noChangeShapeType="1"/>
          </p:cNvSpPr>
          <p:nvPr/>
        </p:nvSpPr>
        <p:spPr bwMode="auto">
          <a:xfrm>
            <a:off x="611188" y="5084763"/>
            <a:ext cx="2374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19816" name="Line 6"/>
          <p:cNvSpPr>
            <a:spLocks noChangeShapeType="1"/>
          </p:cNvSpPr>
          <p:nvPr/>
        </p:nvSpPr>
        <p:spPr bwMode="auto">
          <a:xfrm flipV="1">
            <a:off x="754063" y="3213100"/>
            <a:ext cx="0" cy="20875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19817" name="Arc 7"/>
          <p:cNvSpPr>
            <a:spLocks/>
          </p:cNvSpPr>
          <p:nvPr/>
        </p:nvSpPr>
        <p:spPr bwMode="auto">
          <a:xfrm flipH="1" flipV="1">
            <a:off x="898525" y="3068638"/>
            <a:ext cx="2087563" cy="1941512"/>
          </a:xfrm>
          <a:custGeom>
            <a:avLst/>
            <a:gdLst>
              <a:gd name="T0" fmla="*/ 27673460 w 21506"/>
              <a:gd name="T1" fmla="*/ 0 h 21399"/>
              <a:gd name="T2" fmla="*/ 202637370 w 21506"/>
              <a:gd name="T3" fmla="*/ 159556376 h 21399"/>
              <a:gd name="T4" fmla="*/ 0 w 21506"/>
              <a:gd name="T5" fmla="*/ 176151635 h 21399"/>
              <a:gd name="T6" fmla="*/ 0 60000 65536"/>
              <a:gd name="T7" fmla="*/ 0 60000 65536"/>
              <a:gd name="T8" fmla="*/ 0 60000 65536"/>
            </a:gdLst>
            <a:ahLst/>
            <a:cxnLst>
              <a:cxn ang="T6">
                <a:pos x="T0" y="T1"/>
              </a:cxn>
              <a:cxn ang="T7">
                <a:pos x="T2" y="T3"/>
              </a:cxn>
              <a:cxn ang="T8">
                <a:pos x="T4" y="T5"/>
              </a:cxn>
            </a:cxnLst>
            <a:rect l="0" t="0" r="r" b="b"/>
            <a:pathLst>
              <a:path w="21506" h="21399" fill="none" extrusionOk="0">
                <a:moveTo>
                  <a:pt x="2937" y="-1"/>
                </a:moveTo>
                <a:cubicBezTo>
                  <a:pt x="12877" y="1363"/>
                  <a:pt x="20569" y="9393"/>
                  <a:pt x="21505" y="19383"/>
                </a:cubicBezTo>
              </a:path>
              <a:path w="21506" h="21399" stroke="0" extrusionOk="0">
                <a:moveTo>
                  <a:pt x="2937" y="-1"/>
                </a:moveTo>
                <a:cubicBezTo>
                  <a:pt x="12877" y="1363"/>
                  <a:pt x="20569" y="9393"/>
                  <a:pt x="21505" y="19383"/>
                </a:cubicBezTo>
                <a:lnTo>
                  <a:pt x="0" y="21399"/>
                </a:lnTo>
                <a:lnTo>
                  <a:pt x="2937" y="-1"/>
                </a:lnTo>
                <a:close/>
              </a:path>
            </a:pathLst>
          </a:custGeom>
          <a:noFill/>
          <a:ln w="25400">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19818" name="Rectangle 8"/>
          <p:cNvSpPr>
            <a:spLocks noChangeArrowheads="1"/>
          </p:cNvSpPr>
          <p:nvPr/>
        </p:nvSpPr>
        <p:spPr bwMode="auto">
          <a:xfrm>
            <a:off x="2771775" y="5084763"/>
            <a:ext cx="503238"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b="0"/>
              <a:t>Ν</a:t>
            </a:r>
          </a:p>
        </p:txBody>
      </p:sp>
      <p:sp>
        <p:nvSpPr>
          <p:cNvPr id="119819" name="Rectangle 9"/>
          <p:cNvSpPr>
            <a:spLocks noChangeArrowheads="1"/>
          </p:cNvSpPr>
          <p:nvPr/>
        </p:nvSpPr>
        <p:spPr bwMode="auto">
          <a:xfrm>
            <a:off x="250825" y="4652963"/>
            <a:ext cx="503238"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b="0"/>
              <a:t>Ε</a:t>
            </a:r>
            <a:r>
              <a:rPr lang="el-GR" sz="2000" b="0" baseline="-25000"/>
              <a:t>ο</a:t>
            </a:r>
          </a:p>
        </p:txBody>
      </p:sp>
      <p:sp>
        <p:nvSpPr>
          <p:cNvPr id="119820" name="Rectangle 10"/>
          <p:cNvSpPr>
            <a:spLocks noChangeArrowheads="1"/>
          </p:cNvSpPr>
          <p:nvPr/>
        </p:nvSpPr>
        <p:spPr bwMode="auto">
          <a:xfrm>
            <a:off x="250825" y="4076700"/>
            <a:ext cx="503238"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b="0"/>
              <a:t>Ε</a:t>
            </a:r>
            <a:r>
              <a:rPr lang="el-GR" sz="2000" b="0" i="0" baseline="-25000"/>
              <a:t>1</a:t>
            </a:r>
          </a:p>
        </p:txBody>
      </p:sp>
      <p:sp>
        <p:nvSpPr>
          <p:cNvPr id="119821" name="Rectangle 11"/>
          <p:cNvSpPr>
            <a:spLocks noChangeArrowheads="1"/>
          </p:cNvSpPr>
          <p:nvPr/>
        </p:nvSpPr>
        <p:spPr bwMode="auto">
          <a:xfrm>
            <a:off x="250825" y="3571875"/>
            <a:ext cx="503238"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b="0"/>
              <a:t>Ε</a:t>
            </a:r>
            <a:r>
              <a:rPr lang="el-GR" sz="2000" b="0" i="0" baseline="-25000"/>
              <a:t>2</a:t>
            </a:r>
          </a:p>
        </p:txBody>
      </p:sp>
      <p:sp>
        <p:nvSpPr>
          <p:cNvPr id="119822" name="Rectangle 12"/>
          <p:cNvSpPr>
            <a:spLocks noChangeArrowheads="1"/>
          </p:cNvSpPr>
          <p:nvPr/>
        </p:nvSpPr>
        <p:spPr bwMode="auto">
          <a:xfrm>
            <a:off x="250825" y="3068638"/>
            <a:ext cx="503238"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b="0"/>
              <a:t>Ε</a:t>
            </a:r>
            <a:endParaRPr lang="el-GR" sz="2000" b="0" baseline="-25000"/>
          </a:p>
        </p:txBody>
      </p:sp>
      <p:sp>
        <p:nvSpPr>
          <p:cNvPr id="119823" name="Line 13"/>
          <p:cNvSpPr>
            <a:spLocks noChangeShapeType="1"/>
          </p:cNvSpPr>
          <p:nvPr/>
        </p:nvSpPr>
        <p:spPr bwMode="auto">
          <a:xfrm>
            <a:off x="754063" y="4868863"/>
            <a:ext cx="1368425" cy="0"/>
          </a:xfrm>
          <a:prstGeom prst="line">
            <a:avLst/>
          </a:prstGeom>
          <a:noFill/>
          <a:ln w="25400">
            <a:solidFill>
              <a:schemeClr val="tx1"/>
            </a:solidFill>
            <a:prstDash val="sysDot"/>
            <a:round/>
            <a:headEnd type="oval"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19824" name="Line 14"/>
          <p:cNvSpPr>
            <a:spLocks noChangeShapeType="1"/>
          </p:cNvSpPr>
          <p:nvPr/>
        </p:nvSpPr>
        <p:spPr bwMode="auto">
          <a:xfrm>
            <a:off x="754063" y="4292600"/>
            <a:ext cx="577850" cy="0"/>
          </a:xfrm>
          <a:prstGeom prst="line">
            <a:avLst/>
          </a:prstGeom>
          <a:noFill/>
          <a:ln w="25400">
            <a:solidFill>
              <a:schemeClr val="tx1"/>
            </a:solidFill>
            <a:prstDash val="sysDot"/>
            <a:round/>
            <a:headEnd type="oval"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19825" name="Line 15"/>
          <p:cNvSpPr>
            <a:spLocks noChangeShapeType="1"/>
          </p:cNvSpPr>
          <p:nvPr/>
        </p:nvSpPr>
        <p:spPr bwMode="auto">
          <a:xfrm flipV="1">
            <a:off x="754063" y="3787775"/>
            <a:ext cx="288925" cy="1588"/>
          </a:xfrm>
          <a:prstGeom prst="line">
            <a:avLst/>
          </a:prstGeom>
          <a:noFill/>
          <a:ln w="25400">
            <a:solidFill>
              <a:schemeClr val="tx1"/>
            </a:solidFill>
            <a:prstDash val="sysDot"/>
            <a:round/>
            <a:headEnd type="oval"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19826" name="Rectangle 16"/>
          <p:cNvSpPr>
            <a:spLocks noChangeArrowheads="1"/>
          </p:cNvSpPr>
          <p:nvPr/>
        </p:nvSpPr>
        <p:spPr bwMode="auto">
          <a:xfrm>
            <a:off x="827088" y="4292600"/>
            <a:ext cx="503237"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b="0"/>
              <a:t>Ν</a:t>
            </a:r>
            <a:r>
              <a:rPr lang="el-GR" sz="2000" b="0" i="0" baseline="-25000"/>
              <a:t>1</a:t>
            </a:r>
          </a:p>
        </p:txBody>
      </p:sp>
      <p:sp>
        <p:nvSpPr>
          <p:cNvPr id="119827" name="Rectangle 17"/>
          <p:cNvSpPr>
            <a:spLocks noChangeArrowheads="1"/>
          </p:cNvSpPr>
          <p:nvPr/>
        </p:nvSpPr>
        <p:spPr bwMode="auto">
          <a:xfrm>
            <a:off x="682625" y="3789363"/>
            <a:ext cx="503238"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b="0"/>
              <a:t>Ν</a:t>
            </a:r>
            <a:r>
              <a:rPr lang="el-GR" sz="2000" b="0" i="0" baseline="-25000"/>
              <a:t>2</a:t>
            </a:r>
          </a:p>
        </p:txBody>
      </p:sp>
      <p:sp>
        <p:nvSpPr>
          <p:cNvPr id="119828" name="Line 18"/>
          <p:cNvSpPr>
            <a:spLocks noChangeShapeType="1"/>
          </p:cNvSpPr>
          <p:nvPr/>
        </p:nvSpPr>
        <p:spPr bwMode="auto">
          <a:xfrm>
            <a:off x="4716463" y="5084763"/>
            <a:ext cx="2374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19829" name="Line 19"/>
          <p:cNvSpPr>
            <a:spLocks noChangeShapeType="1"/>
          </p:cNvSpPr>
          <p:nvPr/>
        </p:nvSpPr>
        <p:spPr bwMode="auto">
          <a:xfrm flipV="1">
            <a:off x="4859338" y="3213100"/>
            <a:ext cx="0" cy="20875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19830" name="Rectangle 20"/>
          <p:cNvSpPr>
            <a:spLocks noChangeArrowheads="1"/>
          </p:cNvSpPr>
          <p:nvPr/>
        </p:nvSpPr>
        <p:spPr bwMode="auto">
          <a:xfrm>
            <a:off x="6877050" y="5084763"/>
            <a:ext cx="503238"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b="0"/>
              <a:t>Ν</a:t>
            </a:r>
          </a:p>
        </p:txBody>
      </p:sp>
      <p:sp>
        <p:nvSpPr>
          <p:cNvPr id="119831" name="Rectangle 21"/>
          <p:cNvSpPr>
            <a:spLocks noChangeArrowheads="1"/>
          </p:cNvSpPr>
          <p:nvPr/>
        </p:nvSpPr>
        <p:spPr bwMode="auto">
          <a:xfrm>
            <a:off x="4356100" y="4652963"/>
            <a:ext cx="503238"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b="0"/>
              <a:t>Ε</a:t>
            </a:r>
            <a:r>
              <a:rPr lang="el-GR" sz="2000" b="0" baseline="-25000"/>
              <a:t>ο</a:t>
            </a:r>
          </a:p>
        </p:txBody>
      </p:sp>
      <p:sp>
        <p:nvSpPr>
          <p:cNvPr id="119832" name="Rectangle 22"/>
          <p:cNvSpPr>
            <a:spLocks noChangeArrowheads="1"/>
          </p:cNvSpPr>
          <p:nvPr/>
        </p:nvSpPr>
        <p:spPr bwMode="auto">
          <a:xfrm>
            <a:off x="4356100" y="4076700"/>
            <a:ext cx="503238"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b="0"/>
              <a:t>Ε</a:t>
            </a:r>
            <a:r>
              <a:rPr lang="el-GR" sz="2000" b="0" i="0" baseline="-25000"/>
              <a:t>1</a:t>
            </a:r>
          </a:p>
        </p:txBody>
      </p:sp>
      <p:sp>
        <p:nvSpPr>
          <p:cNvPr id="119833" name="Rectangle 23"/>
          <p:cNvSpPr>
            <a:spLocks noChangeArrowheads="1"/>
          </p:cNvSpPr>
          <p:nvPr/>
        </p:nvSpPr>
        <p:spPr bwMode="auto">
          <a:xfrm>
            <a:off x="4356100" y="3571875"/>
            <a:ext cx="503238"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b="0"/>
              <a:t>Ε</a:t>
            </a:r>
            <a:r>
              <a:rPr lang="el-GR" sz="2000" b="0" i="0" baseline="-25000"/>
              <a:t>2</a:t>
            </a:r>
          </a:p>
        </p:txBody>
      </p:sp>
      <p:sp>
        <p:nvSpPr>
          <p:cNvPr id="119834" name="Rectangle 24"/>
          <p:cNvSpPr>
            <a:spLocks noChangeArrowheads="1"/>
          </p:cNvSpPr>
          <p:nvPr/>
        </p:nvSpPr>
        <p:spPr bwMode="auto">
          <a:xfrm>
            <a:off x="4356100" y="3068638"/>
            <a:ext cx="503238"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b="0"/>
              <a:t>Ε</a:t>
            </a:r>
            <a:endParaRPr lang="el-GR" sz="2000" b="0" baseline="-25000"/>
          </a:p>
        </p:txBody>
      </p:sp>
      <p:sp>
        <p:nvSpPr>
          <p:cNvPr id="119835" name="Line 25"/>
          <p:cNvSpPr>
            <a:spLocks noChangeShapeType="1"/>
          </p:cNvSpPr>
          <p:nvPr/>
        </p:nvSpPr>
        <p:spPr bwMode="auto">
          <a:xfrm>
            <a:off x="4859338" y="4292600"/>
            <a:ext cx="576262" cy="0"/>
          </a:xfrm>
          <a:prstGeom prst="line">
            <a:avLst/>
          </a:prstGeom>
          <a:noFill/>
          <a:ln w="25400">
            <a:solidFill>
              <a:schemeClr val="tx1"/>
            </a:solidFill>
            <a:prstDash val="sysDot"/>
            <a:round/>
            <a:headEnd type="oval"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19836" name="Line 26"/>
          <p:cNvSpPr>
            <a:spLocks noChangeShapeType="1"/>
          </p:cNvSpPr>
          <p:nvPr/>
        </p:nvSpPr>
        <p:spPr bwMode="auto">
          <a:xfrm>
            <a:off x="4859338" y="4868863"/>
            <a:ext cx="288925" cy="0"/>
          </a:xfrm>
          <a:prstGeom prst="line">
            <a:avLst/>
          </a:prstGeom>
          <a:noFill/>
          <a:ln w="25400">
            <a:solidFill>
              <a:schemeClr val="tx1"/>
            </a:solidFill>
            <a:prstDash val="sysDot"/>
            <a:round/>
            <a:headEnd type="oval"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19837" name="Rectangle 27"/>
          <p:cNvSpPr>
            <a:spLocks noChangeArrowheads="1"/>
          </p:cNvSpPr>
          <p:nvPr/>
        </p:nvSpPr>
        <p:spPr bwMode="auto">
          <a:xfrm>
            <a:off x="4932363" y="4292600"/>
            <a:ext cx="503237"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b="0"/>
              <a:t>Ν</a:t>
            </a:r>
            <a:r>
              <a:rPr lang="el-GR" sz="2000" b="0" i="0" baseline="-25000"/>
              <a:t>1</a:t>
            </a:r>
          </a:p>
        </p:txBody>
      </p:sp>
      <p:sp>
        <p:nvSpPr>
          <p:cNvPr id="119838" name="Rectangle 28"/>
          <p:cNvSpPr>
            <a:spLocks noChangeArrowheads="1"/>
          </p:cNvSpPr>
          <p:nvPr/>
        </p:nvSpPr>
        <p:spPr bwMode="auto">
          <a:xfrm>
            <a:off x="5219700" y="3789363"/>
            <a:ext cx="503238"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b="0"/>
              <a:t>Ν’</a:t>
            </a:r>
            <a:r>
              <a:rPr lang="el-GR" sz="2000" b="0" i="0" baseline="-25000"/>
              <a:t>2</a:t>
            </a:r>
          </a:p>
        </p:txBody>
      </p:sp>
      <p:sp>
        <p:nvSpPr>
          <p:cNvPr id="119839" name="Line 29"/>
          <p:cNvSpPr>
            <a:spLocks noChangeShapeType="1"/>
          </p:cNvSpPr>
          <p:nvPr/>
        </p:nvSpPr>
        <p:spPr bwMode="auto">
          <a:xfrm>
            <a:off x="4859338" y="3789363"/>
            <a:ext cx="1081087" cy="0"/>
          </a:xfrm>
          <a:prstGeom prst="line">
            <a:avLst/>
          </a:prstGeom>
          <a:noFill/>
          <a:ln w="25400">
            <a:solidFill>
              <a:schemeClr val="tx1"/>
            </a:solidFill>
            <a:prstDash val="sysDot"/>
            <a:round/>
            <a:headEnd type="oval"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19840" name="Rectangle 30" descr="Πλατειά διαγώνιος προς τα κάτω"/>
          <p:cNvSpPr>
            <a:spLocks noChangeArrowheads="1"/>
          </p:cNvSpPr>
          <p:nvPr/>
        </p:nvSpPr>
        <p:spPr bwMode="auto">
          <a:xfrm>
            <a:off x="4860925" y="3429000"/>
            <a:ext cx="863600" cy="71438"/>
          </a:xfrm>
          <a:prstGeom prst="rect">
            <a:avLst/>
          </a:prstGeom>
          <a:pattFill prst="wdDnDiag">
            <a:fgClr>
              <a:schemeClr val="tx1"/>
            </a:fgClr>
            <a:bgClr>
              <a:schemeClr val="bg1"/>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19841" name="Line 31"/>
          <p:cNvSpPr>
            <a:spLocks noChangeShapeType="1"/>
          </p:cNvSpPr>
          <p:nvPr/>
        </p:nvSpPr>
        <p:spPr bwMode="auto">
          <a:xfrm flipV="1">
            <a:off x="5003800" y="3500438"/>
            <a:ext cx="0" cy="1368425"/>
          </a:xfrm>
          <a:prstGeom prst="line">
            <a:avLst/>
          </a:prstGeom>
          <a:noFill/>
          <a:ln w="25400">
            <a:solidFill>
              <a:srgbClr val="FF0000"/>
            </a:solidFill>
            <a:prstDash val="dash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19842" name="Line 32"/>
          <p:cNvSpPr>
            <a:spLocks noChangeShapeType="1"/>
          </p:cNvSpPr>
          <p:nvPr/>
        </p:nvSpPr>
        <p:spPr bwMode="auto">
          <a:xfrm>
            <a:off x="5580063" y="3500438"/>
            <a:ext cx="0" cy="288925"/>
          </a:xfrm>
          <a:prstGeom prst="line">
            <a:avLst/>
          </a:prstGeom>
          <a:noFill/>
          <a:ln w="25400">
            <a:solidFill>
              <a:srgbClr val="FF0000"/>
            </a:solidFill>
            <a:prstDash val="dash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19843" name="Rectangle 33"/>
          <p:cNvSpPr>
            <a:spLocks noChangeArrowheads="1"/>
          </p:cNvSpPr>
          <p:nvPr/>
        </p:nvSpPr>
        <p:spPr bwMode="auto">
          <a:xfrm>
            <a:off x="6011863" y="3355975"/>
            <a:ext cx="2952750" cy="1223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i="0" dirty="0"/>
              <a:t>Κατανομή πληθυσμού στις στάθμες </a:t>
            </a:r>
            <a:r>
              <a:rPr lang="el-GR" sz="2000" dirty="0"/>
              <a:t>Ε</a:t>
            </a:r>
            <a:r>
              <a:rPr lang="el-GR" sz="2000" i="0" baseline="-25000" dirty="0"/>
              <a:t>1</a:t>
            </a:r>
            <a:r>
              <a:rPr lang="el-GR" sz="2000" i="0" dirty="0"/>
              <a:t> και </a:t>
            </a:r>
            <a:r>
              <a:rPr lang="el-GR" sz="2000" dirty="0"/>
              <a:t>Ε</a:t>
            </a:r>
            <a:r>
              <a:rPr lang="el-GR" sz="2000" i="0" baseline="-25000" dirty="0"/>
              <a:t>2</a:t>
            </a:r>
            <a:r>
              <a:rPr lang="el-GR" sz="2000" i="0" dirty="0"/>
              <a:t> υπό καθεστώς </a:t>
            </a:r>
            <a:r>
              <a:rPr lang="el-GR" sz="2000" b="1" i="0" dirty="0"/>
              <a:t>υπερπληθυσμού ή αντιστροφής πληθυσμού</a:t>
            </a:r>
            <a:endParaRPr lang="el-GR" sz="2000" b="1" i="0" baseline="-25000" dirty="0"/>
          </a:p>
        </p:txBody>
      </p:sp>
      <p:sp>
        <p:nvSpPr>
          <p:cNvPr id="119844" name="Rectangle 34"/>
          <p:cNvSpPr>
            <a:spLocks noChangeArrowheads="1"/>
          </p:cNvSpPr>
          <p:nvPr/>
        </p:nvSpPr>
        <p:spPr bwMode="auto">
          <a:xfrm>
            <a:off x="107950" y="5300663"/>
            <a:ext cx="8928100" cy="649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b="0" i="0" dirty="0"/>
              <a:t>Η κατάσταση </a:t>
            </a:r>
            <a:r>
              <a:rPr lang="el-GR" sz="2000" b="1" i="0" dirty="0"/>
              <a:t>υπερπληθυσμού</a:t>
            </a:r>
            <a:r>
              <a:rPr lang="el-GR" sz="2000" b="0" i="0" dirty="0"/>
              <a:t> που είναι σε πλήρη αντίθεση με τη φυσιολογική κατάσταση ονομάζεται </a:t>
            </a:r>
            <a:r>
              <a:rPr lang="el-GR" sz="2000" b="1" i="0" dirty="0"/>
              <a:t>αντιστροφή πληθυσμού </a:t>
            </a:r>
            <a:r>
              <a:rPr lang="el-GR" sz="2000" i="0" dirty="0"/>
              <a:t>(</a:t>
            </a:r>
            <a:r>
              <a:rPr lang="en-US" sz="2000" dirty="0"/>
              <a:t>population inversion</a:t>
            </a:r>
            <a:r>
              <a:rPr lang="el-GR" sz="2000" i="0" dirty="0"/>
              <a:t>)</a:t>
            </a:r>
          </a:p>
        </p:txBody>
      </p:sp>
    </p:spTree>
    <p:extLst>
      <p:ext uri="{BB962C8B-B14F-4D97-AF65-F5344CB8AC3E}">
        <p14:creationId xmlns:p14="http://schemas.microsoft.com/office/powerpoint/2010/main" val="1459240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6" name="Rectangle 2"/>
          <p:cNvSpPr>
            <a:spLocks noGrp="1" noChangeArrowheads="1"/>
          </p:cNvSpPr>
          <p:nvPr>
            <p:ph type="title"/>
          </p:nvPr>
        </p:nvSpPr>
        <p:spPr>
          <a:xfrm>
            <a:off x="107950" y="115888"/>
            <a:ext cx="8928100" cy="720725"/>
          </a:xfrm>
          <a:noFill/>
        </p:spPr>
        <p:txBody>
          <a:bodyPr/>
          <a:lstStyle/>
          <a:p>
            <a:pPr eaLnBrk="1" hangingPunct="1"/>
            <a:r>
              <a:rPr lang="en-US" sz="3600"/>
              <a:t>Transmitters – </a:t>
            </a:r>
            <a:r>
              <a:rPr lang="en-US" sz="3600" b="1" u="sng"/>
              <a:t>Lasers</a:t>
            </a:r>
            <a:r>
              <a:rPr lang="en-US" sz="3600"/>
              <a:t>, LEDs, Tunable Lasers</a:t>
            </a:r>
          </a:p>
        </p:txBody>
      </p:sp>
      <p:sp>
        <p:nvSpPr>
          <p:cNvPr id="120837" name="Rectangle 3"/>
          <p:cNvSpPr>
            <a:spLocks noGrp="1" noChangeArrowheads="1"/>
          </p:cNvSpPr>
          <p:nvPr>
            <p:ph idx="1"/>
          </p:nvPr>
        </p:nvSpPr>
        <p:spPr>
          <a:xfrm>
            <a:off x="179388" y="981075"/>
            <a:ext cx="8785225" cy="720725"/>
          </a:xfrm>
        </p:spPr>
        <p:txBody>
          <a:bodyPr/>
          <a:lstStyle/>
          <a:p>
            <a:pPr eaLnBrk="1" hangingPunct="1">
              <a:lnSpc>
                <a:spcPct val="80000"/>
              </a:lnSpc>
            </a:pPr>
            <a:r>
              <a:rPr lang="el-GR" sz="2000"/>
              <a:t>Η αντιστροφή πληθυσμού</a:t>
            </a:r>
            <a:r>
              <a:rPr lang="en-US" sz="2000"/>
              <a:t> </a:t>
            </a:r>
            <a:r>
              <a:rPr lang="el-GR" sz="2000"/>
              <a:t>είναι κρίσιμη για τη δράση </a:t>
            </a:r>
            <a:r>
              <a:rPr lang="en-US" sz="2000"/>
              <a:t>laser</a:t>
            </a:r>
          </a:p>
          <a:p>
            <a:pPr eaLnBrk="1" hangingPunct="1">
              <a:lnSpc>
                <a:spcPct val="80000"/>
              </a:lnSpc>
            </a:pPr>
            <a:r>
              <a:rPr lang="el-GR" sz="2000"/>
              <a:t>Σε καθεστώς αντιστροφής πληθυσμού</a:t>
            </a:r>
          </a:p>
        </p:txBody>
      </p:sp>
      <p:sp>
        <p:nvSpPr>
          <p:cNvPr id="120838" name="Rectangle 7"/>
          <p:cNvSpPr>
            <a:spLocks noChangeArrowheads="1"/>
          </p:cNvSpPr>
          <p:nvPr/>
        </p:nvSpPr>
        <p:spPr bwMode="auto">
          <a:xfrm>
            <a:off x="107950" y="2062163"/>
            <a:ext cx="8928100"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b="0" i="0" dirty="0"/>
              <a:t>με </a:t>
            </a:r>
            <a:r>
              <a:rPr lang="en-US" sz="2000" b="0" dirty="0"/>
              <a:t>a </a:t>
            </a:r>
            <a:r>
              <a:rPr lang="el-GR" sz="2000" b="0" i="0" dirty="0">
                <a:cs typeface="Times New Roman" pitchFamily="18" charset="0"/>
              </a:rPr>
              <a:t>≤</a:t>
            </a:r>
            <a:r>
              <a:rPr lang="el-GR" sz="2000" b="0" i="0" dirty="0"/>
              <a:t> 0, οπότε έχουμε </a:t>
            </a:r>
            <a:r>
              <a:rPr lang="el-GR" sz="2000" b="1" i="0" dirty="0"/>
              <a:t>αρνητική απορρόφηση </a:t>
            </a:r>
            <a:r>
              <a:rPr lang="el-GR" sz="2000" b="0" i="0" dirty="0"/>
              <a:t>και τότε </a:t>
            </a:r>
            <a:r>
              <a:rPr lang="el-GR" sz="2000" b="0" dirty="0"/>
              <a:t>ρ</a:t>
            </a:r>
            <a:r>
              <a:rPr lang="el-GR" sz="2000" b="0" baseline="-25000" dirty="0"/>
              <a:t>ο</a:t>
            </a:r>
            <a:r>
              <a:rPr lang="el-GR" sz="2000" b="0" i="0" dirty="0"/>
              <a:t> &gt; </a:t>
            </a:r>
            <a:r>
              <a:rPr lang="el-GR" sz="2000" b="0" dirty="0"/>
              <a:t>ρ</a:t>
            </a:r>
            <a:r>
              <a:rPr lang="el-GR" sz="2000" b="0" i="0" dirty="0"/>
              <a:t> </a:t>
            </a:r>
          </a:p>
        </p:txBody>
      </p:sp>
      <p:graphicFrame>
        <p:nvGraphicFramePr>
          <p:cNvPr id="120839" name="Object 11"/>
          <p:cNvGraphicFramePr>
            <a:graphicFrameLocks noChangeAspect="1"/>
          </p:cNvGraphicFramePr>
          <p:nvPr/>
        </p:nvGraphicFramePr>
        <p:xfrm>
          <a:off x="4021138" y="1641475"/>
          <a:ext cx="1101725" cy="419100"/>
        </p:xfrm>
        <a:graphic>
          <a:graphicData uri="http://schemas.openxmlformats.org/presentationml/2006/ole">
            <mc:AlternateContent xmlns:mc="http://schemas.openxmlformats.org/markup-compatibility/2006">
              <mc:Choice xmlns:v="urn:schemas-microsoft-com:vml" Requires="v">
                <p:oleObj name="Εξίσωση" r:id="rId2" imgW="634725" imgH="241195" progId="Equation.3">
                  <p:embed/>
                </p:oleObj>
              </mc:Choice>
              <mc:Fallback>
                <p:oleObj name="Εξίσωση" r:id="rId2" imgW="634725" imgH="241195" progId="Equation.3">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21138" y="1641475"/>
                        <a:ext cx="1101725" cy="419100"/>
                      </a:xfrm>
                      <a:prstGeom prst="rect">
                        <a:avLst/>
                      </a:prstGeom>
                      <a:gradFill rotWithShape="1">
                        <a:gsLst>
                          <a:gs pos="0">
                            <a:srgbClr val="FFFF00"/>
                          </a:gs>
                          <a:gs pos="50000">
                            <a:srgbClr val="FFFFFF"/>
                          </a:gs>
                          <a:gs pos="100000">
                            <a:srgbClr val="FFFF00"/>
                          </a:gs>
                        </a:gsLst>
                        <a:lin ang="2700000" scaled="1"/>
                      </a:gradFill>
                      <a:ln w="254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0840" name="Rectangle 12"/>
          <p:cNvSpPr>
            <a:spLocks noChangeArrowheads="1"/>
          </p:cNvSpPr>
          <p:nvPr/>
        </p:nvSpPr>
        <p:spPr bwMode="auto">
          <a:xfrm>
            <a:off x="107950" y="2493963"/>
            <a:ext cx="8928100" cy="100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b="0" i="0" dirty="0"/>
              <a:t>Από τη στιγμή που θα επιτευχθεί αντιστροφή πληθυσμού και για όσο χρόνο διαρκέσει, το ενεργό υλικό </a:t>
            </a:r>
            <a:r>
              <a:rPr lang="el-GR" sz="2000" b="1" i="0" u="sng" dirty="0"/>
              <a:t>θα ενισχύει</a:t>
            </a:r>
            <a:r>
              <a:rPr lang="el-GR" sz="2000" b="1" i="0" dirty="0"/>
              <a:t> αντί να εξασθενεί </a:t>
            </a:r>
            <a:r>
              <a:rPr lang="el-GR" sz="2000" b="0" i="0" dirty="0"/>
              <a:t>την ακτινοβολία που διαδίδεται διαμέσου αυτού</a:t>
            </a:r>
          </a:p>
        </p:txBody>
      </p:sp>
      <p:sp>
        <p:nvSpPr>
          <p:cNvPr id="120841" name="Rectangle 13"/>
          <p:cNvSpPr>
            <a:spLocks noChangeArrowheads="1"/>
          </p:cNvSpPr>
          <p:nvPr/>
        </p:nvSpPr>
        <p:spPr bwMode="auto">
          <a:xfrm>
            <a:off x="107950" y="3502025"/>
            <a:ext cx="892810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b="0" i="0" dirty="0"/>
              <a:t>Το σύστημα που περιγράφηκε </a:t>
            </a:r>
            <a:r>
              <a:rPr lang="el-GR" sz="2000" b="1" i="0" dirty="0"/>
              <a:t>ονομάζεται κβαντοηλεκτρονικός ή οπτικός ενισχυτής και η διαδικασία οπτική ενίσχυση</a:t>
            </a:r>
          </a:p>
        </p:txBody>
      </p:sp>
      <p:sp>
        <p:nvSpPr>
          <p:cNvPr id="120842" name="Rectangle 14"/>
          <p:cNvSpPr>
            <a:spLocks noChangeArrowheads="1"/>
          </p:cNvSpPr>
          <p:nvPr/>
        </p:nvSpPr>
        <p:spPr bwMode="auto">
          <a:xfrm>
            <a:off x="107950" y="4149725"/>
            <a:ext cx="8856663" cy="158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b="0" i="0" dirty="0"/>
              <a:t>Ο </a:t>
            </a:r>
            <a:r>
              <a:rPr lang="el-GR" sz="2000" b="1" i="0" dirty="0"/>
              <a:t>οπτικός ενισχυτής </a:t>
            </a:r>
            <a:r>
              <a:rPr lang="el-GR" sz="2000" b="0" i="0" dirty="0"/>
              <a:t>αποτελεί </a:t>
            </a:r>
            <a:r>
              <a:rPr lang="el-GR" sz="2000" b="1" i="0" dirty="0"/>
              <a:t>απαραίτητο και καίριο τμήμα κάθε πηγής </a:t>
            </a:r>
            <a:r>
              <a:rPr lang="en-US" sz="2000" b="1" i="0" dirty="0"/>
              <a:t>laser</a:t>
            </a:r>
            <a:r>
              <a:rPr lang="en-US" sz="2000" b="0" i="0" dirty="0"/>
              <a:t>, </a:t>
            </a:r>
            <a:r>
              <a:rPr lang="el-GR" sz="2000" b="0" i="0" dirty="0"/>
              <a:t>σε τέτοιο βαθμό ώστε η ίδια η ονομασία </a:t>
            </a:r>
            <a:r>
              <a:rPr lang="en-US" sz="2000" b="0" i="0" dirty="0"/>
              <a:t>LASER </a:t>
            </a:r>
            <a:r>
              <a:rPr lang="el-GR" sz="2000" b="0" i="0" dirty="0"/>
              <a:t>να βασίζεται στο γεγονός αυτό (Ο όρος </a:t>
            </a:r>
            <a:r>
              <a:rPr lang="en-US" sz="2000" b="1" i="0" dirty="0"/>
              <a:t>LASER</a:t>
            </a:r>
            <a:r>
              <a:rPr lang="en-US" sz="2000" b="0" i="0" dirty="0"/>
              <a:t> </a:t>
            </a:r>
            <a:r>
              <a:rPr lang="el-GR" sz="2000" b="0" i="0" dirty="0"/>
              <a:t>είναι ακρωνύμιο του </a:t>
            </a:r>
            <a:r>
              <a:rPr lang="en-US" sz="2000" b="1" i="0" dirty="0"/>
              <a:t>Light Amplification by Stimulated Emission of Radiation</a:t>
            </a:r>
            <a:r>
              <a:rPr lang="el-GR" sz="2000" b="0" i="0" dirty="0"/>
              <a:t>)</a:t>
            </a:r>
            <a:r>
              <a:rPr lang="en-US" sz="2000" b="0" i="0" dirty="0"/>
              <a:t>,</a:t>
            </a:r>
            <a:r>
              <a:rPr lang="el-GR" sz="2000" b="0" i="0" dirty="0"/>
              <a:t> και τότε ο συντελεστής –</a:t>
            </a:r>
            <a:r>
              <a:rPr lang="el-GR" sz="2000" b="1" i="1" dirty="0"/>
              <a:t>α</a:t>
            </a:r>
            <a:r>
              <a:rPr lang="el-GR" sz="2000" b="0" i="0" dirty="0"/>
              <a:t> θα αποτελεί </a:t>
            </a:r>
            <a:r>
              <a:rPr lang="el-GR" sz="2000" b="1" i="0" dirty="0"/>
              <a:t>συντελεστή απολαβής </a:t>
            </a:r>
            <a:r>
              <a:rPr lang="el-GR" sz="2000" b="0" i="0" dirty="0"/>
              <a:t>του οπτικού ενισχυτή</a:t>
            </a:r>
          </a:p>
        </p:txBody>
      </p:sp>
    </p:spTree>
    <p:extLst>
      <p:ext uri="{BB962C8B-B14F-4D97-AF65-F5344CB8AC3E}">
        <p14:creationId xmlns:p14="http://schemas.microsoft.com/office/powerpoint/2010/main" val="32715010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60" name="Rectangle 2"/>
          <p:cNvSpPr>
            <a:spLocks noGrp="1" noChangeArrowheads="1"/>
          </p:cNvSpPr>
          <p:nvPr>
            <p:ph type="title"/>
          </p:nvPr>
        </p:nvSpPr>
        <p:spPr>
          <a:xfrm>
            <a:off x="107950" y="44624"/>
            <a:ext cx="8928100" cy="720725"/>
          </a:xfrm>
          <a:noFill/>
        </p:spPr>
        <p:txBody>
          <a:bodyPr/>
          <a:lstStyle/>
          <a:p>
            <a:pPr eaLnBrk="1" hangingPunct="1"/>
            <a:r>
              <a:rPr lang="en-US" sz="3600" dirty="0"/>
              <a:t>Transmitters – </a:t>
            </a:r>
            <a:r>
              <a:rPr lang="en-US" sz="3600" b="1" u="sng" dirty="0"/>
              <a:t>Lasers</a:t>
            </a:r>
            <a:r>
              <a:rPr lang="en-US" sz="3600" dirty="0"/>
              <a:t>, LEDs, Tunable Lasers</a:t>
            </a:r>
          </a:p>
        </p:txBody>
      </p:sp>
      <p:sp>
        <p:nvSpPr>
          <p:cNvPr id="121861" name="Rectangle 3"/>
          <p:cNvSpPr>
            <a:spLocks noGrp="1" noChangeArrowheads="1"/>
          </p:cNvSpPr>
          <p:nvPr>
            <p:ph idx="1"/>
          </p:nvPr>
        </p:nvSpPr>
        <p:spPr>
          <a:xfrm>
            <a:off x="179388" y="764704"/>
            <a:ext cx="8785225" cy="4897437"/>
          </a:xfrm>
        </p:spPr>
        <p:txBody>
          <a:bodyPr>
            <a:normAutofit fontScale="92500"/>
          </a:bodyPr>
          <a:lstStyle/>
          <a:p>
            <a:pPr eaLnBrk="1" hangingPunct="1">
              <a:lnSpc>
                <a:spcPct val="80000"/>
              </a:lnSpc>
            </a:pPr>
            <a:r>
              <a:rPr lang="el-GR" sz="2400" b="1" dirty="0"/>
              <a:t>Η δράση </a:t>
            </a:r>
            <a:r>
              <a:rPr lang="en-US" sz="2400" b="1" dirty="0"/>
              <a:t>laser, </a:t>
            </a:r>
            <a:r>
              <a:rPr lang="el-GR" sz="2400" b="1" dirty="0"/>
              <a:t>δηλαδή η παραγωγή σύμφωνης ακτινοβολίας </a:t>
            </a:r>
            <a:r>
              <a:rPr lang="en-US" sz="2400" b="1" dirty="0"/>
              <a:t>laser, </a:t>
            </a:r>
            <a:r>
              <a:rPr lang="el-GR" sz="2400" b="1" dirty="0"/>
              <a:t>σημαίνει την κάλυψη των εξής προϋποθέσεων/συνθηκών</a:t>
            </a:r>
          </a:p>
          <a:p>
            <a:pPr lvl="1" eaLnBrk="1" hangingPunct="1">
              <a:lnSpc>
                <a:spcPct val="80000"/>
              </a:lnSpc>
            </a:pPr>
            <a:r>
              <a:rPr lang="el-GR" sz="2000" b="1" dirty="0"/>
              <a:t>Ύπαρξη κατάλληλου ενισχυτικού μέσου (ενεργό υλικό)</a:t>
            </a:r>
          </a:p>
          <a:p>
            <a:pPr lvl="1" eaLnBrk="1" hangingPunct="1">
              <a:lnSpc>
                <a:spcPct val="80000"/>
              </a:lnSpc>
            </a:pPr>
            <a:r>
              <a:rPr lang="el-GR" sz="2000" b="1" dirty="0"/>
              <a:t>Οργάνωση της συντονισμένης οπτικής κοιλότητας (οπτικό αντηχείο)</a:t>
            </a:r>
          </a:p>
          <a:p>
            <a:pPr lvl="1" eaLnBrk="1" hangingPunct="1">
              <a:lnSpc>
                <a:spcPct val="80000"/>
              </a:lnSpc>
            </a:pPr>
            <a:r>
              <a:rPr lang="el-GR" sz="2000" b="1" dirty="0"/>
              <a:t>Εφαρμογή επαρκούς διέγερσης για την επίτευξη αντιστροφής πληθυσμού (κβαντική άντληση). Η κβαντική άντληση άλλοτε</a:t>
            </a:r>
          </a:p>
          <a:p>
            <a:pPr lvl="2" eaLnBrk="1" hangingPunct="1">
              <a:lnSpc>
                <a:spcPct val="80000"/>
              </a:lnSpc>
            </a:pPr>
            <a:r>
              <a:rPr lang="el-GR" sz="1800" b="1" dirty="0"/>
              <a:t>είναι οπτική ή ακτινοβολιτική – διέγερση με απορρόφηση ακτινοβολίας, δηλαδή φωτονίων όπως γίνεται στους </a:t>
            </a:r>
            <a:r>
              <a:rPr lang="en-US" sz="1800" b="1" dirty="0"/>
              <a:t>EDFAs</a:t>
            </a:r>
            <a:endParaRPr lang="el-GR" sz="1800" b="1" dirty="0"/>
          </a:p>
          <a:p>
            <a:pPr lvl="2" eaLnBrk="1" hangingPunct="1">
              <a:lnSpc>
                <a:spcPct val="80000"/>
              </a:lnSpc>
            </a:pPr>
            <a:r>
              <a:rPr lang="el-GR" sz="1800" b="1" dirty="0"/>
              <a:t>είναι καθαρά ηλεκτρονιακή – διέγερση με έγχυση ρεύματος ηλεκτρονίων ή με προσβολή από δέσμη ηλεκτρονίων, όπως συμβαίνει στα διοδικά </a:t>
            </a:r>
            <a:r>
              <a:rPr lang="en-US" sz="1800" b="1" dirty="0"/>
              <a:t>laser</a:t>
            </a:r>
            <a:endParaRPr lang="el-GR" sz="1800" b="1" dirty="0"/>
          </a:p>
          <a:p>
            <a:pPr lvl="2" eaLnBrk="1" hangingPunct="1">
              <a:lnSpc>
                <a:spcPct val="80000"/>
              </a:lnSpc>
            </a:pPr>
            <a:r>
              <a:rPr lang="el-GR" sz="1800" b="1" dirty="0"/>
              <a:t>γίνεται μέσω κρούσεων ατόμων-ιόντων</a:t>
            </a:r>
          </a:p>
          <a:p>
            <a:pPr lvl="2" eaLnBrk="1" hangingPunct="1">
              <a:lnSpc>
                <a:spcPct val="80000"/>
              </a:lnSpc>
            </a:pPr>
            <a:r>
              <a:rPr lang="el-GR" sz="1800" b="1" dirty="0"/>
              <a:t>είναι χημική – διέγερση με τη βοήθεια χημικών αντιδράσεων</a:t>
            </a:r>
          </a:p>
          <a:p>
            <a:pPr eaLnBrk="1" hangingPunct="1">
              <a:lnSpc>
                <a:spcPct val="80000"/>
              </a:lnSpc>
            </a:pPr>
            <a:r>
              <a:rPr lang="el-GR" sz="2400" dirty="0"/>
              <a:t>Όταν στην πράξη ικανοποιούνται οι προηγούμενες συνθήκες, τότε γεννάται μέσα στο ενεργό υλικό </a:t>
            </a:r>
            <a:r>
              <a:rPr lang="el-GR" sz="2400" b="1" dirty="0"/>
              <a:t>φωτοδέσμη</a:t>
            </a:r>
            <a:r>
              <a:rPr lang="el-GR" sz="2400" dirty="0"/>
              <a:t> </a:t>
            </a:r>
            <a:r>
              <a:rPr lang="el-GR" sz="2400" b="1" dirty="0"/>
              <a:t>έντονα κατευθυντική και συγκεντρωτική και κυρίως σύμφωνη</a:t>
            </a:r>
            <a:r>
              <a:rPr lang="el-GR" sz="2400" dirty="0"/>
              <a:t>, ένα ποσοστό της οποίας διαπερνά το ή τα κάτοπτρα και εκπέμπεται στο περιβάλλον</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5288840"/>
            <a:ext cx="4044181" cy="15626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p14="http://schemas.microsoft.com/office/powerpoint/2010/main">
        <mc:Choice Requires="p14">
          <p:contentPart p14:bwMode="auto" r:id="rId3">
            <p14:nvContentPartPr>
              <p14:cNvPr id="3" name="Ink 2"/>
              <p14:cNvContentPartPr/>
              <p14:nvPr/>
            </p14:nvContentPartPr>
            <p14:xfrm>
              <a:off x="7791480" y="5289480"/>
              <a:ext cx="32040" cy="89280"/>
            </p14:xfrm>
          </p:contentPart>
        </mc:Choice>
        <mc:Fallback xmlns="">
          <p:pic>
            <p:nvPicPr>
              <p:cNvPr id="3" name="Ink 2"/>
              <p:cNvPicPr/>
              <p:nvPr/>
            </p:nvPicPr>
            <p:blipFill>
              <a:blip r:embed="rId6"/>
              <a:stretch>
                <a:fillRect/>
              </a:stretch>
            </p:blipFill>
            <p:spPr>
              <a:xfrm>
                <a:off x="7782120" y="5280120"/>
                <a:ext cx="50760" cy="108000"/>
              </a:xfrm>
              <a:prstGeom prst="rect">
                <a:avLst/>
              </a:prstGeom>
            </p:spPr>
          </p:pic>
        </mc:Fallback>
      </mc:AlternateContent>
    </p:spTree>
    <p:extLst>
      <p:ext uri="{BB962C8B-B14F-4D97-AF65-F5344CB8AC3E}">
        <p14:creationId xmlns:p14="http://schemas.microsoft.com/office/powerpoint/2010/main" val="23038634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4" name="Rectangle 2"/>
          <p:cNvSpPr>
            <a:spLocks noGrp="1" noChangeArrowheads="1"/>
          </p:cNvSpPr>
          <p:nvPr>
            <p:ph type="title"/>
          </p:nvPr>
        </p:nvSpPr>
        <p:spPr>
          <a:xfrm>
            <a:off x="107950" y="115888"/>
            <a:ext cx="8928100" cy="720725"/>
          </a:xfrm>
          <a:noFill/>
        </p:spPr>
        <p:txBody>
          <a:bodyPr/>
          <a:lstStyle/>
          <a:p>
            <a:pPr eaLnBrk="1" hangingPunct="1"/>
            <a:r>
              <a:rPr lang="en-US" sz="3600"/>
              <a:t>Transmitters – </a:t>
            </a:r>
            <a:r>
              <a:rPr lang="en-US" sz="3600" b="1" u="sng"/>
              <a:t>Lasers</a:t>
            </a:r>
            <a:r>
              <a:rPr lang="en-US" sz="3600"/>
              <a:t>, LEDs, Tunable Lasers</a:t>
            </a:r>
          </a:p>
        </p:txBody>
      </p:sp>
      <p:sp>
        <p:nvSpPr>
          <p:cNvPr id="122885" name="Rectangle 3"/>
          <p:cNvSpPr>
            <a:spLocks noGrp="1" noChangeArrowheads="1"/>
          </p:cNvSpPr>
          <p:nvPr>
            <p:ph idx="1"/>
          </p:nvPr>
        </p:nvSpPr>
        <p:spPr>
          <a:xfrm>
            <a:off x="179388" y="981075"/>
            <a:ext cx="8785225" cy="4895850"/>
          </a:xfrm>
        </p:spPr>
        <p:txBody>
          <a:bodyPr/>
          <a:lstStyle/>
          <a:p>
            <a:pPr eaLnBrk="1" hangingPunct="1">
              <a:lnSpc>
                <a:spcPct val="80000"/>
              </a:lnSpc>
            </a:pPr>
            <a:r>
              <a:rPr lang="en-US" sz="2000" dirty="0"/>
              <a:t>H </a:t>
            </a:r>
            <a:r>
              <a:rPr lang="el-GR" sz="2000" dirty="0"/>
              <a:t>χημική κβαντική άντληση</a:t>
            </a:r>
            <a:r>
              <a:rPr lang="en-US" sz="2000" dirty="0"/>
              <a:t> </a:t>
            </a:r>
            <a:r>
              <a:rPr lang="el-GR" sz="2000" dirty="0"/>
              <a:t>και η κβαντική άντληση μέσω κρούσεων ατόμων-ιόντων δε θα μας απασχολήσουν</a:t>
            </a:r>
          </a:p>
          <a:p>
            <a:pPr eaLnBrk="1" hangingPunct="1">
              <a:lnSpc>
                <a:spcPct val="80000"/>
              </a:lnSpc>
            </a:pPr>
            <a:r>
              <a:rPr lang="el-GR" sz="2000" dirty="0"/>
              <a:t>Η </a:t>
            </a:r>
            <a:r>
              <a:rPr lang="el-GR" sz="2000" b="1" dirty="0"/>
              <a:t>οπτική άντληση </a:t>
            </a:r>
            <a:r>
              <a:rPr lang="el-GR" sz="2000" dirty="0"/>
              <a:t>χρησιμοποιείται στους </a:t>
            </a:r>
            <a:r>
              <a:rPr lang="el-GR" sz="2000" b="1" dirty="0"/>
              <a:t>EDFAs</a:t>
            </a:r>
          </a:p>
          <a:p>
            <a:pPr eaLnBrk="1" hangingPunct="1">
              <a:lnSpc>
                <a:spcPct val="80000"/>
              </a:lnSpc>
            </a:pPr>
            <a:r>
              <a:rPr lang="el-GR" sz="2000" dirty="0"/>
              <a:t>Η </a:t>
            </a:r>
            <a:r>
              <a:rPr lang="el-GR" sz="2000" b="1" dirty="0"/>
              <a:t>ηλεκτρονιακή άντληση </a:t>
            </a:r>
            <a:r>
              <a:rPr lang="el-GR" sz="2000" dirty="0"/>
              <a:t>χρησιμοποιείται στο </a:t>
            </a:r>
            <a:r>
              <a:rPr lang="el-GR" sz="2000" b="1" dirty="0"/>
              <a:t>ημιαγωγικό DFB laser </a:t>
            </a:r>
            <a:r>
              <a:rPr lang="el-GR" sz="2000" dirty="0"/>
              <a:t>που θα παρουσιασθεί</a:t>
            </a:r>
            <a:endParaRPr lang="en-US" sz="2000" dirty="0"/>
          </a:p>
          <a:p>
            <a:pPr eaLnBrk="1" hangingPunct="1">
              <a:lnSpc>
                <a:spcPct val="80000"/>
              </a:lnSpc>
            </a:pPr>
            <a:r>
              <a:rPr lang="el-GR" sz="2000" dirty="0"/>
              <a:t>Έστω ένας οπτικός ενισχυτής σαν αυτούς που περιγράφηκαν. Γίνονται οι </a:t>
            </a:r>
            <a:r>
              <a:rPr lang="el-GR" sz="2000" b="1" dirty="0"/>
              <a:t>υποθέσεις</a:t>
            </a:r>
            <a:r>
              <a:rPr lang="el-GR" sz="2000" dirty="0"/>
              <a:t> ότι</a:t>
            </a:r>
          </a:p>
          <a:p>
            <a:pPr lvl="1" eaLnBrk="1" hangingPunct="1">
              <a:lnSpc>
                <a:spcPct val="80000"/>
              </a:lnSpc>
            </a:pPr>
            <a:r>
              <a:rPr lang="el-GR" sz="1800" dirty="0"/>
              <a:t>Ένα τμήμα της οπτικής ενέργειας ανακλάται στο τέρμα του μέσου ενίσχυσης ή μέσου που προσδίδει κέρδος (</a:t>
            </a:r>
            <a:r>
              <a:rPr lang="en-US" sz="1800" i="1" dirty="0"/>
              <a:t>gain medium</a:t>
            </a:r>
            <a:r>
              <a:rPr lang="el-GR" sz="1800" dirty="0"/>
              <a:t>) ή κοιλότητας (</a:t>
            </a:r>
            <a:r>
              <a:rPr lang="en-US" sz="1800" i="1" dirty="0"/>
              <a:t>cavity</a:t>
            </a:r>
            <a:r>
              <a:rPr lang="el-GR" sz="1800" dirty="0"/>
              <a:t>)</a:t>
            </a:r>
          </a:p>
          <a:p>
            <a:pPr lvl="1" eaLnBrk="1" hangingPunct="1">
              <a:lnSpc>
                <a:spcPct val="80000"/>
              </a:lnSpc>
            </a:pPr>
            <a:r>
              <a:rPr lang="el-GR" sz="1800" dirty="0"/>
              <a:t>Τα δύο άκρα είναι επίπεδα και παράλληλα μεταξύ τους. Έτσι, το μέσο που δίνει κέρδος είναι τοποθετημένο σε μία κοιλότητα </a:t>
            </a:r>
            <a:r>
              <a:rPr lang="en-US" sz="1800" dirty="0"/>
              <a:t>Fabry-Perot</a:t>
            </a:r>
            <a:endParaRPr lang="el-GR" sz="1800" dirty="0"/>
          </a:p>
          <a:p>
            <a:pPr lvl="1" eaLnBrk="1" hangingPunct="1">
              <a:lnSpc>
                <a:spcPct val="80000"/>
              </a:lnSpc>
            </a:pPr>
            <a:r>
              <a:rPr lang="el-GR" sz="1800" dirty="0"/>
              <a:t>Με τις υποθέσεις που έγιναν, ένας τέτοιος ενισχυτής μπορεί να καλείται </a:t>
            </a:r>
            <a:r>
              <a:rPr lang="en-US" sz="1800" dirty="0"/>
              <a:t>Fabry-Perot </a:t>
            </a:r>
            <a:r>
              <a:rPr lang="el-GR" sz="1800" dirty="0"/>
              <a:t>ενισχυτής</a:t>
            </a:r>
          </a:p>
          <a:p>
            <a:pPr lvl="1" eaLnBrk="1" hangingPunct="1">
              <a:lnSpc>
                <a:spcPct val="80000"/>
              </a:lnSpc>
            </a:pPr>
            <a:r>
              <a:rPr lang="el-GR" sz="1800" dirty="0"/>
              <a:t>Οι δύο πλευρές της κοιλότητας, που παίζουν το ρόλο των κάτοπτρων, καλούνται έδρες (</a:t>
            </a:r>
            <a:r>
              <a:rPr lang="en-US" sz="1800" i="1" dirty="0"/>
              <a:t>facets</a:t>
            </a:r>
            <a:r>
              <a:rPr lang="el-GR" sz="1800" dirty="0"/>
              <a:t>)</a:t>
            </a:r>
          </a:p>
          <a:p>
            <a:pPr eaLnBrk="1" hangingPunct="1">
              <a:lnSpc>
                <a:spcPct val="80000"/>
              </a:lnSpc>
            </a:pPr>
            <a:r>
              <a:rPr lang="el-GR" sz="2000" dirty="0"/>
              <a:t>Το αποτέλεσμα της τοποθέτησης του μέσου που αποδίδει κέρδος σε μία κοιλότητα </a:t>
            </a:r>
            <a:r>
              <a:rPr lang="en-US" sz="2000" dirty="0"/>
              <a:t>Fabry-Perot </a:t>
            </a:r>
            <a:r>
              <a:rPr lang="el-GR" sz="2000" dirty="0"/>
              <a:t>είναι ότι το </a:t>
            </a:r>
            <a:r>
              <a:rPr lang="el-GR" sz="2000" b="1" dirty="0"/>
              <a:t>κέρδος είναι υψηλό μόνο για τα μήκη κύματος αντήχησης (</a:t>
            </a:r>
            <a:r>
              <a:rPr lang="en-US" sz="2000" b="1" i="1" dirty="0"/>
              <a:t>resonant wavelengths</a:t>
            </a:r>
            <a:r>
              <a:rPr lang="el-GR" sz="2000" b="1" dirty="0"/>
              <a:t>) της κοιλότητας</a:t>
            </a:r>
            <a:endParaRPr lang="en-US" sz="2000" b="1" dirty="0"/>
          </a:p>
        </p:txBody>
      </p:sp>
    </p:spTree>
    <p:extLst>
      <p:ext uri="{BB962C8B-B14F-4D97-AF65-F5344CB8AC3E}">
        <p14:creationId xmlns:p14="http://schemas.microsoft.com/office/powerpoint/2010/main" val="23599357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8" name="Rectangle 2"/>
          <p:cNvSpPr>
            <a:spLocks noGrp="1" noChangeArrowheads="1"/>
          </p:cNvSpPr>
          <p:nvPr>
            <p:ph type="title"/>
          </p:nvPr>
        </p:nvSpPr>
        <p:spPr>
          <a:xfrm>
            <a:off x="107950" y="115888"/>
            <a:ext cx="8928100" cy="720725"/>
          </a:xfrm>
          <a:noFill/>
        </p:spPr>
        <p:txBody>
          <a:bodyPr/>
          <a:lstStyle/>
          <a:p>
            <a:pPr eaLnBrk="1" hangingPunct="1"/>
            <a:r>
              <a:rPr lang="en-US" sz="3600"/>
              <a:t>Transmitters – </a:t>
            </a:r>
            <a:r>
              <a:rPr lang="en-US" sz="3600" b="1" u="sng"/>
              <a:t>Lasers</a:t>
            </a:r>
            <a:r>
              <a:rPr lang="en-US" sz="3600"/>
              <a:t>, LEDs, Tunable Lasers</a:t>
            </a:r>
          </a:p>
        </p:txBody>
      </p:sp>
      <p:sp>
        <p:nvSpPr>
          <p:cNvPr id="123909" name="Rectangle 3"/>
          <p:cNvSpPr>
            <a:spLocks noGrp="1" noChangeArrowheads="1"/>
          </p:cNvSpPr>
          <p:nvPr>
            <p:ph idx="1"/>
          </p:nvPr>
        </p:nvSpPr>
        <p:spPr>
          <a:xfrm>
            <a:off x="179388" y="981075"/>
            <a:ext cx="8785225" cy="1800225"/>
          </a:xfrm>
        </p:spPr>
        <p:txBody>
          <a:bodyPr/>
          <a:lstStyle/>
          <a:p>
            <a:pPr eaLnBrk="1" hangingPunct="1">
              <a:lnSpc>
                <a:spcPct val="80000"/>
              </a:lnSpc>
            </a:pPr>
            <a:r>
              <a:rPr lang="el-GR" sz="2000" dirty="0"/>
              <a:t>Μετά από ένα πέρασμα διαμέσου της κοιλότητας, </a:t>
            </a:r>
            <a:r>
              <a:rPr lang="el-GR" sz="2000" b="1" dirty="0"/>
              <a:t>ένα τμήμα φωτός φεύγει από την κοιλότητα μέσω μίας από τις έδρες και ένα άλλο τμήμα ανακλάται</a:t>
            </a:r>
            <a:r>
              <a:rPr lang="el-GR" sz="2000" dirty="0"/>
              <a:t>. Ένα τμήμα του κύματος που ανακλάστηκε ανακλάται και πάλι από την απέναντι έδρα προς την αρχική έδρα</a:t>
            </a:r>
            <a:endParaRPr lang="en-US" sz="2000" dirty="0"/>
          </a:p>
          <a:p>
            <a:pPr eaLnBrk="1" hangingPunct="1">
              <a:lnSpc>
                <a:spcPct val="80000"/>
              </a:lnSpc>
            </a:pPr>
            <a:r>
              <a:rPr lang="el-GR" sz="2000" dirty="0"/>
              <a:t>Για τα μήκη κύματος «αντήχησης» ή συντονισμού της κοιλότητας, όλα τα μήκη φωτός που μεταδίδονται μέσω της αρχικής έδρας συμβάλλουν σε φάση</a:t>
            </a:r>
          </a:p>
        </p:txBody>
      </p:sp>
      <p:sp>
        <p:nvSpPr>
          <p:cNvPr id="123910" name="Rectangle 8"/>
          <p:cNvSpPr>
            <a:spLocks noChangeArrowheads="1"/>
          </p:cNvSpPr>
          <p:nvPr/>
        </p:nvSpPr>
        <p:spPr bwMode="auto">
          <a:xfrm>
            <a:off x="1690688" y="3644900"/>
            <a:ext cx="1728787" cy="1800225"/>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23911" name="Rectangle 9" descr="Πλατειά διαγώνιος προς τα επάνω"/>
          <p:cNvSpPr>
            <a:spLocks noChangeArrowheads="1"/>
          </p:cNvSpPr>
          <p:nvPr/>
        </p:nvSpPr>
        <p:spPr bwMode="auto">
          <a:xfrm>
            <a:off x="1479550" y="3646488"/>
            <a:ext cx="217488" cy="1800225"/>
          </a:xfrm>
          <a:prstGeom prst="rect">
            <a:avLst/>
          </a:prstGeom>
          <a:pattFill prst="wdUpDiag">
            <a:fgClr>
              <a:schemeClr val="tx1"/>
            </a:fgClr>
            <a:bgClr>
              <a:schemeClr val="bg1"/>
            </a:bgClr>
          </a:patt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23912" name="Rectangle 16" descr="Πλατειά διαγώνιος προς τα επάνω"/>
          <p:cNvSpPr>
            <a:spLocks noChangeArrowheads="1"/>
          </p:cNvSpPr>
          <p:nvPr/>
        </p:nvSpPr>
        <p:spPr bwMode="auto">
          <a:xfrm>
            <a:off x="3424238" y="3646488"/>
            <a:ext cx="217487" cy="1800225"/>
          </a:xfrm>
          <a:prstGeom prst="rect">
            <a:avLst/>
          </a:prstGeom>
          <a:pattFill prst="wdUpDiag">
            <a:fgClr>
              <a:schemeClr val="tx1"/>
            </a:fgClr>
            <a:bgClr>
              <a:schemeClr val="bg1"/>
            </a:bgClr>
          </a:patt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grpSp>
        <p:nvGrpSpPr>
          <p:cNvPr id="132113" name="Group 17"/>
          <p:cNvGrpSpPr>
            <a:grpSpLocks/>
          </p:cNvGrpSpPr>
          <p:nvPr/>
        </p:nvGrpSpPr>
        <p:grpSpPr bwMode="auto">
          <a:xfrm>
            <a:off x="2416175" y="3863975"/>
            <a:ext cx="1008063" cy="287338"/>
            <a:chOff x="3424" y="2840"/>
            <a:chExt cx="2268" cy="726"/>
          </a:xfrm>
        </p:grpSpPr>
        <p:sp>
          <p:nvSpPr>
            <p:cNvPr id="123957" name="Freeform 18"/>
            <p:cNvSpPr>
              <a:spLocks/>
            </p:cNvSpPr>
            <p:nvPr/>
          </p:nvSpPr>
          <p:spPr bwMode="auto">
            <a:xfrm>
              <a:off x="3424" y="2840"/>
              <a:ext cx="454" cy="363"/>
            </a:xfrm>
            <a:custGeom>
              <a:avLst/>
              <a:gdLst>
                <a:gd name="T0" fmla="*/ 0 w 454"/>
                <a:gd name="T1" fmla="*/ 363 h 363"/>
                <a:gd name="T2" fmla="*/ 227 w 454"/>
                <a:gd name="T3" fmla="*/ 0 h 363"/>
                <a:gd name="T4" fmla="*/ 454 w 454"/>
                <a:gd name="T5" fmla="*/ 363 h 363"/>
                <a:gd name="T6" fmla="*/ 0 60000 65536"/>
                <a:gd name="T7" fmla="*/ 0 60000 65536"/>
                <a:gd name="T8" fmla="*/ 0 60000 65536"/>
              </a:gdLst>
              <a:ahLst/>
              <a:cxnLst>
                <a:cxn ang="T6">
                  <a:pos x="T0" y="T1"/>
                </a:cxn>
                <a:cxn ang="T7">
                  <a:pos x="T2" y="T3"/>
                </a:cxn>
                <a:cxn ang="T8">
                  <a:pos x="T4" y="T5"/>
                </a:cxn>
              </a:cxnLst>
              <a:rect l="0" t="0" r="r" b="b"/>
              <a:pathLst>
                <a:path w="454" h="363">
                  <a:moveTo>
                    <a:pt x="0" y="363"/>
                  </a:moveTo>
                  <a:cubicBezTo>
                    <a:pt x="75" y="181"/>
                    <a:pt x="151" y="0"/>
                    <a:pt x="227" y="0"/>
                  </a:cubicBezTo>
                  <a:cubicBezTo>
                    <a:pt x="303" y="0"/>
                    <a:pt x="378" y="181"/>
                    <a:pt x="454" y="36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23958" name="Freeform 19"/>
            <p:cNvSpPr>
              <a:spLocks/>
            </p:cNvSpPr>
            <p:nvPr/>
          </p:nvSpPr>
          <p:spPr bwMode="auto">
            <a:xfrm flipV="1">
              <a:off x="3877" y="3203"/>
              <a:ext cx="454" cy="363"/>
            </a:xfrm>
            <a:custGeom>
              <a:avLst/>
              <a:gdLst>
                <a:gd name="T0" fmla="*/ 0 w 454"/>
                <a:gd name="T1" fmla="*/ 363 h 363"/>
                <a:gd name="T2" fmla="*/ 227 w 454"/>
                <a:gd name="T3" fmla="*/ 0 h 363"/>
                <a:gd name="T4" fmla="*/ 454 w 454"/>
                <a:gd name="T5" fmla="*/ 363 h 363"/>
                <a:gd name="T6" fmla="*/ 0 60000 65536"/>
                <a:gd name="T7" fmla="*/ 0 60000 65536"/>
                <a:gd name="T8" fmla="*/ 0 60000 65536"/>
              </a:gdLst>
              <a:ahLst/>
              <a:cxnLst>
                <a:cxn ang="T6">
                  <a:pos x="T0" y="T1"/>
                </a:cxn>
                <a:cxn ang="T7">
                  <a:pos x="T2" y="T3"/>
                </a:cxn>
                <a:cxn ang="T8">
                  <a:pos x="T4" y="T5"/>
                </a:cxn>
              </a:cxnLst>
              <a:rect l="0" t="0" r="r" b="b"/>
              <a:pathLst>
                <a:path w="454" h="363">
                  <a:moveTo>
                    <a:pt x="0" y="363"/>
                  </a:moveTo>
                  <a:cubicBezTo>
                    <a:pt x="75" y="181"/>
                    <a:pt x="151" y="0"/>
                    <a:pt x="227" y="0"/>
                  </a:cubicBezTo>
                  <a:cubicBezTo>
                    <a:pt x="303" y="0"/>
                    <a:pt x="378" y="181"/>
                    <a:pt x="454" y="36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23959" name="Freeform 20"/>
            <p:cNvSpPr>
              <a:spLocks/>
            </p:cNvSpPr>
            <p:nvPr/>
          </p:nvSpPr>
          <p:spPr bwMode="auto">
            <a:xfrm>
              <a:off x="4332" y="2840"/>
              <a:ext cx="454" cy="363"/>
            </a:xfrm>
            <a:custGeom>
              <a:avLst/>
              <a:gdLst>
                <a:gd name="T0" fmla="*/ 0 w 454"/>
                <a:gd name="T1" fmla="*/ 363 h 363"/>
                <a:gd name="T2" fmla="*/ 227 w 454"/>
                <a:gd name="T3" fmla="*/ 0 h 363"/>
                <a:gd name="T4" fmla="*/ 454 w 454"/>
                <a:gd name="T5" fmla="*/ 363 h 363"/>
                <a:gd name="T6" fmla="*/ 0 60000 65536"/>
                <a:gd name="T7" fmla="*/ 0 60000 65536"/>
                <a:gd name="T8" fmla="*/ 0 60000 65536"/>
              </a:gdLst>
              <a:ahLst/>
              <a:cxnLst>
                <a:cxn ang="T6">
                  <a:pos x="T0" y="T1"/>
                </a:cxn>
                <a:cxn ang="T7">
                  <a:pos x="T2" y="T3"/>
                </a:cxn>
                <a:cxn ang="T8">
                  <a:pos x="T4" y="T5"/>
                </a:cxn>
              </a:cxnLst>
              <a:rect l="0" t="0" r="r" b="b"/>
              <a:pathLst>
                <a:path w="454" h="363">
                  <a:moveTo>
                    <a:pt x="0" y="363"/>
                  </a:moveTo>
                  <a:cubicBezTo>
                    <a:pt x="75" y="181"/>
                    <a:pt x="151" y="0"/>
                    <a:pt x="227" y="0"/>
                  </a:cubicBezTo>
                  <a:cubicBezTo>
                    <a:pt x="303" y="0"/>
                    <a:pt x="378" y="181"/>
                    <a:pt x="454" y="36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23960" name="Freeform 21"/>
            <p:cNvSpPr>
              <a:spLocks/>
            </p:cNvSpPr>
            <p:nvPr/>
          </p:nvSpPr>
          <p:spPr bwMode="auto">
            <a:xfrm flipV="1">
              <a:off x="4785" y="3203"/>
              <a:ext cx="454" cy="363"/>
            </a:xfrm>
            <a:custGeom>
              <a:avLst/>
              <a:gdLst>
                <a:gd name="T0" fmla="*/ 0 w 454"/>
                <a:gd name="T1" fmla="*/ 363 h 363"/>
                <a:gd name="T2" fmla="*/ 227 w 454"/>
                <a:gd name="T3" fmla="*/ 0 h 363"/>
                <a:gd name="T4" fmla="*/ 454 w 454"/>
                <a:gd name="T5" fmla="*/ 363 h 363"/>
                <a:gd name="T6" fmla="*/ 0 60000 65536"/>
                <a:gd name="T7" fmla="*/ 0 60000 65536"/>
                <a:gd name="T8" fmla="*/ 0 60000 65536"/>
              </a:gdLst>
              <a:ahLst/>
              <a:cxnLst>
                <a:cxn ang="T6">
                  <a:pos x="T0" y="T1"/>
                </a:cxn>
                <a:cxn ang="T7">
                  <a:pos x="T2" y="T3"/>
                </a:cxn>
                <a:cxn ang="T8">
                  <a:pos x="T4" y="T5"/>
                </a:cxn>
              </a:cxnLst>
              <a:rect l="0" t="0" r="r" b="b"/>
              <a:pathLst>
                <a:path w="454" h="363">
                  <a:moveTo>
                    <a:pt x="0" y="363"/>
                  </a:moveTo>
                  <a:cubicBezTo>
                    <a:pt x="75" y="181"/>
                    <a:pt x="151" y="0"/>
                    <a:pt x="227" y="0"/>
                  </a:cubicBezTo>
                  <a:cubicBezTo>
                    <a:pt x="303" y="0"/>
                    <a:pt x="378" y="181"/>
                    <a:pt x="454" y="36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23961" name="Line 22"/>
            <p:cNvSpPr>
              <a:spLocks noChangeShapeType="1"/>
            </p:cNvSpPr>
            <p:nvPr/>
          </p:nvSpPr>
          <p:spPr bwMode="auto">
            <a:xfrm>
              <a:off x="5239" y="3203"/>
              <a:ext cx="45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132119" name="Group 23"/>
          <p:cNvGrpSpPr>
            <a:grpSpLocks/>
          </p:cNvGrpSpPr>
          <p:nvPr/>
        </p:nvGrpSpPr>
        <p:grpSpPr bwMode="auto">
          <a:xfrm>
            <a:off x="1697038" y="4440238"/>
            <a:ext cx="1008062" cy="287337"/>
            <a:chOff x="4332" y="2977"/>
            <a:chExt cx="635" cy="181"/>
          </a:xfrm>
        </p:grpSpPr>
        <p:sp>
          <p:nvSpPr>
            <p:cNvPr id="123952" name="Freeform 24"/>
            <p:cNvSpPr>
              <a:spLocks/>
            </p:cNvSpPr>
            <p:nvPr/>
          </p:nvSpPr>
          <p:spPr bwMode="auto">
            <a:xfrm flipH="1">
              <a:off x="4840" y="2977"/>
              <a:ext cx="127" cy="91"/>
            </a:xfrm>
            <a:custGeom>
              <a:avLst/>
              <a:gdLst>
                <a:gd name="T0" fmla="*/ 0 w 454"/>
                <a:gd name="T1" fmla="*/ 23 h 363"/>
                <a:gd name="T2" fmla="*/ 18 w 454"/>
                <a:gd name="T3" fmla="*/ 0 h 363"/>
                <a:gd name="T4" fmla="*/ 36 w 454"/>
                <a:gd name="T5" fmla="*/ 23 h 363"/>
                <a:gd name="T6" fmla="*/ 0 60000 65536"/>
                <a:gd name="T7" fmla="*/ 0 60000 65536"/>
                <a:gd name="T8" fmla="*/ 0 60000 65536"/>
              </a:gdLst>
              <a:ahLst/>
              <a:cxnLst>
                <a:cxn ang="T6">
                  <a:pos x="T0" y="T1"/>
                </a:cxn>
                <a:cxn ang="T7">
                  <a:pos x="T2" y="T3"/>
                </a:cxn>
                <a:cxn ang="T8">
                  <a:pos x="T4" y="T5"/>
                </a:cxn>
              </a:cxnLst>
              <a:rect l="0" t="0" r="r" b="b"/>
              <a:pathLst>
                <a:path w="454" h="363">
                  <a:moveTo>
                    <a:pt x="0" y="363"/>
                  </a:moveTo>
                  <a:cubicBezTo>
                    <a:pt x="75" y="181"/>
                    <a:pt x="151" y="0"/>
                    <a:pt x="227" y="0"/>
                  </a:cubicBezTo>
                  <a:cubicBezTo>
                    <a:pt x="303" y="0"/>
                    <a:pt x="378" y="181"/>
                    <a:pt x="454" y="36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23953" name="Freeform 25"/>
            <p:cNvSpPr>
              <a:spLocks/>
            </p:cNvSpPr>
            <p:nvPr/>
          </p:nvSpPr>
          <p:spPr bwMode="auto">
            <a:xfrm flipH="1" flipV="1">
              <a:off x="4713" y="3068"/>
              <a:ext cx="127" cy="90"/>
            </a:xfrm>
            <a:custGeom>
              <a:avLst/>
              <a:gdLst>
                <a:gd name="T0" fmla="*/ 0 w 454"/>
                <a:gd name="T1" fmla="*/ 22 h 363"/>
                <a:gd name="T2" fmla="*/ 18 w 454"/>
                <a:gd name="T3" fmla="*/ 0 h 363"/>
                <a:gd name="T4" fmla="*/ 36 w 454"/>
                <a:gd name="T5" fmla="*/ 22 h 363"/>
                <a:gd name="T6" fmla="*/ 0 60000 65536"/>
                <a:gd name="T7" fmla="*/ 0 60000 65536"/>
                <a:gd name="T8" fmla="*/ 0 60000 65536"/>
              </a:gdLst>
              <a:ahLst/>
              <a:cxnLst>
                <a:cxn ang="T6">
                  <a:pos x="T0" y="T1"/>
                </a:cxn>
                <a:cxn ang="T7">
                  <a:pos x="T2" y="T3"/>
                </a:cxn>
                <a:cxn ang="T8">
                  <a:pos x="T4" y="T5"/>
                </a:cxn>
              </a:cxnLst>
              <a:rect l="0" t="0" r="r" b="b"/>
              <a:pathLst>
                <a:path w="454" h="363">
                  <a:moveTo>
                    <a:pt x="0" y="363"/>
                  </a:moveTo>
                  <a:cubicBezTo>
                    <a:pt x="75" y="181"/>
                    <a:pt x="151" y="0"/>
                    <a:pt x="227" y="0"/>
                  </a:cubicBezTo>
                  <a:cubicBezTo>
                    <a:pt x="303" y="0"/>
                    <a:pt x="378" y="181"/>
                    <a:pt x="454" y="36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23954" name="Freeform 26"/>
            <p:cNvSpPr>
              <a:spLocks/>
            </p:cNvSpPr>
            <p:nvPr/>
          </p:nvSpPr>
          <p:spPr bwMode="auto">
            <a:xfrm flipH="1">
              <a:off x="4586" y="2977"/>
              <a:ext cx="127" cy="91"/>
            </a:xfrm>
            <a:custGeom>
              <a:avLst/>
              <a:gdLst>
                <a:gd name="T0" fmla="*/ 0 w 454"/>
                <a:gd name="T1" fmla="*/ 23 h 363"/>
                <a:gd name="T2" fmla="*/ 18 w 454"/>
                <a:gd name="T3" fmla="*/ 0 h 363"/>
                <a:gd name="T4" fmla="*/ 36 w 454"/>
                <a:gd name="T5" fmla="*/ 23 h 363"/>
                <a:gd name="T6" fmla="*/ 0 60000 65536"/>
                <a:gd name="T7" fmla="*/ 0 60000 65536"/>
                <a:gd name="T8" fmla="*/ 0 60000 65536"/>
              </a:gdLst>
              <a:ahLst/>
              <a:cxnLst>
                <a:cxn ang="T6">
                  <a:pos x="T0" y="T1"/>
                </a:cxn>
                <a:cxn ang="T7">
                  <a:pos x="T2" y="T3"/>
                </a:cxn>
                <a:cxn ang="T8">
                  <a:pos x="T4" y="T5"/>
                </a:cxn>
              </a:cxnLst>
              <a:rect l="0" t="0" r="r" b="b"/>
              <a:pathLst>
                <a:path w="454" h="363">
                  <a:moveTo>
                    <a:pt x="0" y="363"/>
                  </a:moveTo>
                  <a:cubicBezTo>
                    <a:pt x="75" y="181"/>
                    <a:pt x="151" y="0"/>
                    <a:pt x="227" y="0"/>
                  </a:cubicBezTo>
                  <a:cubicBezTo>
                    <a:pt x="303" y="0"/>
                    <a:pt x="378" y="181"/>
                    <a:pt x="454" y="36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23955" name="Freeform 27"/>
            <p:cNvSpPr>
              <a:spLocks/>
            </p:cNvSpPr>
            <p:nvPr/>
          </p:nvSpPr>
          <p:spPr bwMode="auto">
            <a:xfrm flipH="1" flipV="1">
              <a:off x="4459" y="3068"/>
              <a:ext cx="127" cy="90"/>
            </a:xfrm>
            <a:custGeom>
              <a:avLst/>
              <a:gdLst>
                <a:gd name="T0" fmla="*/ 0 w 454"/>
                <a:gd name="T1" fmla="*/ 22 h 363"/>
                <a:gd name="T2" fmla="*/ 18 w 454"/>
                <a:gd name="T3" fmla="*/ 0 h 363"/>
                <a:gd name="T4" fmla="*/ 36 w 454"/>
                <a:gd name="T5" fmla="*/ 22 h 363"/>
                <a:gd name="T6" fmla="*/ 0 60000 65536"/>
                <a:gd name="T7" fmla="*/ 0 60000 65536"/>
                <a:gd name="T8" fmla="*/ 0 60000 65536"/>
              </a:gdLst>
              <a:ahLst/>
              <a:cxnLst>
                <a:cxn ang="T6">
                  <a:pos x="T0" y="T1"/>
                </a:cxn>
                <a:cxn ang="T7">
                  <a:pos x="T2" y="T3"/>
                </a:cxn>
                <a:cxn ang="T8">
                  <a:pos x="T4" y="T5"/>
                </a:cxn>
              </a:cxnLst>
              <a:rect l="0" t="0" r="r" b="b"/>
              <a:pathLst>
                <a:path w="454" h="363">
                  <a:moveTo>
                    <a:pt x="0" y="363"/>
                  </a:moveTo>
                  <a:cubicBezTo>
                    <a:pt x="75" y="181"/>
                    <a:pt x="151" y="0"/>
                    <a:pt x="227" y="0"/>
                  </a:cubicBezTo>
                  <a:cubicBezTo>
                    <a:pt x="303" y="0"/>
                    <a:pt x="378" y="181"/>
                    <a:pt x="454" y="36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23956" name="Line 28"/>
            <p:cNvSpPr>
              <a:spLocks noChangeShapeType="1"/>
            </p:cNvSpPr>
            <p:nvPr/>
          </p:nvSpPr>
          <p:spPr bwMode="auto">
            <a:xfrm flipH="1">
              <a:off x="4332" y="3068"/>
              <a:ext cx="127"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cxnSp>
        <p:nvCxnSpPr>
          <p:cNvPr id="132125" name="AutoShape 29"/>
          <p:cNvCxnSpPr>
            <a:cxnSpLocks noChangeShapeType="1"/>
            <a:stCxn id="123961" idx="1"/>
            <a:endCxn id="123952" idx="0"/>
          </p:cNvCxnSpPr>
          <p:nvPr/>
        </p:nvCxnSpPr>
        <p:spPr bwMode="auto">
          <a:xfrm flipH="1">
            <a:off x="2706688" y="4008438"/>
            <a:ext cx="717550" cy="576262"/>
          </a:xfrm>
          <a:prstGeom prst="straightConnector1">
            <a:avLst/>
          </a:prstGeom>
          <a:noFill/>
          <a:ln w="254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32126" name="Group 30"/>
          <p:cNvGrpSpPr>
            <a:grpSpLocks/>
          </p:cNvGrpSpPr>
          <p:nvPr/>
        </p:nvGrpSpPr>
        <p:grpSpPr bwMode="auto">
          <a:xfrm flipH="1">
            <a:off x="2416175" y="5014913"/>
            <a:ext cx="1008063" cy="287337"/>
            <a:chOff x="4332" y="2977"/>
            <a:chExt cx="635" cy="181"/>
          </a:xfrm>
        </p:grpSpPr>
        <p:sp>
          <p:nvSpPr>
            <p:cNvPr id="123947" name="Freeform 31"/>
            <p:cNvSpPr>
              <a:spLocks/>
            </p:cNvSpPr>
            <p:nvPr/>
          </p:nvSpPr>
          <p:spPr bwMode="auto">
            <a:xfrm flipH="1">
              <a:off x="4840" y="2977"/>
              <a:ext cx="127" cy="91"/>
            </a:xfrm>
            <a:custGeom>
              <a:avLst/>
              <a:gdLst>
                <a:gd name="T0" fmla="*/ 0 w 454"/>
                <a:gd name="T1" fmla="*/ 23 h 363"/>
                <a:gd name="T2" fmla="*/ 18 w 454"/>
                <a:gd name="T3" fmla="*/ 0 h 363"/>
                <a:gd name="T4" fmla="*/ 36 w 454"/>
                <a:gd name="T5" fmla="*/ 23 h 363"/>
                <a:gd name="T6" fmla="*/ 0 60000 65536"/>
                <a:gd name="T7" fmla="*/ 0 60000 65536"/>
                <a:gd name="T8" fmla="*/ 0 60000 65536"/>
              </a:gdLst>
              <a:ahLst/>
              <a:cxnLst>
                <a:cxn ang="T6">
                  <a:pos x="T0" y="T1"/>
                </a:cxn>
                <a:cxn ang="T7">
                  <a:pos x="T2" y="T3"/>
                </a:cxn>
                <a:cxn ang="T8">
                  <a:pos x="T4" y="T5"/>
                </a:cxn>
              </a:cxnLst>
              <a:rect l="0" t="0" r="r" b="b"/>
              <a:pathLst>
                <a:path w="454" h="363">
                  <a:moveTo>
                    <a:pt x="0" y="363"/>
                  </a:moveTo>
                  <a:cubicBezTo>
                    <a:pt x="75" y="181"/>
                    <a:pt x="151" y="0"/>
                    <a:pt x="227" y="0"/>
                  </a:cubicBezTo>
                  <a:cubicBezTo>
                    <a:pt x="303" y="0"/>
                    <a:pt x="378" y="181"/>
                    <a:pt x="454" y="36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23948" name="Freeform 32"/>
            <p:cNvSpPr>
              <a:spLocks/>
            </p:cNvSpPr>
            <p:nvPr/>
          </p:nvSpPr>
          <p:spPr bwMode="auto">
            <a:xfrm flipH="1" flipV="1">
              <a:off x="4713" y="3068"/>
              <a:ext cx="127" cy="90"/>
            </a:xfrm>
            <a:custGeom>
              <a:avLst/>
              <a:gdLst>
                <a:gd name="T0" fmla="*/ 0 w 454"/>
                <a:gd name="T1" fmla="*/ 22 h 363"/>
                <a:gd name="T2" fmla="*/ 18 w 454"/>
                <a:gd name="T3" fmla="*/ 0 h 363"/>
                <a:gd name="T4" fmla="*/ 36 w 454"/>
                <a:gd name="T5" fmla="*/ 22 h 363"/>
                <a:gd name="T6" fmla="*/ 0 60000 65536"/>
                <a:gd name="T7" fmla="*/ 0 60000 65536"/>
                <a:gd name="T8" fmla="*/ 0 60000 65536"/>
              </a:gdLst>
              <a:ahLst/>
              <a:cxnLst>
                <a:cxn ang="T6">
                  <a:pos x="T0" y="T1"/>
                </a:cxn>
                <a:cxn ang="T7">
                  <a:pos x="T2" y="T3"/>
                </a:cxn>
                <a:cxn ang="T8">
                  <a:pos x="T4" y="T5"/>
                </a:cxn>
              </a:cxnLst>
              <a:rect l="0" t="0" r="r" b="b"/>
              <a:pathLst>
                <a:path w="454" h="363">
                  <a:moveTo>
                    <a:pt x="0" y="363"/>
                  </a:moveTo>
                  <a:cubicBezTo>
                    <a:pt x="75" y="181"/>
                    <a:pt x="151" y="0"/>
                    <a:pt x="227" y="0"/>
                  </a:cubicBezTo>
                  <a:cubicBezTo>
                    <a:pt x="303" y="0"/>
                    <a:pt x="378" y="181"/>
                    <a:pt x="454" y="36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23949" name="Freeform 33"/>
            <p:cNvSpPr>
              <a:spLocks/>
            </p:cNvSpPr>
            <p:nvPr/>
          </p:nvSpPr>
          <p:spPr bwMode="auto">
            <a:xfrm flipH="1">
              <a:off x="4586" y="2977"/>
              <a:ext cx="127" cy="91"/>
            </a:xfrm>
            <a:custGeom>
              <a:avLst/>
              <a:gdLst>
                <a:gd name="T0" fmla="*/ 0 w 454"/>
                <a:gd name="T1" fmla="*/ 23 h 363"/>
                <a:gd name="T2" fmla="*/ 18 w 454"/>
                <a:gd name="T3" fmla="*/ 0 h 363"/>
                <a:gd name="T4" fmla="*/ 36 w 454"/>
                <a:gd name="T5" fmla="*/ 23 h 363"/>
                <a:gd name="T6" fmla="*/ 0 60000 65536"/>
                <a:gd name="T7" fmla="*/ 0 60000 65536"/>
                <a:gd name="T8" fmla="*/ 0 60000 65536"/>
              </a:gdLst>
              <a:ahLst/>
              <a:cxnLst>
                <a:cxn ang="T6">
                  <a:pos x="T0" y="T1"/>
                </a:cxn>
                <a:cxn ang="T7">
                  <a:pos x="T2" y="T3"/>
                </a:cxn>
                <a:cxn ang="T8">
                  <a:pos x="T4" y="T5"/>
                </a:cxn>
              </a:cxnLst>
              <a:rect l="0" t="0" r="r" b="b"/>
              <a:pathLst>
                <a:path w="454" h="363">
                  <a:moveTo>
                    <a:pt x="0" y="363"/>
                  </a:moveTo>
                  <a:cubicBezTo>
                    <a:pt x="75" y="181"/>
                    <a:pt x="151" y="0"/>
                    <a:pt x="227" y="0"/>
                  </a:cubicBezTo>
                  <a:cubicBezTo>
                    <a:pt x="303" y="0"/>
                    <a:pt x="378" y="181"/>
                    <a:pt x="454" y="36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23950" name="Freeform 34"/>
            <p:cNvSpPr>
              <a:spLocks/>
            </p:cNvSpPr>
            <p:nvPr/>
          </p:nvSpPr>
          <p:spPr bwMode="auto">
            <a:xfrm flipH="1" flipV="1">
              <a:off x="4459" y="3068"/>
              <a:ext cx="127" cy="90"/>
            </a:xfrm>
            <a:custGeom>
              <a:avLst/>
              <a:gdLst>
                <a:gd name="T0" fmla="*/ 0 w 454"/>
                <a:gd name="T1" fmla="*/ 22 h 363"/>
                <a:gd name="T2" fmla="*/ 18 w 454"/>
                <a:gd name="T3" fmla="*/ 0 h 363"/>
                <a:gd name="T4" fmla="*/ 36 w 454"/>
                <a:gd name="T5" fmla="*/ 22 h 363"/>
                <a:gd name="T6" fmla="*/ 0 60000 65536"/>
                <a:gd name="T7" fmla="*/ 0 60000 65536"/>
                <a:gd name="T8" fmla="*/ 0 60000 65536"/>
              </a:gdLst>
              <a:ahLst/>
              <a:cxnLst>
                <a:cxn ang="T6">
                  <a:pos x="T0" y="T1"/>
                </a:cxn>
                <a:cxn ang="T7">
                  <a:pos x="T2" y="T3"/>
                </a:cxn>
                <a:cxn ang="T8">
                  <a:pos x="T4" y="T5"/>
                </a:cxn>
              </a:cxnLst>
              <a:rect l="0" t="0" r="r" b="b"/>
              <a:pathLst>
                <a:path w="454" h="363">
                  <a:moveTo>
                    <a:pt x="0" y="363"/>
                  </a:moveTo>
                  <a:cubicBezTo>
                    <a:pt x="75" y="181"/>
                    <a:pt x="151" y="0"/>
                    <a:pt x="227" y="0"/>
                  </a:cubicBezTo>
                  <a:cubicBezTo>
                    <a:pt x="303" y="0"/>
                    <a:pt x="378" y="181"/>
                    <a:pt x="454" y="36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23951" name="Line 35"/>
            <p:cNvSpPr>
              <a:spLocks noChangeShapeType="1"/>
            </p:cNvSpPr>
            <p:nvPr/>
          </p:nvSpPr>
          <p:spPr bwMode="auto">
            <a:xfrm flipH="1">
              <a:off x="4332" y="3068"/>
              <a:ext cx="127"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cxnSp>
        <p:nvCxnSpPr>
          <p:cNvPr id="132132" name="AutoShape 36"/>
          <p:cNvCxnSpPr>
            <a:cxnSpLocks noChangeShapeType="1"/>
            <a:stCxn id="123956" idx="1"/>
            <a:endCxn id="123947" idx="0"/>
          </p:cNvCxnSpPr>
          <p:nvPr/>
        </p:nvCxnSpPr>
        <p:spPr bwMode="auto">
          <a:xfrm>
            <a:off x="1698625" y="4584700"/>
            <a:ext cx="717550" cy="574675"/>
          </a:xfrm>
          <a:prstGeom prst="straightConnector1">
            <a:avLst/>
          </a:prstGeom>
          <a:noFill/>
          <a:ln w="254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32133" name="Group 37"/>
          <p:cNvGrpSpPr>
            <a:grpSpLocks/>
          </p:cNvGrpSpPr>
          <p:nvPr/>
        </p:nvGrpSpPr>
        <p:grpSpPr bwMode="auto">
          <a:xfrm>
            <a:off x="3640138" y="3862388"/>
            <a:ext cx="1008062" cy="287337"/>
            <a:chOff x="3424" y="2840"/>
            <a:chExt cx="2268" cy="726"/>
          </a:xfrm>
        </p:grpSpPr>
        <p:sp>
          <p:nvSpPr>
            <p:cNvPr id="123942" name="Freeform 38"/>
            <p:cNvSpPr>
              <a:spLocks/>
            </p:cNvSpPr>
            <p:nvPr/>
          </p:nvSpPr>
          <p:spPr bwMode="auto">
            <a:xfrm>
              <a:off x="3424" y="2840"/>
              <a:ext cx="454" cy="363"/>
            </a:xfrm>
            <a:custGeom>
              <a:avLst/>
              <a:gdLst>
                <a:gd name="T0" fmla="*/ 0 w 454"/>
                <a:gd name="T1" fmla="*/ 363 h 363"/>
                <a:gd name="T2" fmla="*/ 227 w 454"/>
                <a:gd name="T3" fmla="*/ 0 h 363"/>
                <a:gd name="T4" fmla="*/ 454 w 454"/>
                <a:gd name="T5" fmla="*/ 363 h 363"/>
                <a:gd name="T6" fmla="*/ 0 60000 65536"/>
                <a:gd name="T7" fmla="*/ 0 60000 65536"/>
                <a:gd name="T8" fmla="*/ 0 60000 65536"/>
              </a:gdLst>
              <a:ahLst/>
              <a:cxnLst>
                <a:cxn ang="T6">
                  <a:pos x="T0" y="T1"/>
                </a:cxn>
                <a:cxn ang="T7">
                  <a:pos x="T2" y="T3"/>
                </a:cxn>
                <a:cxn ang="T8">
                  <a:pos x="T4" y="T5"/>
                </a:cxn>
              </a:cxnLst>
              <a:rect l="0" t="0" r="r" b="b"/>
              <a:pathLst>
                <a:path w="454" h="363">
                  <a:moveTo>
                    <a:pt x="0" y="363"/>
                  </a:moveTo>
                  <a:cubicBezTo>
                    <a:pt x="75" y="181"/>
                    <a:pt x="151" y="0"/>
                    <a:pt x="227" y="0"/>
                  </a:cubicBezTo>
                  <a:cubicBezTo>
                    <a:pt x="303" y="0"/>
                    <a:pt x="378" y="181"/>
                    <a:pt x="454" y="36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23943" name="Freeform 39"/>
            <p:cNvSpPr>
              <a:spLocks/>
            </p:cNvSpPr>
            <p:nvPr/>
          </p:nvSpPr>
          <p:spPr bwMode="auto">
            <a:xfrm flipV="1">
              <a:off x="3877" y="3203"/>
              <a:ext cx="454" cy="363"/>
            </a:xfrm>
            <a:custGeom>
              <a:avLst/>
              <a:gdLst>
                <a:gd name="T0" fmla="*/ 0 w 454"/>
                <a:gd name="T1" fmla="*/ 363 h 363"/>
                <a:gd name="T2" fmla="*/ 227 w 454"/>
                <a:gd name="T3" fmla="*/ 0 h 363"/>
                <a:gd name="T4" fmla="*/ 454 w 454"/>
                <a:gd name="T5" fmla="*/ 363 h 363"/>
                <a:gd name="T6" fmla="*/ 0 60000 65536"/>
                <a:gd name="T7" fmla="*/ 0 60000 65536"/>
                <a:gd name="T8" fmla="*/ 0 60000 65536"/>
              </a:gdLst>
              <a:ahLst/>
              <a:cxnLst>
                <a:cxn ang="T6">
                  <a:pos x="T0" y="T1"/>
                </a:cxn>
                <a:cxn ang="T7">
                  <a:pos x="T2" y="T3"/>
                </a:cxn>
                <a:cxn ang="T8">
                  <a:pos x="T4" y="T5"/>
                </a:cxn>
              </a:cxnLst>
              <a:rect l="0" t="0" r="r" b="b"/>
              <a:pathLst>
                <a:path w="454" h="363">
                  <a:moveTo>
                    <a:pt x="0" y="363"/>
                  </a:moveTo>
                  <a:cubicBezTo>
                    <a:pt x="75" y="181"/>
                    <a:pt x="151" y="0"/>
                    <a:pt x="227" y="0"/>
                  </a:cubicBezTo>
                  <a:cubicBezTo>
                    <a:pt x="303" y="0"/>
                    <a:pt x="378" y="181"/>
                    <a:pt x="454" y="36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23944" name="Freeform 40"/>
            <p:cNvSpPr>
              <a:spLocks/>
            </p:cNvSpPr>
            <p:nvPr/>
          </p:nvSpPr>
          <p:spPr bwMode="auto">
            <a:xfrm>
              <a:off x="4332" y="2840"/>
              <a:ext cx="454" cy="363"/>
            </a:xfrm>
            <a:custGeom>
              <a:avLst/>
              <a:gdLst>
                <a:gd name="T0" fmla="*/ 0 w 454"/>
                <a:gd name="T1" fmla="*/ 363 h 363"/>
                <a:gd name="T2" fmla="*/ 227 w 454"/>
                <a:gd name="T3" fmla="*/ 0 h 363"/>
                <a:gd name="T4" fmla="*/ 454 w 454"/>
                <a:gd name="T5" fmla="*/ 363 h 363"/>
                <a:gd name="T6" fmla="*/ 0 60000 65536"/>
                <a:gd name="T7" fmla="*/ 0 60000 65536"/>
                <a:gd name="T8" fmla="*/ 0 60000 65536"/>
              </a:gdLst>
              <a:ahLst/>
              <a:cxnLst>
                <a:cxn ang="T6">
                  <a:pos x="T0" y="T1"/>
                </a:cxn>
                <a:cxn ang="T7">
                  <a:pos x="T2" y="T3"/>
                </a:cxn>
                <a:cxn ang="T8">
                  <a:pos x="T4" y="T5"/>
                </a:cxn>
              </a:cxnLst>
              <a:rect l="0" t="0" r="r" b="b"/>
              <a:pathLst>
                <a:path w="454" h="363">
                  <a:moveTo>
                    <a:pt x="0" y="363"/>
                  </a:moveTo>
                  <a:cubicBezTo>
                    <a:pt x="75" y="181"/>
                    <a:pt x="151" y="0"/>
                    <a:pt x="227" y="0"/>
                  </a:cubicBezTo>
                  <a:cubicBezTo>
                    <a:pt x="303" y="0"/>
                    <a:pt x="378" y="181"/>
                    <a:pt x="454" y="36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23945" name="Freeform 41"/>
            <p:cNvSpPr>
              <a:spLocks/>
            </p:cNvSpPr>
            <p:nvPr/>
          </p:nvSpPr>
          <p:spPr bwMode="auto">
            <a:xfrm flipV="1">
              <a:off x="4785" y="3203"/>
              <a:ext cx="454" cy="363"/>
            </a:xfrm>
            <a:custGeom>
              <a:avLst/>
              <a:gdLst>
                <a:gd name="T0" fmla="*/ 0 w 454"/>
                <a:gd name="T1" fmla="*/ 363 h 363"/>
                <a:gd name="T2" fmla="*/ 227 w 454"/>
                <a:gd name="T3" fmla="*/ 0 h 363"/>
                <a:gd name="T4" fmla="*/ 454 w 454"/>
                <a:gd name="T5" fmla="*/ 363 h 363"/>
                <a:gd name="T6" fmla="*/ 0 60000 65536"/>
                <a:gd name="T7" fmla="*/ 0 60000 65536"/>
                <a:gd name="T8" fmla="*/ 0 60000 65536"/>
              </a:gdLst>
              <a:ahLst/>
              <a:cxnLst>
                <a:cxn ang="T6">
                  <a:pos x="T0" y="T1"/>
                </a:cxn>
                <a:cxn ang="T7">
                  <a:pos x="T2" y="T3"/>
                </a:cxn>
                <a:cxn ang="T8">
                  <a:pos x="T4" y="T5"/>
                </a:cxn>
              </a:cxnLst>
              <a:rect l="0" t="0" r="r" b="b"/>
              <a:pathLst>
                <a:path w="454" h="363">
                  <a:moveTo>
                    <a:pt x="0" y="363"/>
                  </a:moveTo>
                  <a:cubicBezTo>
                    <a:pt x="75" y="181"/>
                    <a:pt x="151" y="0"/>
                    <a:pt x="227" y="0"/>
                  </a:cubicBezTo>
                  <a:cubicBezTo>
                    <a:pt x="303" y="0"/>
                    <a:pt x="378" y="181"/>
                    <a:pt x="454" y="36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23946" name="Line 42"/>
            <p:cNvSpPr>
              <a:spLocks noChangeShapeType="1"/>
            </p:cNvSpPr>
            <p:nvPr/>
          </p:nvSpPr>
          <p:spPr bwMode="auto">
            <a:xfrm>
              <a:off x="5239" y="3203"/>
              <a:ext cx="45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132139" name="Group 43"/>
          <p:cNvGrpSpPr>
            <a:grpSpLocks/>
          </p:cNvGrpSpPr>
          <p:nvPr/>
        </p:nvGrpSpPr>
        <p:grpSpPr bwMode="auto">
          <a:xfrm>
            <a:off x="3640138" y="5087938"/>
            <a:ext cx="1008062" cy="287337"/>
            <a:chOff x="3424" y="2840"/>
            <a:chExt cx="2268" cy="726"/>
          </a:xfrm>
        </p:grpSpPr>
        <p:sp>
          <p:nvSpPr>
            <p:cNvPr id="123937" name="Freeform 44"/>
            <p:cNvSpPr>
              <a:spLocks/>
            </p:cNvSpPr>
            <p:nvPr/>
          </p:nvSpPr>
          <p:spPr bwMode="auto">
            <a:xfrm>
              <a:off x="3424" y="2840"/>
              <a:ext cx="454" cy="363"/>
            </a:xfrm>
            <a:custGeom>
              <a:avLst/>
              <a:gdLst>
                <a:gd name="T0" fmla="*/ 0 w 454"/>
                <a:gd name="T1" fmla="*/ 363 h 363"/>
                <a:gd name="T2" fmla="*/ 227 w 454"/>
                <a:gd name="T3" fmla="*/ 0 h 363"/>
                <a:gd name="T4" fmla="*/ 454 w 454"/>
                <a:gd name="T5" fmla="*/ 363 h 363"/>
                <a:gd name="T6" fmla="*/ 0 60000 65536"/>
                <a:gd name="T7" fmla="*/ 0 60000 65536"/>
                <a:gd name="T8" fmla="*/ 0 60000 65536"/>
              </a:gdLst>
              <a:ahLst/>
              <a:cxnLst>
                <a:cxn ang="T6">
                  <a:pos x="T0" y="T1"/>
                </a:cxn>
                <a:cxn ang="T7">
                  <a:pos x="T2" y="T3"/>
                </a:cxn>
                <a:cxn ang="T8">
                  <a:pos x="T4" y="T5"/>
                </a:cxn>
              </a:cxnLst>
              <a:rect l="0" t="0" r="r" b="b"/>
              <a:pathLst>
                <a:path w="454" h="363">
                  <a:moveTo>
                    <a:pt x="0" y="363"/>
                  </a:moveTo>
                  <a:cubicBezTo>
                    <a:pt x="75" y="181"/>
                    <a:pt x="151" y="0"/>
                    <a:pt x="227" y="0"/>
                  </a:cubicBezTo>
                  <a:cubicBezTo>
                    <a:pt x="303" y="0"/>
                    <a:pt x="378" y="181"/>
                    <a:pt x="454" y="36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23938" name="Freeform 45"/>
            <p:cNvSpPr>
              <a:spLocks/>
            </p:cNvSpPr>
            <p:nvPr/>
          </p:nvSpPr>
          <p:spPr bwMode="auto">
            <a:xfrm flipV="1">
              <a:off x="3877" y="3203"/>
              <a:ext cx="454" cy="363"/>
            </a:xfrm>
            <a:custGeom>
              <a:avLst/>
              <a:gdLst>
                <a:gd name="T0" fmla="*/ 0 w 454"/>
                <a:gd name="T1" fmla="*/ 363 h 363"/>
                <a:gd name="T2" fmla="*/ 227 w 454"/>
                <a:gd name="T3" fmla="*/ 0 h 363"/>
                <a:gd name="T4" fmla="*/ 454 w 454"/>
                <a:gd name="T5" fmla="*/ 363 h 363"/>
                <a:gd name="T6" fmla="*/ 0 60000 65536"/>
                <a:gd name="T7" fmla="*/ 0 60000 65536"/>
                <a:gd name="T8" fmla="*/ 0 60000 65536"/>
              </a:gdLst>
              <a:ahLst/>
              <a:cxnLst>
                <a:cxn ang="T6">
                  <a:pos x="T0" y="T1"/>
                </a:cxn>
                <a:cxn ang="T7">
                  <a:pos x="T2" y="T3"/>
                </a:cxn>
                <a:cxn ang="T8">
                  <a:pos x="T4" y="T5"/>
                </a:cxn>
              </a:cxnLst>
              <a:rect l="0" t="0" r="r" b="b"/>
              <a:pathLst>
                <a:path w="454" h="363">
                  <a:moveTo>
                    <a:pt x="0" y="363"/>
                  </a:moveTo>
                  <a:cubicBezTo>
                    <a:pt x="75" y="181"/>
                    <a:pt x="151" y="0"/>
                    <a:pt x="227" y="0"/>
                  </a:cubicBezTo>
                  <a:cubicBezTo>
                    <a:pt x="303" y="0"/>
                    <a:pt x="378" y="181"/>
                    <a:pt x="454" y="36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23939" name="Freeform 46"/>
            <p:cNvSpPr>
              <a:spLocks/>
            </p:cNvSpPr>
            <p:nvPr/>
          </p:nvSpPr>
          <p:spPr bwMode="auto">
            <a:xfrm>
              <a:off x="4332" y="2840"/>
              <a:ext cx="454" cy="363"/>
            </a:xfrm>
            <a:custGeom>
              <a:avLst/>
              <a:gdLst>
                <a:gd name="T0" fmla="*/ 0 w 454"/>
                <a:gd name="T1" fmla="*/ 363 h 363"/>
                <a:gd name="T2" fmla="*/ 227 w 454"/>
                <a:gd name="T3" fmla="*/ 0 h 363"/>
                <a:gd name="T4" fmla="*/ 454 w 454"/>
                <a:gd name="T5" fmla="*/ 363 h 363"/>
                <a:gd name="T6" fmla="*/ 0 60000 65536"/>
                <a:gd name="T7" fmla="*/ 0 60000 65536"/>
                <a:gd name="T8" fmla="*/ 0 60000 65536"/>
              </a:gdLst>
              <a:ahLst/>
              <a:cxnLst>
                <a:cxn ang="T6">
                  <a:pos x="T0" y="T1"/>
                </a:cxn>
                <a:cxn ang="T7">
                  <a:pos x="T2" y="T3"/>
                </a:cxn>
                <a:cxn ang="T8">
                  <a:pos x="T4" y="T5"/>
                </a:cxn>
              </a:cxnLst>
              <a:rect l="0" t="0" r="r" b="b"/>
              <a:pathLst>
                <a:path w="454" h="363">
                  <a:moveTo>
                    <a:pt x="0" y="363"/>
                  </a:moveTo>
                  <a:cubicBezTo>
                    <a:pt x="75" y="181"/>
                    <a:pt x="151" y="0"/>
                    <a:pt x="227" y="0"/>
                  </a:cubicBezTo>
                  <a:cubicBezTo>
                    <a:pt x="303" y="0"/>
                    <a:pt x="378" y="181"/>
                    <a:pt x="454" y="36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23940" name="Freeform 47"/>
            <p:cNvSpPr>
              <a:spLocks/>
            </p:cNvSpPr>
            <p:nvPr/>
          </p:nvSpPr>
          <p:spPr bwMode="auto">
            <a:xfrm flipV="1">
              <a:off x="4785" y="3203"/>
              <a:ext cx="454" cy="363"/>
            </a:xfrm>
            <a:custGeom>
              <a:avLst/>
              <a:gdLst>
                <a:gd name="T0" fmla="*/ 0 w 454"/>
                <a:gd name="T1" fmla="*/ 363 h 363"/>
                <a:gd name="T2" fmla="*/ 227 w 454"/>
                <a:gd name="T3" fmla="*/ 0 h 363"/>
                <a:gd name="T4" fmla="*/ 454 w 454"/>
                <a:gd name="T5" fmla="*/ 363 h 363"/>
                <a:gd name="T6" fmla="*/ 0 60000 65536"/>
                <a:gd name="T7" fmla="*/ 0 60000 65536"/>
                <a:gd name="T8" fmla="*/ 0 60000 65536"/>
              </a:gdLst>
              <a:ahLst/>
              <a:cxnLst>
                <a:cxn ang="T6">
                  <a:pos x="T0" y="T1"/>
                </a:cxn>
                <a:cxn ang="T7">
                  <a:pos x="T2" y="T3"/>
                </a:cxn>
                <a:cxn ang="T8">
                  <a:pos x="T4" y="T5"/>
                </a:cxn>
              </a:cxnLst>
              <a:rect l="0" t="0" r="r" b="b"/>
              <a:pathLst>
                <a:path w="454" h="363">
                  <a:moveTo>
                    <a:pt x="0" y="363"/>
                  </a:moveTo>
                  <a:cubicBezTo>
                    <a:pt x="75" y="181"/>
                    <a:pt x="151" y="0"/>
                    <a:pt x="227" y="0"/>
                  </a:cubicBezTo>
                  <a:cubicBezTo>
                    <a:pt x="303" y="0"/>
                    <a:pt x="378" y="181"/>
                    <a:pt x="454" y="36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23941" name="Line 48"/>
            <p:cNvSpPr>
              <a:spLocks noChangeShapeType="1"/>
            </p:cNvSpPr>
            <p:nvPr/>
          </p:nvSpPr>
          <p:spPr bwMode="auto">
            <a:xfrm>
              <a:off x="5239" y="3203"/>
              <a:ext cx="45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sp>
        <p:nvSpPr>
          <p:cNvPr id="123920" name="Rectangle 50"/>
          <p:cNvSpPr>
            <a:spLocks noChangeArrowheads="1"/>
          </p:cNvSpPr>
          <p:nvPr/>
        </p:nvSpPr>
        <p:spPr bwMode="auto">
          <a:xfrm>
            <a:off x="1911350" y="3286125"/>
            <a:ext cx="1219200"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b="0" i="0"/>
              <a:t>Κοιλότητα</a:t>
            </a:r>
          </a:p>
        </p:txBody>
      </p:sp>
      <p:sp>
        <p:nvSpPr>
          <p:cNvPr id="132147" name="Rectangle 51"/>
          <p:cNvSpPr>
            <a:spLocks noChangeArrowheads="1"/>
          </p:cNvSpPr>
          <p:nvPr/>
        </p:nvSpPr>
        <p:spPr bwMode="auto">
          <a:xfrm>
            <a:off x="3709988" y="4221163"/>
            <a:ext cx="1870075"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1600" i="0" dirty="0"/>
              <a:t>Μεταδιδόμενα κύματα που συμβάλλουν σε φάση</a:t>
            </a:r>
          </a:p>
        </p:txBody>
      </p:sp>
      <p:sp>
        <p:nvSpPr>
          <p:cNvPr id="123922" name="Line 52"/>
          <p:cNvSpPr>
            <a:spLocks noChangeShapeType="1"/>
          </p:cNvSpPr>
          <p:nvPr/>
        </p:nvSpPr>
        <p:spPr bwMode="auto">
          <a:xfrm flipH="1">
            <a:off x="1690688" y="3502025"/>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23923" name="Line 53"/>
          <p:cNvSpPr>
            <a:spLocks noChangeShapeType="1"/>
          </p:cNvSpPr>
          <p:nvPr/>
        </p:nvSpPr>
        <p:spPr bwMode="auto">
          <a:xfrm>
            <a:off x="3130550" y="3502025"/>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32150" name="Rectangle 54"/>
          <p:cNvSpPr>
            <a:spLocks noChangeArrowheads="1"/>
          </p:cNvSpPr>
          <p:nvPr/>
        </p:nvSpPr>
        <p:spPr bwMode="auto">
          <a:xfrm>
            <a:off x="4641850" y="5229225"/>
            <a:ext cx="1370013"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1600" i="0"/>
              <a:t>Φωτόνιο μετά από ανάκλαση</a:t>
            </a:r>
          </a:p>
        </p:txBody>
      </p:sp>
      <p:sp>
        <p:nvSpPr>
          <p:cNvPr id="123925" name="Rectangle 55"/>
          <p:cNvSpPr>
            <a:spLocks noChangeArrowheads="1"/>
          </p:cNvSpPr>
          <p:nvPr/>
        </p:nvSpPr>
        <p:spPr bwMode="auto">
          <a:xfrm>
            <a:off x="2341563" y="5443538"/>
            <a:ext cx="431800"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n-US" sz="2000" b="0"/>
              <a:t>L</a:t>
            </a:r>
            <a:endParaRPr lang="el-GR" sz="2000" b="0"/>
          </a:p>
        </p:txBody>
      </p:sp>
      <p:sp>
        <p:nvSpPr>
          <p:cNvPr id="123926" name="Line 56"/>
          <p:cNvSpPr>
            <a:spLocks noChangeShapeType="1"/>
          </p:cNvSpPr>
          <p:nvPr/>
        </p:nvSpPr>
        <p:spPr bwMode="auto">
          <a:xfrm flipH="1">
            <a:off x="1693863" y="5659438"/>
            <a:ext cx="6477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23927" name="Line 57"/>
          <p:cNvSpPr>
            <a:spLocks noChangeShapeType="1"/>
          </p:cNvSpPr>
          <p:nvPr/>
        </p:nvSpPr>
        <p:spPr bwMode="auto">
          <a:xfrm>
            <a:off x="1693863" y="5514975"/>
            <a:ext cx="0" cy="288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23928" name="Line 58"/>
          <p:cNvSpPr>
            <a:spLocks noChangeShapeType="1"/>
          </p:cNvSpPr>
          <p:nvPr/>
        </p:nvSpPr>
        <p:spPr bwMode="auto">
          <a:xfrm>
            <a:off x="2773363" y="5661025"/>
            <a:ext cx="6477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23929" name="Line 59"/>
          <p:cNvSpPr>
            <a:spLocks noChangeShapeType="1"/>
          </p:cNvSpPr>
          <p:nvPr/>
        </p:nvSpPr>
        <p:spPr bwMode="auto">
          <a:xfrm>
            <a:off x="3421063" y="5514975"/>
            <a:ext cx="0" cy="288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23930" name="Rectangle 60"/>
          <p:cNvSpPr>
            <a:spLocks noChangeArrowheads="1"/>
          </p:cNvSpPr>
          <p:nvPr/>
        </p:nvSpPr>
        <p:spPr bwMode="auto">
          <a:xfrm>
            <a:off x="3706813" y="3213100"/>
            <a:ext cx="1295400"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1600" i="0"/>
              <a:t>Ανακλαστικό κάτοπτρο</a:t>
            </a:r>
          </a:p>
        </p:txBody>
      </p:sp>
      <p:sp>
        <p:nvSpPr>
          <p:cNvPr id="123931" name="Rectangle 61"/>
          <p:cNvSpPr>
            <a:spLocks noChangeArrowheads="1"/>
          </p:cNvSpPr>
          <p:nvPr/>
        </p:nvSpPr>
        <p:spPr bwMode="auto">
          <a:xfrm>
            <a:off x="107950" y="3213100"/>
            <a:ext cx="1295400"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1600" i="0"/>
              <a:t>Ανακλαστικό κάτοπτρο</a:t>
            </a:r>
          </a:p>
        </p:txBody>
      </p:sp>
      <p:cxnSp>
        <p:nvCxnSpPr>
          <p:cNvPr id="123932" name="AutoShape 62"/>
          <p:cNvCxnSpPr>
            <a:cxnSpLocks noChangeShapeType="1"/>
            <a:stCxn id="123931" idx="3"/>
            <a:endCxn id="123911" idx="0"/>
          </p:cNvCxnSpPr>
          <p:nvPr/>
        </p:nvCxnSpPr>
        <p:spPr bwMode="auto">
          <a:xfrm>
            <a:off x="1403350" y="3465513"/>
            <a:ext cx="185738" cy="180975"/>
          </a:xfrm>
          <a:prstGeom prst="bentConnector2">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933" name="AutoShape 63"/>
          <p:cNvCxnSpPr>
            <a:cxnSpLocks noChangeShapeType="1"/>
            <a:stCxn id="123930" idx="1"/>
            <a:endCxn id="123912" idx="0"/>
          </p:cNvCxnSpPr>
          <p:nvPr/>
        </p:nvCxnSpPr>
        <p:spPr bwMode="auto">
          <a:xfrm rot="10800000" flipV="1">
            <a:off x="3533775" y="3465513"/>
            <a:ext cx="173038" cy="180975"/>
          </a:xfrm>
          <a:prstGeom prst="bentConnector2">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3934" name="Rectangle 64"/>
          <p:cNvSpPr>
            <a:spLocks noChangeArrowheads="1"/>
          </p:cNvSpPr>
          <p:nvPr/>
        </p:nvSpPr>
        <p:spPr bwMode="auto">
          <a:xfrm>
            <a:off x="1763713" y="5013325"/>
            <a:ext cx="360362"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n-US" sz="2000" b="0"/>
              <a:t>n</a:t>
            </a:r>
            <a:endParaRPr lang="el-GR" sz="2000" b="0"/>
          </a:p>
        </p:txBody>
      </p:sp>
      <p:sp>
        <p:nvSpPr>
          <p:cNvPr id="123935" name="Rectangle 65"/>
          <p:cNvSpPr>
            <a:spLocks noChangeArrowheads="1"/>
          </p:cNvSpPr>
          <p:nvPr/>
        </p:nvSpPr>
        <p:spPr bwMode="auto">
          <a:xfrm>
            <a:off x="1517699" y="5734050"/>
            <a:ext cx="2016075" cy="107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1600" b="0" i="0" dirty="0"/>
              <a:t>Ανακλάσεις και μεταδόσεις από τις έδρες μίας κοιλότητας </a:t>
            </a:r>
            <a:r>
              <a:rPr lang="en-US" sz="1600" b="0" i="0" dirty="0"/>
              <a:t>Fabry-Perot</a:t>
            </a:r>
            <a:r>
              <a:rPr lang="el-GR" sz="1600" b="0" i="0" dirty="0"/>
              <a:t> </a:t>
            </a:r>
          </a:p>
        </p:txBody>
      </p:sp>
      <p:sp>
        <p:nvSpPr>
          <p:cNvPr id="123936" name="Rectangle 66"/>
          <p:cNvSpPr>
            <a:spLocks noChangeArrowheads="1"/>
          </p:cNvSpPr>
          <p:nvPr/>
        </p:nvSpPr>
        <p:spPr bwMode="auto">
          <a:xfrm>
            <a:off x="1200470" y="2499473"/>
            <a:ext cx="3311525"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b="0" i="0" dirty="0"/>
              <a:t>Στην κοιλότητα τοποθετείται μέσο που αποδίδει κέρδος </a:t>
            </a:r>
          </a:p>
        </p:txBody>
      </p:sp>
    </p:spTree>
    <p:extLst>
      <p:ext uri="{BB962C8B-B14F-4D97-AF65-F5344CB8AC3E}">
        <p14:creationId xmlns:p14="http://schemas.microsoft.com/office/powerpoint/2010/main" val="23516581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132113"/>
                                        </p:tgtEl>
                                        <p:attrNameLst>
                                          <p:attrName>style.visibility</p:attrName>
                                        </p:attrNameLst>
                                      </p:cBhvr>
                                      <p:to>
                                        <p:strVal val="visible"/>
                                      </p:to>
                                    </p:set>
                                    <p:animEffect transition="in" filter="wipe(left)">
                                      <p:cBhvr>
                                        <p:cTn id="7" dur="500"/>
                                        <p:tgtEl>
                                          <p:spTgt spid="132113"/>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132133"/>
                                        </p:tgtEl>
                                        <p:attrNameLst>
                                          <p:attrName>style.visibility</p:attrName>
                                        </p:attrNameLst>
                                      </p:cBhvr>
                                      <p:to>
                                        <p:strVal val="visible"/>
                                      </p:to>
                                    </p:set>
                                    <p:animEffect transition="in" filter="wipe(left)">
                                      <p:cBhvr>
                                        <p:cTn id="11" dur="500"/>
                                        <p:tgtEl>
                                          <p:spTgt spid="132133"/>
                                        </p:tgtEl>
                                      </p:cBhvr>
                                    </p:animEffect>
                                  </p:childTnLst>
                                </p:cTn>
                              </p:par>
                            </p:childTnLst>
                          </p:cTn>
                        </p:par>
                        <p:par>
                          <p:cTn id="12" fill="hold" nodeType="afterGroup">
                            <p:stCondLst>
                              <p:cond delay="1000"/>
                            </p:stCondLst>
                            <p:childTnLst>
                              <p:par>
                                <p:cTn id="13" presetID="22" presetClass="entr" presetSubtype="1" fill="hold" nodeType="afterEffect">
                                  <p:stCondLst>
                                    <p:cond delay="0"/>
                                  </p:stCondLst>
                                  <p:childTnLst>
                                    <p:set>
                                      <p:cBhvr>
                                        <p:cTn id="14" dur="1" fill="hold">
                                          <p:stCondLst>
                                            <p:cond delay="0"/>
                                          </p:stCondLst>
                                        </p:cTn>
                                        <p:tgtEl>
                                          <p:spTgt spid="132125"/>
                                        </p:tgtEl>
                                        <p:attrNameLst>
                                          <p:attrName>style.visibility</p:attrName>
                                        </p:attrNameLst>
                                      </p:cBhvr>
                                      <p:to>
                                        <p:strVal val="visible"/>
                                      </p:to>
                                    </p:set>
                                    <p:animEffect transition="in" filter="wipe(up)">
                                      <p:cBhvr>
                                        <p:cTn id="15" dur="500"/>
                                        <p:tgtEl>
                                          <p:spTgt spid="132125"/>
                                        </p:tgtEl>
                                      </p:cBhvr>
                                    </p:animEffect>
                                  </p:childTnLst>
                                </p:cTn>
                              </p:par>
                            </p:childTnLst>
                          </p:cTn>
                        </p:par>
                        <p:par>
                          <p:cTn id="16" fill="hold" nodeType="afterGroup">
                            <p:stCondLst>
                              <p:cond delay="1500"/>
                            </p:stCondLst>
                            <p:childTnLst>
                              <p:par>
                                <p:cTn id="17" presetID="22" presetClass="entr" presetSubtype="2" fill="hold" nodeType="afterEffect">
                                  <p:stCondLst>
                                    <p:cond delay="0"/>
                                  </p:stCondLst>
                                  <p:childTnLst>
                                    <p:set>
                                      <p:cBhvr>
                                        <p:cTn id="18" dur="1" fill="hold">
                                          <p:stCondLst>
                                            <p:cond delay="0"/>
                                          </p:stCondLst>
                                        </p:cTn>
                                        <p:tgtEl>
                                          <p:spTgt spid="132119"/>
                                        </p:tgtEl>
                                        <p:attrNameLst>
                                          <p:attrName>style.visibility</p:attrName>
                                        </p:attrNameLst>
                                      </p:cBhvr>
                                      <p:to>
                                        <p:strVal val="visible"/>
                                      </p:to>
                                    </p:set>
                                    <p:animEffect transition="in" filter="wipe(right)">
                                      <p:cBhvr>
                                        <p:cTn id="19" dur="500"/>
                                        <p:tgtEl>
                                          <p:spTgt spid="132119"/>
                                        </p:tgtEl>
                                      </p:cBhvr>
                                    </p:animEffect>
                                  </p:childTnLst>
                                </p:cTn>
                              </p:par>
                            </p:childTnLst>
                          </p:cTn>
                        </p:par>
                        <p:par>
                          <p:cTn id="20" fill="hold" nodeType="afterGroup">
                            <p:stCondLst>
                              <p:cond delay="2000"/>
                            </p:stCondLst>
                            <p:childTnLst>
                              <p:par>
                                <p:cTn id="21" presetID="22" presetClass="entr" presetSubtype="1" fill="hold" nodeType="afterEffect">
                                  <p:stCondLst>
                                    <p:cond delay="0"/>
                                  </p:stCondLst>
                                  <p:childTnLst>
                                    <p:set>
                                      <p:cBhvr>
                                        <p:cTn id="22" dur="1" fill="hold">
                                          <p:stCondLst>
                                            <p:cond delay="0"/>
                                          </p:stCondLst>
                                        </p:cTn>
                                        <p:tgtEl>
                                          <p:spTgt spid="132132"/>
                                        </p:tgtEl>
                                        <p:attrNameLst>
                                          <p:attrName>style.visibility</p:attrName>
                                        </p:attrNameLst>
                                      </p:cBhvr>
                                      <p:to>
                                        <p:strVal val="visible"/>
                                      </p:to>
                                    </p:set>
                                    <p:animEffect transition="in" filter="wipe(up)">
                                      <p:cBhvr>
                                        <p:cTn id="23" dur="500"/>
                                        <p:tgtEl>
                                          <p:spTgt spid="132132"/>
                                        </p:tgtEl>
                                      </p:cBhvr>
                                    </p:animEffect>
                                  </p:childTnLst>
                                </p:cTn>
                              </p:par>
                            </p:childTnLst>
                          </p:cTn>
                        </p:par>
                        <p:par>
                          <p:cTn id="24" fill="hold" nodeType="afterGroup">
                            <p:stCondLst>
                              <p:cond delay="2500"/>
                            </p:stCondLst>
                            <p:childTnLst>
                              <p:par>
                                <p:cTn id="25" presetID="22" presetClass="entr" presetSubtype="8" fill="hold" nodeType="afterEffect">
                                  <p:stCondLst>
                                    <p:cond delay="0"/>
                                  </p:stCondLst>
                                  <p:childTnLst>
                                    <p:set>
                                      <p:cBhvr>
                                        <p:cTn id="26" dur="1" fill="hold">
                                          <p:stCondLst>
                                            <p:cond delay="0"/>
                                          </p:stCondLst>
                                        </p:cTn>
                                        <p:tgtEl>
                                          <p:spTgt spid="132126"/>
                                        </p:tgtEl>
                                        <p:attrNameLst>
                                          <p:attrName>style.visibility</p:attrName>
                                        </p:attrNameLst>
                                      </p:cBhvr>
                                      <p:to>
                                        <p:strVal val="visible"/>
                                      </p:to>
                                    </p:set>
                                    <p:animEffect transition="in" filter="wipe(left)">
                                      <p:cBhvr>
                                        <p:cTn id="27" dur="500"/>
                                        <p:tgtEl>
                                          <p:spTgt spid="132126"/>
                                        </p:tgtEl>
                                      </p:cBhvr>
                                    </p:animEffect>
                                  </p:childTnLst>
                                </p:cTn>
                              </p:par>
                            </p:childTnLst>
                          </p:cTn>
                        </p:par>
                        <p:par>
                          <p:cTn id="28" fill="hold" nodeType="afterGroup">
                            <p:stCondLst>
                              <p:cond delay="3000"/>
                            </p:stCondLst>
                            <p:childTnLst>
                              <p:par>
                                <p:cTn id="29" presetID="22" presetClass="entr" presetSubtype="8" fill="hold" nodeType="afterEffect">
                                  <p:stCondLst>
                                    <p:cond delay="0"/>
                                  </p:stCondLst>
                                  <p:childTnLst>
                                    <p:set>
                                      <p:cBhvr>
                                        <p:cTn id="30" dur="1" fill="hold">
                                          <p:stCondLst>
                                            <p:cond delay="0"/>
                                          </p:stCondLst>
                                        </p:cTn>
                                        <p:tgtEl>
                                          <p:spTgt spid="132139"/>
                                        </p:tgtEl>
                                        <p:attrNameLst>
                                          <p:attrName>style.visibility</p:attrName>
                                        </p:attrNameLst>
                                      </p:cBhvr>
                                      <p:to>
                                        <p:strVal val="visible"/>
                                      </p:to>
                                    </p:set>
                                    <p:animEffect transition="in" filter="wipe(left)">
                                      <p:cBhvr>
                                        <p:cTn id="31" dur="500"/>
                                        <p:tgtEl>
                                          <p:spTgt spid="132139"/>
                                        </p:tgtEl>
                                      </p:cBhvr>
                                    </p:animEffect>
                                  </p:childTnLst>
                                </p:cTn>
                              </p:par>
                            </p:childTnLst>
                          </p:cTn>
                        </p:par>
                        <p:par>
                          <p:cTn id="32" fill="hold" nodeType="afterGroup">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32147"/>
                                        </p:tgtEl>
                                        <p:attrNameLst>
                                          <p:attrName>style.visibility</p:attrName>
                                        </p:attrNameLst>
                                      </p:cBhvr>
                                      <p:to>
                                        <p:strVal val="visible"/>
                                      </p:to>
                                    </p:set>
                                    <p:animEffect transition="in" filter="wipe(left)">
                                      <p:cBhvr>
                                        <p:cTn id="35" dur="500"/>
                                        <p:tgtEl>
                                          <p:spTgt spid="132147"/>
                                        </p:tgtEl>
                                      </p:cBhvr>
                                    </p:animEffect>
                                  </p:childTnLst>
                                </p:cTn>
                              </p:par>
                            </p:childTnLst>
                          </p:cTn>
                        </p:par>
                        <p:par>
                          <p:cTn id="36" fill="hold" nodeType="afterGroup">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2150"/>
                                        </p:tgtEl>
                                        <p:attrNameLst>
                                          <p:attrName>style.visibility</p:attrName>
                                        </p:attrNameLst>
                                      </p:cBhvr>
                                      <p:to>
                                        <p:strVal val="visible"/>
                                      </p:to>
                                    </p:set>
                                    <p:animEffect transition="in" filter="wipe(left)">
                                      <p:cBhvr>
                                        <p:cTn id="39" dur="500"/>
                                        <p:tgtEl>
                                          <p:spTgt spid="132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147" grpId="0"/>
      <p:bldP spid="132150"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2" name="Rectangle 2"/>
          <p:cNvSpPr>
            <a:spLocks noGrp="1" noChangeArrowheads="1"/>
          </p:cNvSpPr>
          <p:nvPr>
            <p:ph type="title"/>
          </p:nvPr>
        </p:nvSpPr>
        <p:spPr>
          <a:xfrm>
            <a:off x="107950" y="115888"/>
            <a:ext cx="8928100" cy="720725"/>
          </a:xfrm>
          <a:noFill/>
        </p:spPr>
        <p:txBody>
          <a:bodyPr/>
          <a:lstStyle/>
          <a:p>
            <a:pPr eaLnBrk="1" hangingPunct="1"/>
            <a:r>
              <a:rPr lang="en-US" sz="3600" dirty="0"/>
              <a:t>Transmitters – </a:t>
            </a:r>
            <a:r>
              <a:rPr lang="en-US" sz="3600" b="1" u="sng" dirty="0"/>
              <a:t>Lasers</a:t>
            </a:r>
            <a:r>
              <a:rPr lang="en-US" sz="3600" dirty="0"/>
              <a:t>, LEDs, Tunable Lasers</a:t>
            </a:r>
          </a:p>
        </p:txBody>
      </p:sp>
      <p:sp>
        <p:nvSpPr>
          <p:cNvPr id="124933" name="Rectangle 3"/>
          <p:cNvSpPr>
            <a:spLocks noGrp="1" noChangeArrowheads="1"/>
          </p:cNvSpPr>
          <p:nvPr>
            <p:ph idx="1"/>
          </p:nvPr>
        </p:nvSpPr>
        <p:spPr>
          <a:xfrm>
            <a:off x="179388" y="800564"/>
            <a:ext cx="8785225" cy="4500644"/>
          </a:xfrm>
        </p:spPr>
        <p:txBody>
          <a:bodyPr>
            <a:normAutofit lnSpcReduction="10000"/>
          </a:bodyPr>
          <a:lstStyle/>
          <a:p>
            <a:pPr eaLnBrk="1" hangingPunct="1">
              <a:lnSpc>
                <a:spcPct val="80000"/>
              </a:lnSpc>
            </a:pPr>
            <a:r>
              <a:rPr lang="el-GR" sz="2000" dirty="0"/>
              <a:t>Ως αποτέλεσμα της συμβολής στη φάση (</a:t>
            </a:r>
            <a:r>
              <a:rPr lang="en-US" sz="2000" i="1" dirty="0"/>
              <a:t>in-phase addition</a:t>
            </a:r>
            <a:r>
              <a:rPr lang="el-GR" sz="2000" dirty="0"/>
              <a:t>)</a:t>
            </a:r>
            <a:r>
              <a:rPr lang="en-US" sz="2000" dirty="0"/>
              <a:t>, </a:t>
            </a:r>
            <a:r>
              <a:rPr lang="el-GR" sz="2000" dirty="0"/>
              <a:t>το πλάτος του μεταδιδόμενου κύματος αυξάνεται σημαντικά για τα μήκη κύματος αντήχησης σε σχέση με τα άλλα μήκη κύματος</a:t>
            </a:r>
          </a:p>
          <a:p>
            <a:pPr lvl="1" eaLnBrk="1" hangingPunct="1">
              <a:lnSpc>
                <a:spcPct val="80000"/>
              </a:lnSpc>
            </a:pPr>
            <a:r>
              <a:rPr lang="el-GR" sz="1800" dirty="0"/>
              <a:t>Όταν οι </a:t>
            </a:r>
            <a:r>
              <a:rPr lang="el-GR" sz="1800" b="1" dirty="0"/>
              <a:t>έδρες</a:t>
            </a:r>
            <a:r>
              <a:rPr lang="el-GR" sz="1800" dirty="0"/>
              <a:t> είναι τουλάχιστον </a:t>
            </a:r>
            <a:r>
              <a:rPr lang="el-GR" sz="1800" b="1" dirty="0"/>
              <a:t>εν μέρει ανακλαστικές</a:t>
            </a:r>
            <a:r>
              <a:rPr lang="el-GR" sz="1800" dirty="0"/>
              <a:t>, το </a:t>
            </a:r>
            <a:r>
              <a:rPr lang="el-GR" sz="1800" b="1" dirty="0"/>
              <a:t>κέρδος</a:t>
            </a:r>
            <a:r>
              <a:rPr lang="el-GR" sz="1800" dirty="0"/>
              <a:t> του οπτικού ενισχυτή γίνεται </a:t>
            </a:r>
            <a:r>
              <a:rPr lang="el-GR" sz="1800" b="1" dirty="0"/>
              <a:t>συνάρτηση του μήκους κύματος</a:t>
            </a:r>
          </a:p>
          <a:p>
            <a:pPr eaLnBrk="1" hangingPunct="1">
              <a:lnSpc>
                <a:spcPct val="80000"/>
              </a:lnSpc>
            </a:pPr>
            <a:r>
              <a:rPr lang="el-GR" sz="2000" b="1" dirty="0"/>
              <a:t>Αν ο συνδυασμός του κέρδους του ενισχυτή και της ανακλαστικότητας της έδρας είναι αρκετά υψηλός</a:t>
            </a:r>
            <a:r>
              <a:rPr lang="el-GR" sz="2000" dirty="0"/>
              <a:t>, ο ενισχυτής θα ξεκινήσει να ταλαντώνεται (</a:t>
            </a:r>
            <a:r>
              <a:rPr lang="en-US" sz="2000" i="1" dirty="0"/>
              <a:t>oscillate</a:t>
            </a:r>
            <a:r>
              <a:rPr lang="el-GR" sz="2000" dirty="0"/>
              <a:t>)</a:t>
            </a:r>
            <a:r>
              <a:rPr lang="en-US" sz="2000" dirty="0"/>
              <a:t> </a:t>
            </a:r>
            <a:r>
              <a:rPr lang="el-GR" sz="2000" dirty="0"/>
              <a:t>ή θα παράγει φως στην έξοδο, ακόμα και υπό καθεστώς </a:t>
            </a:r>
            <a:r>
              <a:rPr lang="el-GR" sz="2000" b="1" dirty="0"/>
              <a:t>απουσίας σήματος εισόδου</a:t>
            </a:r>
            <a:r>
              <a:rPr lang="el-GR" sz="2000" dirty="0"/>
              <a:t>. Για μία δεδομένη συσκευή, το σημείο στο οποίο συμβαίνει αυτό ονομάζεται </a:t>
            </a:r>
            <a:r>
              <a:rPr lang="el-GR" sz="2000" b="1" dirty="0"/>
              <a:t>κατώφλι εκπομπής </a:t>
            </a:r>
            <a:r>
              <a:rPr lang="en-US" sz="2000" b="1" dirty="0"/>
              <a:t>laser (</a:t>
            </a:r>
            <a:r>
              <a:rPr lang="en-US" sz="2000" b="1" i="1" dirty="0"/>
              <a:t>laser threshold</a:t>
            </a:r>
            <a:r>
              <a:rPr lang="en-US" sz="2000" b="1" dirty="0"/>
              <a:t>)</a:t>
            </a:r>
            <a:endParaRPr lang="el-GR" sz="2000" b="1" dirty="0"/>
          </a:p>
          <a:p>
            <a:pPr eaLnBrk="1" hangingPunct="1">
              <a:lnSpc>
                <a:spcPct val="80000"/>
              </a:lnSpc>
            </a:pPr>
            <a:r>
              <a:rPr lang="el-GR" sz="2000" dirty="0"/>
              <a:t>Πέρα από το κατώφλι, παύει να είναι ενισχυτής αλλά γίνεται </a:t>
            </a:r>
            <a:r>
              <a:rPr lang="el-GR" sz="2000" b="1" dirty="0"/>
              <a:t>ταλαντωτής ή </a:t>
            </a:r>
            <a:r>
              <a:rPr lang="en-US" sz="2000" b="1" dirty="0"/>
              <a:t>laser</a:t>
            </a:r>
            <a:r>
              <a:rPr lang="en-US" sz="2000" dirty="0"/>
              <a:t>. </a:t>
            </a:r>
            <a:r>
              <a:rPr lang="el-GR" sz="2000" dirty="0"/>
              <a:t>Αυτό συμβαίνει επειδή η αθέλητη αυθόρμητη εκπομπή, που είναι πάντα παρούσα σε όλα τα μήκη κύματος εντός του εύρους ζώνης του ενισχυτή, ενισχύεται ακόμη και χωρίς σήμα εισόδου και εμφανίζεται σαν φως στην έξοδο</a:t>
            </a:r>
          </a:p>
          <a:p>
            <a:pPr lvl="1" eaLnBrk="1" hangingPunct="1">
              <a:lnSpc>
                <a:spcPct val="80000"/>
              </a:lnSpc>
            </a:pPr>
            <a:r>
              <a:rPr lang="el-GR" sz="1800" dirty="0"/>
              <a:t>Αυτή η διαδικασία είναι παρόμοια με αυτό που συμβαίνει σε ένα ηλεκτρονικό ταλαντωτή, που μπορεί να θεωρηθεί σαν ηλεκτρονικός ενισχυτής με θετική ανάδραση</a:t>
            </a:r>
          </a:p>
        </p:txBody>
      </p:sp>
    </p:spTree>
    <p:extLst>
      <p:ext uri="{BB962C8B-B14F-4D97-AF65-F5344CB8AC3E}">
        <p14:creationId xmlns:p14="http://schemas.microsoft.com/office/powerpoint/2010/main" val="4603962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6" name="Rectangle 2"/>
          <p:cNvSpPr>
            <a:spLocks noGrp="1" noChangeArrowheads="1"/>
          </p:cNvSpPr>
          <p:nvPr>
            <p:ph type="title"/>
          </p:nvPr>
        </p:nvSpPr>
        <p:spPr>
          <a:xfrm>
            <a:off x="107950" y="115888"/>
            <a:ext cx="8928100" cy="720725"/>
          </a:xfrm>
          <a:noFill/>
        </p:spPr>
        <p:txBody>
          <a:bodyPr/>
          <a:lstStyle/>
          <a:p>
            <a:pPr eaLnBrk="1" hangingPunct="1"/>
            <a:r>
              <a:rPr lang="en-US" sz="3600" dirty="0"/>
              <a:t>Transmitters – </a:t>
            </a:r>
            <a:r>
              <a:rPr lang="en-US" sz="3600" b="1" u="sng" dirty="0"/>
              <a:t>Lasers</a:t>
            </a:r>
            <a:r>
              <a:rPr lang="en-US" sz="3600" dirty="0"/>
              <a:t>, LEDs, Tunable Lasers</a:t>
            </a:r>
          </a:p>
        </p:txBody>
      </p:sp>
      <p:sp>
        <p:nvSpPr>
          <p:cNvPr id="125957" name="Rectangle 3"/>
          <p:cNvSpPr>
            <a:spLocks noGrp="1" noChangeArrowheads="1"/>
          </p:cNvSpPr>
          <p:nvPr>
            <p:ph idx="1"/>
          </p:nvPr>
        </p:nvSpPr>
        <p:spPr>
          <a:xfrm>
            <a:off x="179388" y="836712"/>
            <a:ext cx="8785225" cy="3240361"/>
          </a:xfrm>
        </p:spPr>
        <p:txBody>
          <a:bodyPr>
            <a:normAutofit fontScale="92500" lnSpcReduction="10000"/>
          </a:bodyPr>
          <a:lstStyle/>
          <a:p>
            <a:pPr eaLnBrk="1" hangingPunct="1">
              <a:lnSpc>
                <a:spcPct val="80000"/>
              </a:lnSpc>
            </a:pPr>
            <a:r>
              <a:rPr lang="el-GR" sz="2000" dirty="0"/>
              <a:t>Επειδή η διαδικασία ενίσχυσης οφείλεται στην </a:t>
            </a:r>
            <a:r>
              <a:rPr lang="el-GR" sz="2000" b="1" dirty="0"/>
              <a:t>εξαναγκασμένη εκπομπή</a:t>
            </a:r>
            <a:r>
              <a:rPr lang="el-GR" sz="2000" dirty="0"/>
              <a:t>, το φως εξόδου του </a:t>
            </a:r>
            <a:r>
              <a:rPr lang="en-US" sz="2000" dirty="0"/>
              <a:t>laser </a:t>
            </a:r>
            <a:r>
              <a:rPr lang="el-GR" sz="2000" dirty="0"/>
              <a:t>είναι </a:t>
            </a:r>
            <a:r>
              <a:rPr lang="el-GR" sz="2000" b="1" dirty="0"/>
              <a:t>σύμφωνο</a:t>
            </a:r>
            <a:r>
              <a:rPr lang="el-GR" sz="2000" dirty="0"/>
              <a:t> </a:t>
            </a:r>
            <a:r>
              <a:rPr lang="en-US" sz="2000" dirty="0"/>
              <a:t>(</a:t>
            </a:r>
            <a:r>
              <a:rPr lang="en-US" sz="2000" b="1" i="1" dirty="0"/>
              <a:t>coherent</a:t>
            </a:r>
            <a:r>
              <a:rPr lang="en-US" sz="2000" dirty="0"/>
              <a:t>)</a:t>
            </a:r>
          </a:p>
          <a:p>
            <a:pPr eaLnBrk="1" hangingPunct="1">
              <a:lnSpc>
                <a:spcPct val="80000"/>
              </a:lnSpc>
            </a:pPr>
            <a:r>
              <a:rPr lang="el-GR" sz="2000" dirty="0"/>
              <a:t>Για να συμβεί σε ένα </a:t>
            </a:r>
            <a:r>
              <a:rPr lang="el-GR" sz="2000" b="1" dirty="0"/>
              <a:t>συγκεκριμένο μήκος κύματος </a:t>
            </a:r>
            <a:r>
              <a:rPr lang="el-GR" sz="2000" dirty="0"/>
              <a:t>ταλάντωση του </a:t>
            </a:r>
            <a:r>
              <a:rPr lang="en-US" sz="2000" dirty="0"/>
              <a:t>laser </a:t>
            </a:r>
            <a:r>
              <a:rPr lang="el-GR" sz="2000" dirty="0"/>
              <a:t>πρέπει να ικανοποιούνται </a:t>
            </a:r>
            <a:r>
              <a:rPr lang="el-GR" sz="2000" b="1" dirty="0"/>
              <a:t>δύο συνθήκες</a:t>
            </a:r>
          </a:p>
          <a:p>
            <a:pPr lvl="1" eaLnBrk="1" hangingPunct="1">
              <a:lnSpc>
                <a:spcPct val="80000"/>
              </a:lnSpc>
            </a:pPr>
            <a:r>
              <a:rPr lang="el-GR" sz="1800" dirty="0"/>
              <a:t>Το μήκος κύματος πρέπει να </a:t>
            </a:r>
            <a:r>
              <a:rPr lang="el-GR" sz="1800" b="1" dirty="0"/>
              <a:t>βρίσκεται εντός του εύρους ζώνης του μέσου </a:t>
            </a:r>
            <a:r>
              <a:rPr lang="el-GR" sz="1800" dirty="0"/>
              <a:t>που χρησιμοποιείται. Π.χ. αν το </a:t>
            </a:r>
            <a:r>
              <a:rPr lang="en-US" sz="1800" dirty="0"/>
              <a:t>laser </a:t>
            </a:r>
            <a:r>
              <a:rPr lang="el-GR" sz="1800" dirty="0"/>
              <a:t>είναι κατασκευασμένο από ίνα ντοπαρισμένη με </a:t>
            </a:r>
            <a:r>
              <a:rPr lang="el-GR" sz="1800" dirty="0" err="1"/>
              <a:t>έρβιο</a:t>
            </a:r>
            <a:r>
              <a:rPr lang="en-US" sz="1800" dirty="0"/>
              <a:t> (laser </a:t>
            </a:r>
            <a:r>
              <a:rPr lang="el-GR" sz="1800" dirty="0"/>
              <a:t>ίνας</a:t>
            </a:r>
            <a:r>
              <a:rPr lang="en-US" sz="1800" dirty="0"/>
              <a:t>)</a:t>
            </a:r>
            <a:r>
              <a:rPr lang="el-GR" sz="1800" dirty="0"/>
              <a:t>, το μήκος κύματος θα πρέπει να βρίσκεται στη ζώνη 1525-1560</a:t>
            </a:r>
            <a:r>
              <a:rPr lang="en-US" sz="1800" dirty="0"/>
              <a:t>nm</a:t>
            </a:r>
            <a:endParaRPr lang="el-GR" sz="1800" dirty="0"/>
          </a:p>
          <a:p>
            <a:pPr lvl="1" eaLnBrk="1" hangingPunct="1">
              <a:lnSpc>
                <a:spcPct val="80000"/>
              </a:lnSpc>
            </a:pPr>
            <a:r>
              <a:rPr lang="el-GR" sz="1800" b="1" dirty="0"/>
              <a:t>Το μήκος της κοιλότητας πρέπει να είναι ακέραιο πολλαπλάσιο του μισού του μήκους κύματος στην κοιλότητα</a:t>
            </a:r>
            <a:r>
              <a:rPr lang="el-GR" sz="1800" dirty="0"/>
              <a:t>. Για ένα δεδομένο</a:t>
            </a:r>
            <a:r>
              <a:rPr lang="en-US" sz="1800" dirty="0"/>
              <a:t> laser</a:t>
            </a:r>
            <a:r>
              <a:rPr lang="el-GR" sz="1800" dirty="0"/>
              <a:t>, όλα τα μήκη κύματος που ικανοποιούν αυτή τη συνθήκη καλούνται </a:t>
            </a:r>
            <a:r>
              <a:rPr lang="el-GR" sz="1800" b="1" dirty="0"/>
              <a:t>διαμήκεις τρόποι</a:t>
            </a:r>
            <a:r>
              <a:rPr lang="en-US" sz="1800" b="1" dirty="0"/>
              <a:t> </a:t>
            </a:r>
            <a:r>
              <a:rPr lang="en-US" sz="1800" dirty="0"/>
              <a:t>(</a:t>
            </a:r>
            <a:r>
              <a:rPr lang="en-US" sz="1800" b="1" i="1" dirty="0"/>
              <a:t>longitudinal modes</a:t>
            </a:r>
            <a:r>
              <a:rPr lang="en-US" sz="1800" dirty="0"/>
              <a:t>)</a:t>
            </a:r>
            <a:r>
              <a:rPr lang="el-GR" sz="1800" dirty="0"/>
              <a:t> αυτού του </a:t>
            </a:r>
            <a:r>
              <a:rPr lang="en-US" sz="1800" dirty="0"/>
              <a:t>laser</a:t>
            </a:r>
            <a:endParaRPr lang="el-GR" sz="1800" dirty="0"/>
          </a:p>
          <a:p>
            <a:pPr eaLnBrk="1" hangingPunct="1">
              <a:lnSpc>
                <a:spcPct val="80000"/>
              </a:lnSpc>
            </a:pPr>
            <a:r>
              <a:rPr lang="el-GR" sz="2000" b="1" dirty="0"/>
              <a:t>Το </a:t>
            </a:r>
            <a:r>
              <a:rPr lang="en-US" sz="2000" b="1" dirty="0"/>
              <a:t>laser </a:t>
            </a:r>
            <a:r>
              <a:rPr lang="el-GR" sz="2000" b="1" dirty="0"/>
              <a:t>που περιγράφηκε προηγουμένως καλείται </a:t>
            </a:r>
            <a:r>
              <a:rPr lang="en-US" sz="2000" b="1" dirty="0"/>
              <a:t>Fabry-Perot (</a:t>
            </a:r>
            <a:r>
              <a:rPr lang="en-US" sz="2000" b="1" i="1" dirty="0"/>
              <a:t>FP</a:t>
            </a:r>
            <a:r>
              <a:rPr lang="en-US" sz="2000" b="1" dirty="0"/>
              <a:t>) laser </a:t>
            </a:r>
            <a:r>
              <a:rPr lang="el-GR" sz="2000" b="1" dirty="0"/>
              <a:t>και συνήθως ταλαντώνεται </a:t>
            </a:r>
            <a:r>
              <a:rPr lang="el-GR" sz="2000" b="1" u="sng" dirty="0"/>
              <a:t>ταυτόχρονα</a:t>
            </a:r>
            <a:r>
              <a:rPr lang="el-GR" sz="2000" b="1" dirty="0"/>
              <a:t> σε διάφορους διαμήκεις τρόπους. Ένα τέτοιο </a:t>
            </a:r>
            <a:r>
              <a:rPr lang="en-US" sz="2000" b="1" dirty="0"/>
              <a:t>laser </a:t>
            </a:r>
            <a:r>
              <a:rPr lang="el-GR" sz="2000" b="1" dirty="0"/>
              <a:t>καλείται πολλαπλών διαμηκών τρόπων (</a:t>
            </a:r>
            <a:r>
              <a:rPr lang="en-US" sz="2000" b="1" i="1" dirty="0"/>
              <a:t>Multi-Longitudinal Mode – MLM laser</a:t>
            </a:r>
            <a:r>
              <a:rPr lang="el-GR" sz="2000" b="1" dirty="0"/>
              <a:t>)</a:t>
            </a:r>
            <a:endParaRPr lang="en-US" sz="2000" b="1"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0833" y="4062450"/>
            <a:ext cx="5161447" cy="28050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8327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1196752"/>
            <a:ext cx="5569204" cy="53309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2"/>
          <p:cNvSpPr>
            <a:spLocks noGrp="1" noChangeArrowheads="1"/>
          </p:cNvSpPr>
          <p:nvPr>
            <p:ph type="title"/>
          </p:nvPr>
        </p:nvSpPr>
        <p:spPr>
          <a:xfrm>
            <a:off x="457200" y="274638"/>
            <a:ext cx="8229600" cy="850106"/>
          </a:xfrm>
          <a:noFill/>
        </p:spPr>
        <p:txBody>
          <a:bodyPr/>
          <a:lstStyle/>
          <a:p>
            <a:pPr eaLnBrk="1" hangingPunct="1"/>
            <a:r>
              <a:rPr lang="en-US" sz="3600" dirty="0"/>
              <a:t>Transmitters – </a:t>
            </a:r>
            <a:r>
              <a:rPr lang="en-US" sz="3600" b="1" u="sng" dirty="0"/>
              <a:t>Lasers</a:t>
            </a:r>
            <a:r>
              <a:rPr lang="en-US" sz="3600" dirty="0"/>
              <a:t>, LEDs, Tunable Lasers</a:t>
            </a:r>
          </a:p>
        </p:txBody>
      </p:sp>
    </p:spTree>
    <p:extLst>
      <p:ext uri="{BB962C8B-B14F-4D97-AF65-F5344CB8AC3E}">
        <p14:creationId xmlns:p14="http://schemas.microsoft.com/office/powerpoint/2010/main" val="7833036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544AE2D-D66A-F324-87D1-6EF296034CE0}"/>
              </a:ext>
            </a:extLst>
          </p:cNvPr>
          <p:cNvSpPr>
            <a:spLocks noGrp="1"/>
          </p:cNvSpPr>
          <p:nvPr>
            <p:ph type="title"/>
          </p:nvPr>
        </p:nvSpPr>
        <p:spPr/>
        <p:txBody>
          <a:bodyPr/>
          <a:lstStyle/>
          <a:p>
            <a:r>
              <a:rPr lang="el-GR" dirty="0" err="1"/>
              <a:t>Συνθ</a:t>
            </a:r>
            <a:r>
              <a:rPr lang="en-US" dirty="0" err="1"/>
              <a:t>ή</a:t>
            </a:r>
            <a:r>
              <a:rPr lang="el-GR" dirty="0" err="1"/>
              <a:t>κη</a:t>
            </a:r>
            <a:r>
              <a:rPr lang="el-GR" dirty="0"/>
              <a:t> άντλησης σε </a:t>
            </a:r>
            <a:r>
              <a:rPr lang="en-GB" dirty="0"/>
              <a:t>PN </a:t>
            </a:r>
            <a:r>
              <a:rPr lang="el-GR" dirty="0"/>
              <a:t>δ</a:t>
            </a:r>
            <a:r>
              <a:rPr lang="en-GB" dirty="0" err="1"/>
              <a:t>ί</a:t>
            </a:r>
            <a:r>
              <a:rPr lang="el-GR" dirty="0" err="1"/>
              <a:t>οδο</a:t>
            </a:r>
            <a:endParaRPr lang="en-US" dirty="0"/>
          </a:p>
        </p:txBody>
      </p:sp>
      <p:pic>
        <p:nvPicPr>
          <p:cNvPr id="3074" name="Picture 2" descr="Rate Equation of quantum-dot semiconductor optical Amplifier - File  Exchange - MATLAB Central">
            <a:extLst>
              <a:ext uri="{FF2B5EF4-FFF2-40B4-BE49-F238E27FC236}">
                <a16:creationId xmlns:a16="http://schemas.microsoft.com/office/drawing/2014/main" id="{53620878-5040-6BB4-C53E-05E12883241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39432"/>
          <a:stretch/>
        </p:blipFill>
        <p:spPr bwMode="auto">
          <a:xfrm>
            <a:off x="188154" y="1980467"/>
            <a:ext cx="3707986" cy="205958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211D8FCC-E7E9-8808-468F-C9AA43E8CBFD}"/>
              </a:ext>
            </a:extLst>
          </p:cNvPr>
          <p:cNvPicPr>
            <a:picLocks noChangeAspect="1"/>
          </p:cNvPicPr>
          <p:nvPr/>
        </p:nvPicPr>
        <p:blipFill>
          <a:blip r:embed="rId4"/>
          <a:stretch>
            <a:fillRect/>
          </a:stretch>
        </p:blipFill>
        <p:spPr>
          <a:xfrm>
            <a:off x="4174436" y="2276796"/>
            <a:ext cx="4969565" cy="1227620"/>
          </a:xfrm>
          <a:prstGeom prst="rect">
            <a:avLst/>
          </a:prstGeom>
        </p:spPr>
      </p:pic>
      <p:sp>
        <p:nvSpPr>
          <p:cNvPr id="5" name="Rectangle 4">
            <a:extLst>
              <a:ext uri="{FF2B5EF4-FFF2-40B4-BE49-F238E27FC236}">
                <a16:creationId xmlns:a16="http://schemas.microsoft.com/office/drawing/2014/main" id="{E24DA1AB-C063-FCB5-00B0-8DDEBDF0F85F}"/>
              </a:ext>
            </a:extLst>
          </p:cNvPr>
          <p:cNvSpPr/>
          <p:nvPr/>
        </p:nvSpPr>
        <p:spPr>
          <a:xfrm>
            <a:off x="70533" y="3616031"/>
            <a:ext cx="1431235" cy="8671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826B4AE-D1FC-634A-3B55-5B0B4084D0A0}"/>
              </a:ext>
            </a:extLst>
          </p:cNvPr>
          <p:cNvSpPr txBox="1"/>
          <p:nvPr/>
        </p:nvSpPr>
        <p:spPr>
          <a:xfrm>
            <a:off x="281561" y="3583929"/>
            <a:ext cx="1492588" cy="369332"/>
          </a:xfrm>
          <a:prstGeom prst="rect">
            <a:avLst/>
          </a:prstGeom>
          <a:noFill/>
        </p:spPr>
        <p:txBody>
          <a:bodyPr wrap="none" rtlCol="0">
            <a:spAutoFit/>
          </a:bodyPr>
          <a:lstStyle/>
          <a:p>
            <a:r>
              <a:rPr lang="en-US" dirty="0"/>
              <a:t>Active region</a:t>
            </a:r>
          </a:p>
        </p:txBody>
      </p:sp>
      <p:pic>
        <p:nvPicPr>
          <p:cNvPr id="2" name="Picture 1">
            <a:extLst>
              <a:ext uri="{FF2B5EF4-FFF2-40B4-BE49-F238E27FC236}">
                <a16:creationId xmlns:a16="http://schemas.microsoft.com/office/drawing/2014/main" id="{CEA054ED-0A15-7508-D88A-64363D57A7D7}"/>
              </a:ext>
            </a:extLst>
          </p:cNvPr>
          <p:cNvPicPr>
            <a:picLocks noChangeAspect="1"/>
          </p:cNvPicPr>
          <p:nvPr/>
        </p:nvPicPr>
        <p:blipFill>
          <a:blip r:embed="rId5"/>
          <a:stretch>
            <a:fillRect/>
          </a:stretch>
        </p:blipFill>
        <p:spPr>
          <a:xfrm>
            <a:off x="35266" y="4401174"/>
            <a:ext cx="9073467" cy="1735295"/>
          </a:xfrm>
          <a:prstGeom prst="rect">
            <a:avLst/>
          </a:prstGeom>
        </p:spPr>
      </p:pic>
      <p:sp>
        <p:nvSpPr>
          <p:cNvPr id="8" name="Rounded Rectangle 7">
            <a:extLst>
              <a:ext uri="{FF2B5EF4-FFF2-40B4-BE49-F238E27FC236}">
                <a16:creationId xmlns:a16="http://schemas.microsoft.com/office/drawing/2014/main" id="{062CEC0B-9F8E-8145-26C5-9DCAEE265B87}"/>
              </a:ext>
            </a:extLst>
          </p:cNvPr>
          <p:cNvSpPr/>
          <p:nvPr/>
        </p:nvSpPr>
        <p:spPr>
          <a:xfrm>
            <a:off x="7325139" y="2276796"/>
            <a:ext cx="1709530" cy="1267262"/>
          </a:xfrm>
          <a:prstGeom prst="roundRect">
            <a:avLst/>
          </a:prstGeom>
          <a:solidFill>
            <a:schemeClr val="accent1">
              <a:alpha val="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11377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80" name="Rectangle 2"/>
          <p:cNvSpPr>
            <a:spLocks noGrp="1" noChangeArrowheads="1"/>
          </p:cNvSpPr>
          <p:nvPr>
            <p:ph type="title"/>
          </p:nvPr>
        </p:nvSpPr>
        <p:spPr>
          <a:xfrm>
            <a:off x="107950" y="115888"/>
            <a:ext cx="8928100" cy="720725"/>
          </a:xfrm>
          <a:noFill/>
        </p:spPr>
        <p:txBody>
          <a:bodyPr/>
          <a:lstStyle/>
          <a:p>
            <a:pPr eaLnBrk="1" hangingPunct="1"/>
            <a:r>
              <a:rPr lang="en-US" sz="3600"/>
              <a:t>Transmitters – </a:t>
            </a:r>
            <a:r>
              <a:rPr lang="en-US" sz="3600" b="1" u="sng"/>
              <a:t>Lasers</a:t>
            </a:r>
            <a:r>
              <a:rPr lang="en-US" sz="3600"/>
              <a:t>, LEDs, Tunable Lasers</a:t>
            </a:r>
          </a:p>
        </p:txBody>
      </p:sp>
      <p:sp>
        <p:nvSpPr>
          <p:cNvPr id="126981" name="Rectangle 3"/>
          <p:cNvSpPr>
            <a:spLocks noGrp="1" noChangeArrowheads="1"/>
          </p:cNvSpPr>
          <p:nvPr>
            <p:ph idx="1"/>
          </p:nvPr>
        </p:nvSpPr>
        <p:spPr>
          <a:xfrm>
            <a:off x="179388" y="981075"/>
            <a:ext cx="8785225" cy="4895850"/>
          </a:xfrm>
        </p:spPr>
        <p:txBody>
          <a:bodyPr/>
          <a:lstStyle/>
          <a:p>
            <a:pPr eaLnBrk="1" hangingPunct="1">
              <a:lnSpc>
                <a:spcPct val="90000"/>
              </a:lnSpc>
            </a:pPr>
            <a:r>
              <a:rPr lang="el-GR" sz="2400" b="1"/>
              <a:t>Μένοντας στη συνθήκη κατωφλίου που πρέπει να ικανοποιείται για την </a:t>
            </a:r>
            <a:r>
              <a:rPr lang="el-GR" sz="2400" b="1" u="sng"/>
              <a:t>έναρξη της δράσης </a:t>
            </a:r>
            <a:r>
              <a:rPr lang="en-US" sz="2400" b="1" u="sng"/>
              <a:t>laser</a:t>
            </a:r>
            <a:r>
              <a:rPr lang="el-GR" sz="2400" b="1"/>
              <a:t> μπορεί να υπολογιστεί συναρτήσει</a:t>
            </a:r>
          </a:p>
          <a:p>
            <a:pPr lvl="1" eaLnBrk="1" hangingPunct="1">
              <a:lnSpc>
                <a:spcPct val="90000"/>
              </a:lnSpc>
            </a:pPr>
            <a:r>
              <a:rPr lang="el-GR" sz="2000"/>
              <a:t> της ανακλαστικότητας </a:t>
            </a:r>
            <a:r>
              <a:rPr lang="en-US" sz="2000"/>
              <a:t>R </a:t>
            </a:r>
            <a:r>
              <a:rPr lang="el-GR" sz="2000"/>
              <a:t>των εδρών</a:t>
            </a:r>
          </a:p>
          <a:p>
            <a:pPr lvl="1" eaLnBrk="1" hangingPunct="1">
              <a:lnSpc>
                <a:spcPct val="90000"/>
              </a:lnSpc>
            </a:pPr>
            <a:r>
              <a:rPr lang="el-GR" sz="2000"/>
              <a:t>της απολαβής </a:t>
            </a:r>
            <a:r>
              <a:rPr lang="en-US" sz="2000" i="1"/>
              <a:t>g</a:t>
            </a:r>
            <a:r>
              <a:rPr lang="en-US" sz="2000"/>
              <a:t> </a:t>
            </a:r>
            <a:r>
              <a:rPr lang="el-GR" sz="2000"/>
              <a:t>ανά μονάδα μήκους του υλικού που προσφέρεται από τον ενισχυτικό μηχανισμό της εξαναγκασμένης εκπομπής</a:t>
            </a:r>
          </a:p>
          <a:p>
            <a:pPr lvl="1" eaLnBrk="1" hangingPunct="1">
              <a:lnSpc>
                <a:spcPct val="90000"/>
              </a:lnSpc>
            </a:pPr>
            <a:r>
              <a:rPr lang="el-GR" sz="2000"/>
              <a:t>της εσωτερικής εξασθένισης λόγω απορρόφησης </a:t>
            </a:r>
            <a:r>
              <a:rPr lang="en-US" sz="2000" i="1"/>
              <a:t>a</a:t>
            </a:r>
            <a:r>
              <a:rPr lang="el-GR" sz="2000" i="1"/>
              <a:t> </a:t>
            </a:r>
            <a:r>
              <a:rPr lang="el-GR" sz="2000"/>
              <a:t>ανά μονάδα μήκους στο υλικό</a:t>
            </a:r>
          </a:p>
          <a:p>
            <a:pPr lvl="1" eaLnBrk="1" hangingPunct="1">
              <a:lnSpc>
                <a:spcPct val="90000"/>
              </a:lnSpc>
            </a:pPr>
            <a:r>
              <a:rPr lang="el-GR" sz="2000"/>
              <a:t>του μήκους της κοιλότητας </a:t>
            </a:r>
            <a:r>
              <a:rPr lang="en-US" sz="2000" i="1"/>
              <a:t>L</a:t>
            </a:r>
          </a:p>
          <a:p>
            <a:pPr lvl="1" eaLnBrk="1" hangingPunct="1">
              <a:lnSpc>
                <a:spcPct val="90000"/>
              </a:lnSpc>
            </a:pPr>
            <a:r>
              <a:rPr lang="el-GR" sz="2000"/>
              <a:t>του δείκτη διάθλασης </a:t>
            </a:r>
            <a:r>
              <a:rPr lang="en-US" sz="2000" i="1"/>
              <a:t>n </a:t>
            </a:r>
            <a:r>
              <a:rPr lang="el-GR" sz="2000"/>
              <a:t>του υλικού της κοιλότητας</a:t>
            </a:r>
            <a:r>
              <a:rPr lang="en-US" sz="2000"/>
              <a:t> (</a:t>
            </a:r>
            <a:r>
              <a:rPr lang="el-GR" sz="2000"/>
              <a:t>δηλαδή του ενεργού μέσου</a:t>
            </a:r>
            <a:r>
              <a:rPr lang="en-US" sz="2000"/>
              <a:t>)</a:t>
            </a:r>
            <a:endParaRPr lang="el-GR" sz="2000"/>
          </a:p>
          <a:p>
            <a:pPr lvl="2" eaLnBrk="1" hangingPunct="1">
              <a:lnSpc>
                <a:spcPct val="90000"/>
              </a:lnSpc>
            </a:pPr>
            <a:r>
              <a:rPr lang="el-GR" sz="1800"/>
              <a:t>που κυμαίνεται μεταξύ 3.5 και 4.5</a:t>
            </a:r>
          </a:p>
          <a:p>
            <a:pPr lvl="2" eaLnBrk="1" hangingPunct="1">
              <a:lnSpc>
                <a:spcPct val="90000"/>
              </a:lnSpc>
            </a:pPr>
            <a:r>
              <a:rPr lang="el-GR" sz="1800"/>
              <a:t>που έχει μία ασθενή αρνητική εξάρτηση από το ρεύμα </a:t>
            </a:r>
            <a:r>
              <a:rPr lang="el-GR" sz="1800" i="1"/>
              <a:t>Ι </a:t>
            </a:r>
            <a:r>
              <a:rPr lang="el-GR" sz="1800"/>
              <a:t>(αύξηση του ρεύματος οδηγεί σε μείωση του δείκτη διάθλασης)</a:t>
            </a:r>
            <a:endParaRPr lang="en-US" sz="1800" i="1"/>
          </a:p>
          <a:p>
            <a:pPr lvl="1" eaLnBrk="1" hangingPunct="1">
              <a:lnSpc>
                <a:spcPct val="90000"/>
              </a:lnSpc>
            </a:pPr>
            <a:r>
              <a:rPr lang="el-GR" sz="2000"/>
              <a:t>του μήκους κύματος </a:t>
            </a:r>
            <a:r>
              <a:rPr lang="el-GR" sz="2000" i="1"/>
              <a:t>λ</a:t>
            </a:r>
            <a:r>
              <a:rPr lang="el-GR" sz="2000"/>
              <a:t> στον ελεύθερο χώρο</a:t>
            </a:r>
          </a:p>
        </p:txBody>
      </p:sp>
    </p:spTree>
    <p:extLst>
      <p:ext uri="{BB962C8B-B14F-4D97-AF65-F5344CB8AC3E}">
        <p14:creationId xmlns:p14="http://schemas.microsoft.com/office/powerpoint/2010/main" val="14400356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4" name="Rectangle 2"/>
          <p:cNvSpPr>
            <a:spLocks noGrp="1" noChangeArrowheads="1"/>
          </p:cNvSpPr>
          <p:nvPr>
            <p:ph type="title"/>
          </p:nvPr>
        </p:nvSpPr>
        <p:spPr>
          <a:xfrm>
            <a:off x="107950" y="115888"/>
            <a:ext cx="8928100" cy="720725"/>
          </a:xfrm>
          <a:noFill/>
        </p:spPr>
        <p:txBody>
          <a:bodyPr/>
          <a:lstStyle/>
          <a:p>
            <a:pPr eaLnBrk="1" hangingPunct="1"/>
            <a:r>
              <a:rPr lang="en-US" sz="3600"/>
              <a:t>Transmitters – </a:t>
            </a:r>
            <a:r>
              <a:rPr lang="en-US" sz="3600" b="1" u="sng"/>
              <a:t>Lasers</a:t>
            </a:r>
            <a:r>
              <a:rPr lang="en-US" sz="3600"/>
              <a:t>, LEDs, Tunable Lasers</a:t>
            </a:r>
          </a:p>
        </p:txBody>
      </p:sp>
      <p:sp>
        <p:nvSpPr>
          <p:cNvPr id="128005" name="Rectangle 3"/>
          <p:cNvSpPr>
            <a:spLocks noGrp="1" noChangeArrowheads="1"/>
          </p:cNvSpPr>
          <p:nvPr>
            <p:ph idx="1"/>
          </p:nvPr>
        </p:nvSpPr>
        <p:spPr>
          <a:xfrm>
            <a:off x="179388" y="982663"/>
            <a:ext cx="8785225" cy="646112"/>
          </a:xfrm>
        </p:spPr>
        <p:txBody>
          <a:bodyPr/>
          <a:lstStyle/>
          <a:p>
            <a:pPr eaLnBrk="1" hangingPunct="1">
              <a:lnSpc>
                <a:spcPct val="80000"/>
              </a:lnSpc>
            </a:pPr>
            <a:r>
              <a:rPr lang="el-GR" sz="2000"/>
              <a:t>Η ένταση πεδίου ενός επίπεδου κύματος που διαδίδεται κατά τη διεύθυνση </a:t>
            </a:r>
            <a:r>
              <a:rPr lang="en-US" sz="2000" i="1"/>
              <a:t>z</a:t>
            </a:r>
            <a:r>
              <a:rPr lang="en-US" sz="2000"/>
              <a:t> </a:t>
            </a:r>
            <a:r>
              <a:rPr lang="el-GR" sz="2000"/>
              <a:t>μπορεί να παρασταθεί ως</a:t>
            </a:r>
            <a:endParaRPr lang="en-US" sz="2000"/>
          </a:p>
        </p:txBody>
      </p:sp>
      <p:graphicFrame>
        <p:nvGraphicFramePr>
          <p:cNvPr id="128006" name="Object 4"/>
          <p:cNvGraphicFramePr>
            <a:graphicFrameLocks noChangeAspect="1"/>
          </p:cNvGraphicFramePr>
          <p:nvPr/>
        </p:nvGraphicFramePr>
        <p:xfrm>
          <a:off x="2579688" y="1628775"/>
          <a:ext cx="3986212" cy="374650"/>
        </p:xfrm>
        <a:graphic>
          <a:graphicData uri="http://schemas.openxmlformats.org/presentationml/2006/ole">
            <mc:AlternateContent xmlns:mc="http://schemas.openxmlformats.org/markup-compatibility/2006">
              <mc:Choice xmlns:v="urn:schemas-microsoft-com:vml" Requires="v">
                <p:oleObj name="Εξίσωση" r:id="rId2" imgW="2298700" imgH="215900" progId="Equation.3">
                  <p:embed/>
                </p:oleObj>
              </mc:Choice>
              <mc:Fallback>
                <p:oleObj name="Εξίσωση" r:id="rId2" imgW="2298700" imgH="215900" progId="Equation.3">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9688" y="1628775"/>
                        <a:ext cx="3986212" cy="374650"/>
                      </a:xfrm>
                      <a:prstGeom prst="rect">
                        <a:avLst/>
                      </a:prstGeom>
                      <a:gradFill rotWithShape="1">
                        <a:gsLst>
                          <a:gs pos="0">
                            <a:srgbClr val="FFFF00"/>
                          </a:gs>
                          <a:gs pos="50000">
                            <a:srgbClr val="FFFFFF"/>
                          </a:gs>
                          <a:gs pos="100000">
                            <a:srgbClr val="FFFF00"/>
                          </a:gs>
                        </a:gsLst>
                        <a:lin ang="2700000" scaled="1"/>
                      </a:gradFill>
                      <a:ln w="254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8007" name="Rectangle 5"/>
          <p:cNvSpPr>
            <a:spLocks noChangeArrowheads="1"/>
          </p:cNvSpPr>
          <p:nvPr/>
        </p:nvSpPr>
        <p:spPr bwMode="auto">
          <a:xfrm>
            <a:off x="142875" y="2060575"/>
            <a:ext cx="8856663"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b="0" i="0"/>
              <a:t>όπου </a:t>
            </a:r>
            <a:r>
              <a:rPr lang="el-GR" sz="2000" b="0"/>
              <a:t>ψ</a:t>
            </a:r>
            <a:r>
              <a:rPr lang="el-GR" sz="2000" b="0" i="0"/>
              <a:t> είναι η ένταση είτε του ηλεκτρικού είτε του μαγνητικού πεδίου, </a:t>
            </a:r>
            <a:r>
              <a:rPr lang="el-GR" sz="2000" b="0"/>
              <a:t>β</a:t>
            </a:r>
            <a:r>
              <a:rPr lang="el-GR" sz="2000" b="0" i="0"/>
              <a:t> = 2</a:t>
            </a:r>
            <a:r>
              <a:rPr lang="en-US" sz="2000" b="0"/>
              <a:t>n</a:t>
            </a:r>
            <a:r>
              <a:rPr lang="el-GR" sz="2000" b="0"/>
              <a:t>π</a:t>
            </a:r>
            <a:r>
              <a:rPr lang="el-GR" sz="2000" b="0" i="0"/>
              <a:t>/</a:t>
            </a:r>
            <a:r>
              <a:rPr lang="el-GR" sz="2000" b="0"/>
              <a:t>λ</a:t>
            </a:r>
            <a:r>
              <a:rPr lang="el-GR" sz="2000" b="0" i="0"/>
              <a:t> για ένα ιδανικό μέσο χωρίς απώλειες και διασπορά</a:t>
            </a:r>
            <a:endParaRPr lang="el-GR" sz="2000" b="0"/>
          </a:p>
        </p:txBody>
      </p:sp>
      <p:sp>
        <p:nvSpPr>
          <p:cNvPr id="128008" name="Rectangle 6"/>
          <p:cNvSpPr>
            <a:spLocks noChangeArrowheads="1"/>
          </p:cNvSpPr>
          <p:nvPr/>
        </p:nvSpPr>
        <p:spPr bwMode="auto">
          <a:xfrm>
            <a:off x="161925" y="2708275"/>
            <a:ext cx="8820150" cy="136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i="0" dirty="0"/>
              <a:t>Στην περίπτωση του </a:t>
            </a:r>
            <a:r>
              <a:rPr lang="en-US" sz="2000" i="0" dirty="0"/>
              <a:t>laser </a:t>
            </a:r>
            <a:r>
              <a:rPr lang="el-GR" sz="2000" i="0" dirty="0"/>
              <a:t>υπάρχει απολαβή</a:t>
            </a:r>
            <a:r>
              <a:rPr lang="el-GR" sz="2000" b="0" i="0" dirty="0"/>
              <a:t> και αντικαθιστούμε την εξασθένιση ανά μονάδα μήκους </a:t>
            </a:r>
            <a:r>
              <a:rPr lang="en-US" sz="2000" b="0" dirty="0"/>
              <a:t>a</a:t>
            </a:r>
            <a:r>
              <a:rPr lang="el-GR" sz="2000" b="0" i="0" dirty="0"/>
              <a:t> με </a:t>
            </a:r>
            <a:r>
              <a:rPr lang="en-US" sz="2000" b="0" i="0" dirty="0"/>
              <a:t>(</a:t>
            </a:r>
            <a:r>
              <a:rPr lang="en-US" sz="2000" b="0" dirty="0"/>
              <a:t>a</a:t>
            </a:r>
            <a:r>
              <a:rPr lang="en-US" sz="2000" b="0" i="0" dirty="0"/>
              <a:t> – </a:t>
            </a:r>
            <a:r>
              <a:rPr lang="el-GR" sz="2000" b="0" i="0" dirty="0"/>
              <a:t>Γ</a:t>
            </a:r>
            <a:r>
              <a:rPr lang="en-US" sz="2000" b="0" dirty="0"/>
              <a:t>g</a:t>
            </a:r>
            <a:r>
              <a:rPr lang="en-US" sz="2000" b="0" i="0" dirty="0"/>
              <a:t>), </a:t>
            </a:r>
            <a:r>
              <a:rPr lang="el-GR" sz="2000" b="0" i="0" dirty="0"/>
              <a:t>όπου </a:t>
            </a:r>
            <a:r>
              <a:rPr lang="en-US" sz="2000" b="0" dirty="0"/>
              <a:t>g</a:t>
            </a:r>
            <a:r>
              <a:rPr lang="en-US" sz="2000" b="0" i="0" dirty="0"/>
              <a:t> </a:t>
            </a:r>
            <a:r>
              <a:rPr lang="el-GR" sz="2000" b="0" i="0" dirty="0"/>
              <a:t>είναι η απολαβή ανά μονάδα μήκους του υλικού, με Γ να αποτελεί τον παράγοντα σύμπτυξης (</a:t>
            </a:r>
            <a:r>
              <a:rPr lang="en-US" sz="2000" b="0" dirty="0"/>
              <a:t>confinement factor</a:t>
            </a:r>
            <a:r>
              <a:rPr lang="el-GR" sz="2000" b="0" i="0" dirty="0"/>
              <a:t>)</a:t>
            </a:r>
            <a:r>
              <a:rPr lang="en-US" sz="2000" b="0" i="0" dirty="0"/>
              <a:t>, </a:t>
            </a:r>
            <a:r>
              <a:rPr lang="el-GR" sz="2000" b="0" i="0" dirty="0"/>
              <a:t>δηλαδή το κλάσμα της οπτικής ισχύος που βρίσκεται μέσα στην ενεργό περιοχή</a:t>
            </a:r>
            <a:endParaRPr lang="el-GR" sz="2000" b="0" dirty="0"/>
          </a:p>
        </p:txBody>
      </p:sp>
    </p:spTree>
    <p:extLst>
      <p:ext uri="{BB962C8B-B14F-4D97-AF65-F5344CB8AC3E}">
        <p14:creationId xmlns:p14="http://schemas.microsoft.com/office/powerpoint/2010/main" val="40319857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8" name="Rectangle 29"/>
          <p:cNvSpPr>
            <a:spLocks noChangeArrowheads="1"/>
          </p:cNvSpPr>
          <p:nvPr/>
        </p:nvSpPr>
        <p:spPr bwMode="auto">
          <a:xfrm>
            <a:off x="322263" y="1366838"/>
            <a:ext cx="4681537" cy="2952750"/>
          </a:xfrm>
          <a:prstGeom prst="rect">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29029" name="Rectangle 2"/>
          <p:cNvSpPr>
            <a:spLocks noGrp="1" noChangeArrowheads="1"/>
          </p:cNvSpPr>
          <p:nvPr>
            <p:ph type="title"/>
          </p:nvPr>
        </p:nvSpPr>
        <p:spPr>
          <a:xfrm>
            <a:off x="107950" y="115888"/>
            <a:ext cx="8928100" cy="720725"/>
          </a:xfrm>
          <a:noFill/>
        </p:spPr>
        <p:txBody>
          <a:bodyPr/>
          <a:lstStyle/>
          <a:p>
            <a:pPr eaLnBrk="1" hangingPunct="1"/>
            <a:r>
              <a:rPr lang="en-US" sz="3600"/>
              <a:t>Transmitters – </a:t>
            </a:r>
            <a:r>
              <a:rPr lang="en-US" sz="3600" b="1" u="sng"/>
              <a:t>Lasers</a:t>
            </a:r>
            <a:r>
              <a:rPr lang="en-US" sz="3600"/>
              <a:t>, LEDs, Tunable Lasers</a:t>
            </a:r>
          </a:p>
        </p:txBody>
      </p:sp>
      <p:sp>
        <p:nvSpPr>
          <p:cNvPr id="129030" name="Rectangle 3"/>
          <p:cNvSpPr>
            <a:spLocks noGrp="1" noChangeArrowheads="1"/>
          </p:cNvSpPr>
          <p:nvPr>
            <p:ph idx="1"/>
          </p:nvPr>
        </p:nvSpPr>
        <p:spPr>
          <a:xfrm>
            <a:off x="5219700" y="908050"/>
            <a:ext cx="3744913" cy="1582738"/>
          </a:xfrm>
        </p:spPr>
        <p:txBody>
          <a:bodyPr/>
          <a:lstStyle/>
          <a:p>
            <a:pPr eaLnBrk="1" hangingPunct="1">
              <a:lnSpc>
                <a:spcPct val="80000"/>
              </a:lnSpc>
            </a:pPr>
            <a:r>
              <a:rPr lang="el-GR" sz="2000"/>
              <a:t>Αν η ένταση του πεδίου του φωτός που προέρχεται από το αριστερό κάτοπτρο είναι </a:t>
            </a:r>
            <a:r>
              <a:rPr lang="el-GR" sz="2000" i="1"/>
              <a:t>ψ</a:t>
            </a:r>
            <a:r>
              <a:rPr lang="el-GR" sz="2000" i="1" baseline="-25000"/>
              <a:t>ο</a:t>
            </a:r>
            <a:r>
              <a:rPr lang="el-GR" sz="2000"/>
              <a:t>, τότε όταν προσκρούει </a:t>
            </a:r>
            <a:r>
              <a:rPr lang="el-GR" sz="2000" b="1"/>
              <a:t>στο δεξιό κάτοπτρο</a:t>
            </a:r>
            <a:r>
              <a:rPr lang="el-GR" sz="2000"/>
              <a:t>, η έντασή του θα έχει γίνει</a:t>
            </a:r>
            <a:endParaRPr lang="en-US" sz="2000"/>
          </a:p>
        </p:txBody>
      </p:sp>
      <p:graphicFrame>
        <p:nvGraphicFramePr>
          <p:cNvPr id="129031" name="Object 4"/>
          <p:cNvGraphicFramePr>
            <a:graphicFrameLocks noChangeAspect="1"/>
          </p:cNvGraphicFramePr>
          <p:nvPr/>
        </p:nvGraphicFramePr>
        <p:xfrm>
          <a:off x="5795963" y="2535238"/>
          <a:ext cx="2951162" cy="749300"/>
        </p:xfrm>
        <a:graphic>
          <a:graphicData uri="http://schemas.openxmlformats.org/presentationml/2006/ole">
            <mc:AlternateContent xmlns:mc="http://schemas.openxmlformats.org/markup-compatibility/2006">
              <mc:Choice xmlns:v="urn:schemas-microsoft-com:vml" Requires="v">
                <p:oleObj name="Εξίσωση" r:id="rId2" imgW="1701800" imgH="431800" progId="Equation.3">
                  <p:embed/>
                </p:oleObj>
              </mc:Choice>
              <mc:Fallback>
                <p:oleObj name="Εξίσωση" r:id="rId2" imgW="1701800" imgH="431800" progId="Equation.3">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5963" y="2535238"/>
                        <a:ext cx="2951162" cy="749300"/>
                      </a:xfrm>
                      <a:prstGeom prst="rect">
                        <a:avLst/>
                      </a:prstGeom>
                      <a:gradFill rotWithShape="1">
                        <a:gsLst>
                          <a:gs pos="0">
                            <a:srgbClr val="FFFF00"/>
                          </a:gs>
                          <a:gs pos="50000">
                            <a:srgbClr val="FFFFFF"/>
                          </a:gs>
                          <a:gs pos="100000">
                            <a:srgbClr val="FFFF00"/>
                          </a:gs>
                        </a:gsLst>
                        <a:lin ang="2700000" scaled="1"/>
                      </a:gradFill>
                      <a:ln w="254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9032" name="Rectangle 6" descr="Πλατειά διαγώνιος προς τα επάνω"/>
          <p:cNvSpPr>
            <a:spLocks noChangeArrowheads="1"/>
          </p:cNvSpPr>
          <p:nvPr/>
        </p:nvSpPr>
        <p:spPr bwMode="auto">
          <a:xfrm>
            <a:off x="106363" y="1365250"/>
            <a:ext cx="215900" cy="2952750"/>
          </a:xfrm>
          <a:prstGeom prst="rect">
            <a:avLst/>
          </a:prstGeom>
          <a:pattFill prst="wdUpDiag">
            <a:fgClr>
              <a:schemeClr val="tx1"/>
            </a:fgClr>
            <a:bgClr>
              <a:schemeClr val="bg1"/>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29033" name="Rectangle 8" descr="Πλατειά διαγώνιος προς τα επάνω"/>
          <p:cNvSpPr>
            <a:spLocks noChangeArrowheads="1"/>
          </p:cNvSpPr>
          <p:nvPr/>
        </p:nvSpPr>
        <p:spPr bwMode="auto">
          <a:xfrm>
            <a:off x="5003800" y="1366838"/>
            <a:ext cx="215900" cy="2952750"/>
          </a:xfrm>
          <a:prstGeom prst="rect">
            <a:avLst/>
          </a:prstGeom>
          <a:pattFill prst="wdUpDiag">
            <a:fgClr>
              <a:schemeClr val="tx1"/>
            </a:fgClr>
            <a:bgClr>
              <a:schemeClr val="bg1"/>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29034" name="Line 9"/>
          <p:cNvSpPr>
            <a:spLocks noChangeShapeType="1"/>
          </p:cNvSpPr>
          <p:nvPr/>
        </p:nvSpPr>
        <p:spPr bwMode="auto">
          <a:xfrm>
            <a:off x="322263" y="2016125"/>
            <a:ext cx="431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aphicFrame>
        <p:nvGraphicFramePr>
          <p:cNvPr id="129035" name="Object 13"/>
          <p:cNvGraphicFramePr>
            <a:graphicFrameLocks noChangeAspect="1"/>
          </p:cNvGraphicFramePr>
          <p:nvPr/>
        </p:nvGraphicFramePr>
        <p:xfrm>
          <a:off x="546100" y="1619250"/>
          <a:ext cx="352425" cy="396875"/>
        </p:xfrm>
        <a:graphic>
          <a:graphicData uri="http://schemas.openxmlformats.org/presentationml/2006/ole">
            <mc:AlternateContent xmlns:mc="http://schemas.openxmlformats.org/markup-compatibility/2006">
              <mc:Choice xmlns:v="urn:schemas-microsoft-com:vml" Requires="v">
                <p:oleObj name="Εξίσωση" r:id="rId4" imgW="203112" imgH="228501" progId="Equation.3">
                  <p:embed/>
                </p:oleObj>
              </mc:Choice>
              <mc:Fallback>
                <p:oleObj name="Εξίσωση" r:id="rId4" imgW="203112" imgH="228501"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6100" y="1619250"/>
                        <a:ext cx="352425"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9036" name="Rectangle 15"/>
          <p:cNvSpPr>
            <a:spLocks noChangeArrowheads="1"/>
          </p:cNvSpPr>
          <p:nvPr/>
        </p:nvSpPr>
        <p:spPr bwMode="auto">
          <a:xfrm>
            <a:off x="179388" y="836712"/>
            <a:ext cx="4968875" cy="43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b="0" i="0" dirty="0"/>
              <a:t>Ο δείκτης διάθλασης του ενεργού μέσου είναι </a:t>
            </a:r>
            <a:r>
              <a:rPr lang="en-US" b="0" dirty="0"/>
              <a:t>n</a:t>
            </a:r>
            <a:endParaRPr lang="el-GR" b="0" dirty="0"/>
          </a:p>
        </p:txBody>
      </p:sp>
      <p:graphicFrame>
        <p:nvGraphicFramePr>
          <p:cNvPr id="129037" name="Object 18"/>
          <p:cNvGraphicFramePr>
            <a:graphicFrameLocks noChangeAspect="1"/>
          </p:cNvGraphicFramePr>
          <p:nvPr/>
        </p:nvGraphicFramePr>
        <p:xfrm>
          <a:off x="1700213" y="1439863"/>
          <a:ext cx="3303587" cy="749300"/>
        </p:xfrm>
        <a:graphic>
          <a:graphicData uri="http://schemas.openxmlformats.org/presentationml/2006/ole">
            <mc:AlternateContent xmlns:mc="http://schemas.openxmlformats.org/markup-compatibility/2006">
              <mc:Choice xmlns:v="urn:schemas-microsoft-com:vml" Requires="v">
                <p:oleObj name="Εξίσωση" r:id="rId6" imgW="1905000" imgH="431800" progId="Equation.3">
                  <p:embed/>
                </p:oleObj>
              </mc:Choice>
              <mc:Fallback>
                <p:oleObj name="Εξίσωση" r:id="rId6" imgW="1905000" imgH="4318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00213" y="1439863"/>
                        <a:ext cx="3303587" cy="749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9038" name="Line 19"/>
          <p:cNvSpPr>
            <a:spLocks noChangeShapeType="1"/>
          </p:cNvSpPr>
          <p:nvPr/>
        </p:nvSpPr>
        <p:spPr bwMode="auto">
          <a:xfrm flipH="1">
            <a:off x="4572000" y="2232025"/>
            <a:ext cx="431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aphicFrame>
        <p:nvGraphicFramePr>
          <p:cNvPr id="129039" name="Object 22"/>
          <p:cNvGraphicFramePr>
            <a:graphicFrameLocks noChangeAspect="1"/>
          </p:cNvGraphicFramePr>
          <p:nvPr/>
        </p:nvGraphicFramePr>
        <p:xfrm>
          <a:off x="322263" y="2490788"/>
          <a:ext cx="3567112" cy="749300"/>
        </p:xfrm>
        <a:graphic>
          <a:graphicData uri="http://schemas.openxmlformats.org/presentationml/2006/ole">
            <mc:AlternateContent xmlns:mc="http://schemas.openxmlformats.org/markup-compatibility/2006">
              <mc:Choice xmlns:v="urn:schemas-microsoft-com:vml" Requires="v">
                <p:oleObj name="Εξίσωση" r:id="rId8" imgW="2057400" imgH="431800" progId="Equation.3">
                  <p:embed/>
                </p:oleObj>
              </mc:Choice>
              <mc:Fallback>
                <p:oleObj name="Εξίσωση" r:id="rId8" imgW="2057400" imgH="4318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2263" y="2490788"/>
                        <a:ext cx="3567112" cy="749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9040" name="Line 23"/>
          <p:cNvSpPr>
            <a:spLocks noChangeShapeType="1"/>
          </p:cNvSpPr>
          <p:nvPr/>
        </p:nvSpPr>
        <p:spPr bwMode="auto">
          <a:xfrm flipH="1">
            <a:off x="322263" y="2447925"/>
            <a:ext cx="1512887"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29041" name="Line 24"/>
          <p:cNvSpPr>
            <a:spLocks noChangeShapeType="1"/>
          </p:cNvSpPr>
          <p:nvPr/>
        </p:nvSpPr>
        <p:spPr bwMode="auto">
          <a:xfrm>
            <a:off x="322263" y="3454400"/>
            <a:ext cx="1512887"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aphicFrame>
        <p:nvGraphicFramePr>
          <p:cNvPr id="129042" name="Object 27"/>
          <p:cNvGraphicFramePr>
            <a:graphicFrameLocks noChangeAspect="1"/>
          </p:cNvGraphicFramePr>
          <p:nvPr/>
        </p:nvGraphicFramePr>
        <p:xfrm>
          <a:off x="492125" y="3454400"/>
          <a:ext cx="3281363" cy="749300"/>
        </p:xfrm>
        <a:graphic>
          <a:graphicData uri="http://schemas.openxmlformats.org/presentationml/2006/ole">
            <mc:AlternateContent xmlns:mc="http://schemas.openxmlformats.org/markup-compatibility/2006">
              <mc:Choice xmlns:v="urn:schemas-microsoft-com:vml" Requires="v">
                <p:oleObj name="Εξίσωση" r:id="rId10" imgW="1892300" imgH="431800" progId="Equation.3">
                  <p:embed/>
                </p:oleObj>
              </mc:Choice>
              <mc:Fallback>
                <p:oleObj name="Εξίσωση" r:id="rId10" imgW="1892300" imgH="4318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92125" y="3454400"/>
                        <a:ext cx="3281363" cy="749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9043" name="Rectangle 30"/>
          <p:cNvSpPr>
            <a:spLocks noChangeArrowheads="1"/>
          </p:cNvSpPr>
          <p:nvPr/>
        </p:nvSpPr>
        <p:spPr bwMode="auto">
          <a:xfrm>
            <a:off x="2332038" y="4464050"/>
            <a:ext cx="601662" cy="35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n-US" sz="2000" b="0"/>
              <a:t>L</a:t>
            </a:r>
            <a:endParaRPr lang="el-GR" sz="2000" b="0"/>
          </a:p>
        </p:txBody>
      </p:sp>
      <p:sp>
        <p:nvSpPr>
          <p:cNvPr id="129044" name="Line 31"/>
          <p:cNvSpPr>
            <a:spLocks noChangeShapeType="1"/>
          </p:cNvSpPr>
          <p:nvPr/>
        </p:nvSpPr>
        <p:spPr bwMode="auto">
          <a:xfrm>
            <a:off x="322263" y="4464050"/>
            <a:ext cx="4681537"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29045" name="Line 32"/>
          <p:cNvSpPr>
            <a:spLocks noChangeShapeType="1"/>
          </p:cNvSpPr>
          <p:nvPr/>
        </p:nvSpPr>
        <p:spPr bwMode="auto">
          <a:xfrm>
            <a:off x="322263" y="4391025"/>
            <a:ext cx="0" cy="1444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29046" name="Line 33"/>
          <p:cNvSpPr>
            <a:spLocks noChangeShapeType="1"/>
          </p:cNvSpPr>
          <p:nvPr/>
        </p:nvSpPr>
        <p:spPr bwMode="auto">
          <a:xfrm>
            <a:off x="5003800" y="4392613"/>
            <a:ext cx="0" cy="1444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29047" name="Line 34"/>
          <p:cNvSpPr>
            <a:spLocks noChangeShapeType="1"/>
          </p:cNvSpPr>
          <p:nvPr/>
        </p:nvSpPr>
        <p:spPr bwMode="auto">
          <a:xfrm flipV="1">
            <a:off x="3995738" y="4678363"/>
            <a:ext cx="79216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29048" name="Rectangle 35"/>
          <p:cNvSpPr>
            <a:spLocks noChangeArrowheads="1"/>
          </p:cNvSpPr>
          <p:nvPr/>
        </p:nvSpPr>
        <p:spPr bwMode="auto">
          <a:xfrm>
            <a:off x="4329113" y="4608513"/>
            <a:ext cx="385762" cy="35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n-US" sz="2000" b="0"/>
              <a:t>z</a:t>
            </a:r>
            <a:endParaRPr lang="el-GR" sz="2000" b="0"/>
          </a:p>
        </p:txBody>
      </p:sp>
      <p:sp>
        <p:nvSpPr>
          <p:cNvPr id="129049" name="Rectangle 36"/>
          <p:cNvSpPr>
            <a:spLocks noChangeArrowheads="1"/>
          </p:cNvSpPr>
          <p:nvPr/>
        </p:nvSpPr>
        <p:spPr bwMode="auto">
          <a:xfrm>
            <a:off x="5435600" y="3357563"/>
            <a:ext cx="3457575"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b="0" i="0"/>
              <a:t>Αυτό που θα ανακλαστεί πίσω προς το πρώτο κάτοπτρο είναι </a:t>
            </a:r>
            <a:r>
              <a:rPr lang="en-US" sz="2000" b="0"/>
              <a:t>R</a:t>
            </a:r>
            <a:r>
              <a:rPr lang="en-US" sz="2000" b="0" i="0" baseline="30000"/>
              <a:t>1/2</a:t>
            </a:r>
            <a:r>
              <a:rPr lang="en-US" sz="2000" b="0" i="0"/>
              <a:t> </a:t>
            </a:r>
            <a:r>
              <a:rPr lang="el-GR" sz="2000" b="0" i="0"/>
              <a:t>φορές η  προηγούμενη ένταση του πεδίου</a:t>
            </a:r>
            <a:endParaRPr lang="el-GR" sz="2000" b="0"/>
          </a:p>
        </p:txBody>
      </p:sp>
      <p:sp>
        <p:nvSpPr>
          <p:cNvPr id="129050" name="Line 40"/>
          <p:cNvSpPr>
            <a:spLocks noChangeShapeType="1"/>
          </p:cNvSpPr>
          <p:nvPr/>
        </p:nvSpPr>
        <p:spPr bwMode="auto">
          <a:xfrm flipH="1" flipV="1">
            <a:off x="5003800" y="2349500"/>
            <a:ext cx="576263" cy="1079500"/>
          </a:xfrm>
          <a:prstGeom prst="line">
            <a:avLst/>
          </a:prstGeom>
          <a:noFill/>
          <a:ln w="508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aphicFrame>
        <p:nvGraphicFramePr>
          <p:cNvPr id="129051" name="Object 52"/>
          <p:cNvGraphicFramePr>
            <a:graphicFrameLocks noChangeAspect="1"/>
          </p:cNvGraphicFramePr>
          <p:nvPr/>
        </p:nvGraphicFramePr>
        <p:xfrm>
          <a:off x="209550" y="4895850"/>
          <a:ext cx="4075113" cy="395288"/>
        </p:xfrm>
        <a:graphic>
          <a:graphicData uri="http://schemas.openxmlformats.org/presentationml/2006/ole">
            <mc:AlternateContent xmlns:mc="http://schemas.openxmlformats.org/markup-compatibility/2006">
              <mc:Choice xmlns:v="urn:schemas-microsoft-com:vml" Requires="v">
                <p:oleObj name="Equation" r:id="rId12" imgW="2349500" imgH="228600" progId="Equation.DSMT4">
                  <p:embed/>
                </p:oleObj>
              </mc:Choice>
              <mc:Fallback>
                <p:oleObj name="Equation" r:id="rId12" imgW="2349500" imgH="22860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09550" y="4895850"/>
                        <a:ext cx="4075113" cy="395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9052" name="Rectangle 55"/>
          <p:cNvSpPr>
            <a:spLocks noChangeArrowheads="1"/>
          </p:cNvSpPr>
          <p:nvPr/>
        </p:nvSpPr>
        <p:spPr bwMode="auto">
          <a:xfrm>
            <a:off x="107950" y="4824413"/>
            <a:ext cx="2376488" cy="549275"/>
          </a:xfrm>
          <a:prstGeom prst="rect">
            <a:avLst/>
          </a:prstGeom>
          <a:noFill/>
          <a:ln w="50800">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29053" name="Rectangle 56"/>
          <p:cNvSpPr>
            <a:spLocks noChangeArrowheads="1"/>
          </p:cNvSpPr>
          <p:nvPr/>
        </p:nvSpPr>
        <p:spPr bwMode="auto">
          <a:xfrm>
            <a:off x="2555875" y="4824413"/>
            <a:ext cx="1800225" cy="549275"/>
          </a:xfrm>
          <a:prstGeom prst="rect">
            <a:avLst/>
          </a:prstGeom>
          <a:noFill/>
          <a:ln w="50800">
            <a:solidFill>
              <a:srgbClr val="FF66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29054" name="Line 57"/>
          <p:cNvSpPr>
            <a:spLocks noChangeShapeType="1"/>
          </p:cNvSpPr>
          <p:nvPr/>
        </p:nvSpPr>
        <p:spPr bwMode="auto">
          <a:xfrm>
            <a:off x="2122488" y="4032250"/>
            <a:ext cx="217487" cy="720725"/>
          </a:xfrm>
          <a:prstGeom prst="line">
            <a:avLst/>
          </a:prstGeom>
          <a:noFill/>
          <a:ln w="508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29055" name="Rectangle 59"/>
          <p:cNvSpPr>
            <a:spLocks noChangeArrowheads="1"/>
          </p:cNvSpPr>
          <p:nvPr/>
        </p:nvSpPr>
        <p:spPr bwMode="auto">
          <a:xfrm>
            <a:off x="1476375" y="2663825"/>
            <a:ext cx="142875" cy="360363"/>
          </a:xfrm>
          <a:prstGeom prst="rect">
            <a:avLst/>
          </a:prstGeom>
          <a:noFill/>
          <a:ln w="25400">
            <a:solidFill>
              <a:srgbClr val="800080"/>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29056" name="Rectangle 60"/>
          <p:cNvSpPr>
            <a:spLocks noChangeArrowheads="1"/>
          </p:cNvSpPr>
          <p:nvPr/>
        </p:nvSpPr>
        <p:spPr bwMode="auto">
          <a:xfrm>
            <a:off x="2987675" y="2663825"/>
            <a:ext cx="144463" cy="360363"/>
          </a:xfrm>
          <a:prstGeom prst="rect">
            <a:avLst/>
          </a:prstGeom>
          <a:noFill/>
          <a:ln w="25400">
            <a:solidFill>
              <a:srgbClr val="800080"/>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29057" name="Rectangle 70"/>
          <p:cNvSpPr>
            <a:spLocks noChangeArrowheads="1"/>
          </p:cNvSpPr>
          <p:nvPr/>
        </p:nvSpPr>
        <p:spPr bwMode="auto">
          <a:xfrm>
            <a:off x="5076825" y="4724400"/>
            <a:ext cx="3887788" cy="1081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b="0" i="0">
                <a:solidFill>
                  <a:srgbClr val="800080"/>
                </a:solidFill>
              </a:rPr>
              <a:t>Ακολουθεί μία μετάβαση από το δεξιό προς το αριστερό κάτοπτρο καλύπτοντας πρόσθετη απόσταση </a:t>
            </a:r>
            <a:r>
              <a:rPr lang="en-US" sz="2000" b="0">
                <a:solidFill>
                  <a:srgbClr val="800080"/>
                </a:solidFill>
              </a:rPr>
              <a:t>L</a:t>
            </a:r>
            <a:endParaRPr lang="el-GR" sz="2000" b="0" i="0">
              <a:solidFill>
                <a:srgbClr val="800080"/>
              </a:solidFill>
            </a:endParaRPr>
          </a:p>
        </p:txBody>
      </p:sp>
      <p:sp>
        <p:nvSpPr>
          <p:cNvPr id="129058" name="Line 73"/>
          <p:cNvSpPr>
            <a:spLocks noChangeShapeType="1"/>
          </p:cNvSpPr>
          <p:nvPr/>
        </p:nvSpPr>
        <p:spPr bwMode="auto">
          <a:xfrm flipH="1" flipV="1">
            <a:off x="3924300" y="2997200"/>
            <a:ext cx="1511300" cy="1800225"/>
          </a:xfrm>
          <a:prstGeom prst="line">
            <a:avLst/>
          </a:prstGeom>
          <a:noFill/>
          <a:ln w="50800">
            <a:solidFill>
              <a:srgbClr val="80008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mc:AlternateContent xmlns:mc="http://schemas.openxmlformats.org/markup-compatibility/2006" xmlns:p14="http://schemas.microsoft.com/office/powerpoint/2010/main">
        <mc:Choice Requires="p14">
          <p:contentPart p14:bwMode="auto" r:id="rId14">
            <p14:nvContentPartPr>
              <p14:cNvPr id="2" name="Ink 1"/>
              <p14:cNvContentPartPr/>
              <p14:nvPr/>
            </p14:nvContentPartPr>
            <p14:xfrm>
              <a:off x="3009960" y="1879560"/>
              <a:ext cx="641520" cy="152640"/>
            </p14:xfrm>
          </p:contentPart>
        </mc:Choice>
        <mc:Fallback xmlns="">
          <p:pic>
            <p:nvPicPr>
              <p:cNvPr id="2" name="Ink 1"/>
              <p:cNvPicPr/>
              <p:nvPr/>
            </p:nvPicPr>
            <p:blipFill>
              <a:blip r:embed="rId16"/>
              <a:stretch>
                <a:fillRect/>
              </a:stretch>
            </p:blipFill>
            <p:spPr>
              <a:xfrm>
                <a:off x="3000600" y="1870200"/>
                <a:ext cx="660240" cy="171360"/>
              </a:xfrm>
              <a:prstGeom prst="rect">
                <a:avLst/>
              </a:prstGeom>
            </p:spPr>
          </p:pic>
        </mc:Fallback>
      </mc:AlternateContent>
    </p:spTree>
    <p:extLst>
      <p:ext uri="{BB962C8B-B14F-4D97-AF65-F5344CB8AC3E}">
        <p14:creationId xmlns:p14="http://schemas.microsoft.com/office/powerpoint/2010/main" val="31082215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2" name="Rectangle 3"/>
          <p:cNvSpPr>
            <a:spLocks noGrp="1" noChangeArrowheads="1"/>
          </p:cNvSpPr>
          <p:nvPr>
            <p:ph type="title"/>
          </p:nvPr>
        </p:nvSpPr>
        <p:spPr>
          <a:xfrm>
            <a:off x="107950" y="115888"/>
            <a:ext cx="8928100" cy="720725"/>
          </a:xfrm>
          <a:noFill/>
        </p:spPr>
        <p:txBody>
          <a:bodyPr/>
          <a:lstStyle/>
          <a:p>
            <a:pPr eaLnBrk="1" hangingPunct="1"/>
            <a:r>
              <a:rPr lang="en-US" sz="3600"/>
              <a:t>Transmitters – </a:t>
            </a:r>
            <a:r>
              <a:rPr lang="en-US" sz="3600" b="1" u="sng"/>
              <a:t>Lasers</a:t>
            </a:r>
            <a:r>
              <a:rPr lang="en-US" sz="3600"/>
              <a:t>, LEDs, Tunable Lasers</a:t>
            </a:r>
          </a:p>
        </p:txBody>
      </p:sp>
      <p:sp>
        <p:nvSpPr>
          <p:cNvPr id="130053" name="Rectangle 4"/>
          <p:cNvSpPr>
            <a:spLocks noGrp="1" noChangeArrowheads="1"/>
          </p:cNvSpPr>
          <p:nvPr>
            <p:ph idx="1"/>
          </p:nvPr>
        </p:nvSpPr>
        <p:spPr>
          <a:xfrm>
            <a:off x="179388" y="981075"/>
            <a:ext cx="8785225" cy="360363"/>
          </a:xfrm>
        </p:spPr>
        <p:txBody>
          <a:bodyPr/>
          <a:lstStyle/>
          <a:p>
            <a:pPr eaLnBrk="1" hangingPunct="1">
              <a:lnSpc>
                <a:spcPct val="80000"/>
              </a:lnSpc>
            </a:pPr>
            <a:r>
              <a:rPr lang="el-GR" sz="2000"/>
              <a:t>Μετά τα δύο περάσματα,έχει καλυφθεί ολική απόσταση 2 × L</a:t>
            </a:r>
          </a:p>
        </p:txBody>
      </p:sp>
      <p:sp>
        <p:nvSpPr>
          <p:cNvPr id="130054" name="Rectangle 36"/>
          <p:cNvSpPr>
            <a:spLocks noChangeArrowheads="1"/>
          </p:cNvSpPr>
          <p:nvPr/>
        </p:nvSpPr>
        <p:spPr bwMode="auto">
          <a:xfrm>
            <a:off x="5332413" y="1773238"/>
            <a:ext cx="3743325" cy="2924175"/>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30055" name="Rectangle 37"/>
          <p:cNvSpPr>
            <a:spLocks noChangeArrowheads="1"/>
          </p:cNvSpPr>
          <p:nvPr/>
        </p:nvSpPr>
        <p:spPr bwMode="auto">
          <a:xfrm>
            <a:off x="322263" y="1773238"/>
            <a:ext cx="4681537" cy="2952750"/>
          </a:xfrm>
          <a:prstGeom prst="rect">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30056" name="Rectangle 38" descr="Πλατειά διαγώνιος προς τα επάνω"/>
          <p:cNvSpPr>
            <a:spLocks noChangeArrowheads="1"/>
          </p:cNvSpPr>
          <p:nvPr/>
        </p:nvSpPr>
        <p:spPr bwMode="auto">
          <a:xfrm>
            <a:off x="106363" y="1771650"/>
            <a:ext cx="215900" cy="2952750"/>
          </a:xfrm>
          <a:prstGeom prst="rect">
            <a:avLst/>
          </a:prstGeom>
          <a:pattFill prst="wdUpDiag">
            <a:fgClr>
              <a:schemeClr val="tx1"/>
            </a:fgClr>
            <a:bgClr>
              <a:schemeClr val="bg1"/>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30057" name="Rectangle 39" descr="Πλατειά διαγώνιος προς τα επάνω"/>
          <p:cNvSpPr>
            <a:spLocks noChangeArrowheads="1"/>
          </p:cNvSpPr>
          <p:nvPr/>
        </p:nvSpPr>
        <p:spPr bwMode="auto">
          <a:xfrm>
            <a:off x="5003800" y="1773238"/>
            <a:ext cx="215900" cy="2952750"/>
          </a:xfrm>
          <a:prstGeom prst="rect">
            <a:avLst/>
          </a:prstGeom>
          <a:pattFill prst="wdUpDiag">
            <a:fgClr>
              <a:schemeClr val="tx1"/>
            </a:fgClr>
            <a:bgClr>
              <a:schemeClr val="bg1"/>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30058" name="Line 40"/>
          <p:cNvSpPr>
            <a:spLocks noChangeShapeType="1"/>
          </p:cNvSpPr>
          <p:nvPr/>
        </p:nvSpPr>
        <p:spPr bwMode="auto">
          <a:xfrm>
            <a:off x="322263" y="2422525"/>
            <a:ext cx="431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aphicFrame>
        <p:nvGraphicFramePr>
          <p:cNvPr id="130059" name="Object 41"/>
          <p:cNvGraphicFramePr>
            <a:graphicFrameLocks noChangeAspect="1"/>
          </p:cNvGraphicFramePr>
          <p:nvPr/>
        </p:nvGraphicFramePr>
        <p:xfrm>
          <a:off x="546100" y="2025650"/>
          <a:ext cx="352425" cy="396875"/>
        </p:xfrm>
        <a:graphic>
          <a:graphicData uri="http://schemas.openxmlformats.org/presentationml/2006/ole">
            <mc:AlternateContent xmlns:mc="http://schemas.openxmlformats.org/markup-compatibility/2006">
              <mc:Choice xmlns:v="urn:schemas-microsoft-com:vml" Requires="v">
                <p:oleObj name="Εξίσωση" r:id="rId2" imgW="203112" imgH="228501" progId="Equation.3">
                  <p:embed/>
                </p:oleObj>
              </mc:Choice>
              <mc:Fallback>
                <p:oleObj name="Εξίσωση" r:id="rId2" imgW="203112" imgH="228501" progId="Equation.3">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100" y="2025650"/>
                        <a:ext cx="352425"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0060" name="Rectangle 42"/>
          <p:cNvSpPr>
            <a:spLocks noChangeArrowheads="1"/>
          </p:cNvSpPr>
          <p:nvPr/>
        </p:nvSpPr>
        <p:spPr bwMode="auto">
          <a:xfrm>
            <a:off x="179388" y="1341438"/>
            <a:ext cx="4967287" cy="35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b="0" i="0"/>
              <a:t>Δείκτης διάθλασης ενεργού μέσου </a:t>
            </a:r>
            <a:r>
              <a:rPr lang="en-US" sz="2000" b="0"/>
              <a:t>n</a:t>
            </a:r>
            <a:endParaRPr lang="el-GR" sz="2000" b="0"/>
          </a:p>
        </p:txBody>
      </p:sp>
      <p:graphicFrame>
        <p:nvGraphicFramePr>
          <p:cNvPr id="130061" name="Object 43"/>
          <p:cNvGraphicFramePr>
            <a:graphicFrameLocks noChangeAspect="1"/>
          </p:cNvGraphicFramePr>
          <p:nvPr/>
        </p:nvGraphicFramePr>
        <p:xfrm>
          <a:off x="1700213" y="1846263"/>
          <a:ext cx="3303587" cy="749300"/>
        </p:xfrm>
        <a:graphic>
          <a:graphicData uri="http://schemas.openxmlformats.org/presentationml/2006/ole">
            <mc:AlternateContent xmlns:mc="http://schemas.openxmlformats.org/markup-compatibility/2006">
              <mc:Choice xmlns:v="urn:schemas-microsoft-com:vml" Requires="v">
                <p:oleObj name="Εξίσωση" r:id="rId4" imgW="1905000" imgH="431800" progId="Equation.3">
                  <p:embed/>
                </p:oleObj>
              </mc:Choice>
              <mc:Fallback>
                <p:oleObj name="Εξίσωση" r:id="rId4" imgW="1905000" imgH="4318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00213" y="1846263"/>
                        <a:ext cx="3303587" cy="749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0062" name="Line 44"/>
          <p:cNvSpPr>
            <a:spLocks noChangeShapeType="1"/>
          </p:cNvSpPr>
          <p:nvPr/>
        </p:nvSpPr>
        <p:spPr bwMode="auto">
          <a:xfrm flipH="1">
            <a:off x="4572000" y="2638425"/>
            <a:ext cx="431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aphicFrame>
        <p:nvGraphicFramePr>
          <p:cNvPr id="130063" name="Object 45"/>
          <p:cNvGraphicFramePr>
            <a:graphicFrameLocks noChangeAspect="1"/>
          </p:cNvGraphicFramePr>
          <p:nvPr/>
        </p:nvGraphicFramePr>
        <p:xfrm>
          <a:off x="322263" y="2897188"/>
          <a:ext cx="3567112" cy="749300"/>
        </p:xfrm>
        <a:graphic>
          <a:graphicData uri="http://schemas.openxmlformats.org/presentationml/2006/ole">
            <mc:AlternateContent xmlns:mc="http://schemas.openxmlformats.org/markup-compatibility/2006">
              <mc:Choice xmlns:v="urn:schemas-microsoft-com:vml" Requires="v">
                <p:oleObj name="Εξίσωση" r:id="rId6" imgW="2057400" imgH="431800" progId="Equation.3">
                  <p:embed/>
                </p:oleObj>
              </mc:Choice>
              <mc:Fallback>
                <p:oleObj name="Εξίσωση" r:id="rId6" imgW="2057400" imgH="4318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2263" y="2897188"/>
                        <a:ext cx="3567112" cy="749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0064" name="Line 46"/>
          <p:cNvSpPr>
            <a:spLocks noChangeShapeType="1"/>
          </p:cNvSpPr>
          <p:nvPr/>
        </p:nvSpPr>
        <p:spPr bwMode="auto">
          <a:xfrm flipH="1">
            <a:off x="322263" y="2854325"/>
            <a:ext cx="1512887"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30065" name="Line 47"/>
          <p:cNvSpPr>
            <a:spLocks noChangeShapeType="1"/>
          </p:cNvSpPr>
          <p:nvPr/>
        </p:nvSpPr>
        <p:spPr bwMode="auto">
          <a:xfrm>
            <a:off x="322263" y="3860800"/>
            <a:ext cx="1512887"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aphicFrame>
        <p:nvGraphicFramePr>
          <p:cNvPr id="130066" name="Object 48"/>
          <p:cNvGraphicFramePr>
            <a:graphicFrameLocks noChangeAspect="1"/>
          </p:cNvGraphicFramePr>
          <p:nvPr/>
        </p:nvGraphicFramePr>
        <p:xfrm>
          <a:off x="492125" y="3860800"/>
          <a:ext cx="3281363" cy="749300"/>
        </p:xfrm>
        <a:graphic>
          <a:graphicData uri="http://schemas.openxmlformats.org/presentationml/2006/ole">
            <mc:AlternateContent xmlns:mc="http://schemas.openxmlformats.org/markup-compatibility/2006">
              <mc:Choice xmlns:v="urn:schemas-microsoft-com:vml" Requires="v">
                <p:oleObj name="Εξίσωση" r:id="rId8" imgW="1892300" imgH="431800" progId="Equation.3">
                  <p:embed/>
                </p:oleObj>
              </mc:Choice>
              <mc:Fallback>
                <p:oleObj name="Εξίσωση" r:id="rId8" imgW="1892300" imgH="4318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2125" y="3860800"/>
                        <a:ext cx="3281363" cy="749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0067" name="Rectangle 49"/>
          <p:cNvSpPr>
            <a:spLocks noChangeArrowheads="1"/>
          </p:cNvSpPr>
          <p:nvPr/>
        </p:nvSpPr>
        <p:spPr bwMode="auto">
          <a:xfrm>
            <a:off x="2332038" y="4870450"/>
            <a:ext cx="601662" cy="35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n-US" sz="2000" b="0"/>
              <a:t>L</a:t>
            </a:r>
            <a:endParaRPr lang="el-GR" sz="2000" b="0"/>
          </a:p>
        </p:txBody>
      </p:sp>
      <p:sp>
        <p:nvSpPr>
          <p:cNvPr id="130068" name="Line 50"/>
          <p:cNvSpPr>
            <a:spLocks noChangeShapeType="1"/>
          </p:cNvSpPr>
          <p:nvPr/>
        </p:nvSpPr>
        <p:spPr bwMode="auto">
          <a:xfrm>
            <a:off x="322263" y="4870450"/>
            <a:ext cx="4681537"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30069" name="Line 51"/>
          <p:cNvSpPr>
            <a:spLocks noChangeShapeType="1"/>
          </p:cNvSpPr>
          <p:nvPr/>
        </p:nvSpPr>
        <p:spPr bwMode="auto">
          <a:xfrm>
            <a:off x="322263" y="4797425"/>
            <a:ext cx="0" cy="1444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30070" name="Line 52"/>
          <p:cNvSpPr>
            <a:spLocks noChangeShapeType="1"/>
          </p:cNvSpPr>
          <p:nvPr/>
        </p:nvSpPr>
        <p:spPr bwMode="auto">
          <a:xfrm>
            <a:off x="5003800" y="4799013"/>
            <a:ext cx="0" cy="1444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30071" name="Line 53"/>
          <p:cNvSpPr>
            <a:spLocks noChangeShapeType="1"/>
          </p:cNvSpPr>
          <p:nvPr/>
        </p:nvSpPr>
        <p:spPr bwMode="auto">
          <a:xfrm flipV="1">
            <a:off x="3995738" y="5084763"/>
            <a:ext cx="79216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30072" name="Rectangle 54"/>
          <p:cNvSpPr>
            <a:spLocks noChangeArrowheads="1"/>
          </p:cNvSpPr>
          <p:nvPr/>
        </p:nvSpPr>
        <p:spPr bwMode="auto">
          <a:xfrm>
            <a:off x="4329113" y="5014913"/>
            <a:ext cx="385762" cy="35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n-US" sz="2000" b="0"/>
              <a:t>z</a:t>
            </a:r>
            <a:endParaRPr lang="el-GR" sz="2000" b="0"/>
          </a:p>
        </p:txBody>
      </p:sp>
      <p:sp>
        <p:nvSpPr>
          <p:cNvPr id="130073" name="Rectangle 58"/>
          <p:cNvSpPr>
            <a:spLocks noChangeArrowheads="1"/>
          </p:cNvSpPr>
          <p:nvPr/>
        </p:nvSpPr>
        <p:spPr bwMode="auto">
          <a:xfrm>
            <a:off x="5400675" y="1774825"/>
            <a:ext cx="3602038"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000" i="0"/>
              <a:t>Η </a:t>
            </a:r>
            <a:r>
              <a:rPr lang="el-GR" sz="2000" i="0" u="sng"/>
              <a:t>έναυση</a:t>
            </a:r>
            <a:r>
              <a:rPr lang="el-GR" sz="2000" i="0"/>
              <a:t> θα παρατηρηθεί όταν ικανοποιούνται δύο συνθήκες</a:t>
            </a:r>
            <a:endParaRPr lang="el-GR" sz="2000"/>
          </a:p>
        </p:txBody>
      </p:sp>
      <p:graphicFrame>
        <p:nvGraphicFramePr>
          <p:cNvPr id="130074" name="Object 59"/>
          <p:cNvGraphicFramePr>
            <a:graphicFrameLocks noChangeAspect="1"/>
          </p:cNvGraphicFramePr>
          <p:nvPr/>
        </p:nvGraphicFramePr>
        <p:xfrm>
          <a:off x="5759450" y="2555875"/>
          <a:ext cx="3171825" cy="1103313"/>
        </p:xfrm>
        <a:graphic>
          <a:graphicData uri="http://schemas.openxmlformats.org/presentationml/2006/ole">
            <mc:AlternateContent xmlns:mc="http://schemas.openxmlformats.org/markup-compatibility/2006">
              <mc:Choice xmlns:v="urn:schemas-microsoft-com:vml" Requires="v">
                <p:oleObj name="Equation" r:id="rId10" imgW="1828800" imgH="635000" progId="Equation.DSMT4">
                  <p:embed/>
                </p:oleObj>
              </mc:Choice>
              <mc:Fallback>
                <p:oleObj name="Equation" r:id="rId10" imgW="1828800" imgH="6350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759450" y="2555875"/>
                        <a:ext cx="3171825" cy="1103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0075" name="Rectangle 60"/>
          <p:cNvSpPr>
            <a:spLocks noChangeArrowheads="1"/>
          </p:cNvSpPr>
          <p:nvPr/>
        </p:nvSpPr>
        <p:spPr bwMode="auto">
          <a:xfrm>
            <a:off x="5330825" y="2565400"/>
            <a:ext cx="431800"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400" i="0"/>
              <a:t>1)</a:t>
            </a:r>
            <a:endParaRPr lang="el-GR" sz="2400"/>
          </a:p>
        </p:txBody>
      </p:sp>
      <p:graphicFrame>
        <p:nvGraphicFramePr>
          <p:cNvPr id="130076" name="Object 61"/>
          <p:cNvGraphicFramePr>
            <a:graphicFrameLocks noChangeAspect="1"/>
          </p:cNvGraphicFramePr>
          <p:nvPr/>
        </p:nvGraphicFramePr>
        <p:xfrm>
          <a:off x="5969000" y="3868738"/>
          <a:ext cx="2754313" cy="684212"/>
        </p:xfrm>
        <a:graphic>
          <a:graphicData uri="http://schemas.openxmlformats.org/presentationml/2006/ole">
            <mc:AlternateContent xmlns:mc="http://schemas.openxmlformats.org/markup-compatibility/2006">
              <mc:Choice xmlns:v="urn:schemas-microsoft-com:vml" Requires="v">
                <p:oleObj name="Equation" r:id="rId12" imgW="1586811" imgH="393529" progId="Equation.DSMT4">
                  <p:embed/>
                </p:oleObj>
              </mc:Choice>
              <mc:Fallback>
                <p:oleObj name="Equation" r:id="rId12" imgW="1586811" imgH="393529"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969000" y="3868738"/>
                        <a:ext cx="2754313" cy="684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FF66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0077" name="Rectangle 62"/>
          <p:cNvSpPr>
            <a:spLocks noChangeArrowheads="1"/>
          </p:cNvSpPr>
          <p:nvPr/>
        </p:nvSpPr>
        <p:spPr bwMode="auto">
          <a:xfrm>
            <a:off x="5330825" y="3905250"/>
            <a:ext cx="431800"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el-GR" sz="2400" i="0"/>
              <a:t>2)</a:t>
            </a:r>
            <a:endParaRPr lang="el-GR" sz="2400"/>
          </a:p>
        </p:txBody>
      </p:sp>
      <p:graphicFrame>
        <p:nvGraphicFramePr>
          <p:cNvPr id="130078" name="Object 63"/>
          <p:cNvGraphicFramePr>
            <a:graphicFrameLocks noChangeAspect="1"/>
          </p:cNvGraphicFramePr>
          <p:nvPr/>
        </p:nvGraphicFramePr>
        <p:xfrm>
          <a:off x="209550" y="5302250"/>
          <a:ext cx="4075113" cy="395288"/>
        </p:xfrm>
        <a:graphic>
          <a:graphicData uri="http://schemas.openxmlformats.org/presentationml/2006/ole">
            <mc:AlternateContent xmlns:mc="http://schemas.openxmlformats.org/markup-compatibility/2006">
              <mc:Choice xmlns:v="urn:schemas-microsoft-com:vml" Requires="v">
                <p:oleObj name="Εξίσωση" r:id="rId14" imgW="2349500" imgH="228600" progId="Equation.3">
                  <p:embed/>
                </p:oleObj>
              </mc:Choice>
              <mc:Fallback>
                <p:oleObj name="Εξίσωση" r:id="rId14" imgW="2349500" imgH="228600"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09550" y="5302250"/>
                        <a:ext cx="4075113" cy="395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0079" name="Rectangle 64"/>
          <p:cNvSpPr>
            <a:spLocks noChangeArrowheads="1"/>
          </p:cNvSpPr>
          <p:nvPr/>
        </p:nvSpPr>
        <p:spPr bwMode="auto">
          <a:xfrm>
            <a:off x="107950" y="5230813"/>
            <a:ext cx="2376488" cy="549275"/>
          </a:xfrm>
          <a:prstGeom prst="rect">
            <a:avLst/>
          </a:prstGeom>
          <a:noFill/>
          <a:ln w="50800">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30080" name="Rectangle 65"/>
          <p:cNvSpPr>
            <a:spLocks noChangeArrowheads="1"/>
          </p:cNvSpPr>
          <p:nvPr/>
        </p:nvSpPr>
        <p:spPr bwMode="auto">
          <a:xfrm>
            <a:off x="2555875" y="5230813"/>
            <a:ext cx="1800225" cy="549275"/>
          </a:xfrm>
          <a:prstGeom prst="rect">
            <a:avLst/>
          </a:prstGeom>
          <a:noFill/>
          <a:ln w="50800">
            <a:solidFill>
              <a:srgbClr val="FF66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30081" name="Line 66"/>
          <p:cNvSpPr>
            <a:spLocks noChangeShapeType="1"/>
          </p:cNvSpPr>
          <p:nvPr/>
        </p:nvSpPr>
        <p:spPr bwMode="auto">
          <a:xfrm>
            <a:off x="2122488" y="4438650"/>
            <a:ext cx="217487" cy="720725"/>
          </a:xfrm>
          <a:prstGeom prst="line">
            <a:avLst/>
          </a:prstGeom>
          <a:noFill/>
          <a:ln w="508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30082" name="Rectangle 67"/>
          <p:cNvSpPr>
            <a:spLocks noChangeArrowheads="1"/>
          </p:cNvSpPr>
          <p:nvPr/>
        </p:nvSpPr>
        <p:spPr bwMode="auto">
          <a:xfrm>
            <a:off x="1476375" y="3070225"/>
            <a:ext cx="142875" cy="360363"/>
          </a:xfrm>
          <a:prstGeom prst="rect">
            <a:avLst/>
          </a:prstGeom>
          <a:noFill/>
          <a:ln w="25400">
            <a:solidFill>
              <a:srgbClr val="800080"/>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30083" name="Rectangle 68"/>
          <p:cNvSpPr>
            <a:spLocks noChangeArrowheads="1"/>
          </p:cNvSpPr>
          <p:nvPr/>
        </p:nvSpPr>
        <p:spPr bwMode="auto">
          <a:xfrm>
            <a:off x="2987675" y="3070225"/>
            <a:ext cx="144463" cy="360363"/>
          </a:xfrm>
          <a:prstGeom prst="rect">
            <a:avLst/>
          </a:prstGeom>
          <a:noFill/>
          <a:ln w="25400">
            <a:solidFill>
              <a:srgbClr val="800080"/>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30084" name="Rectangle 69"/>
          <p:cNvSpPr>
            <a:spLocks noChangeArrowheads="1"/>
          </p:cNvSpPr>
          <p:nvPr/>
        </p:nvSpPr>
        <p:spPr bwMode="auto">
          <a:xfrm>
            <a:off x="5724525" y="2508250"/>
            <a:ext cx="3240088" cy="1223963"/>
          </a:xfrm>
          <a:prstGeom prst="rect">
            <a:avLst/>
          </a:prstGeom>
          <a:noFill/>
          <a:ln w="50800" algn="ctr">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30085" name="Rectangle 70"/>
          <p:cNvSpPr>
            <a:spLocks noChangeArrowheads="1"/>
          </p:cNvSpPr>
          <p:nvPr/>
        </p:nvSpPr>
        <p:spPr bwMode="auto">
          <a:xfrm>
            <a:off x="5867400" y="3833813"/>
            <a:ext cx="2952750" cy="792162"/>
          </a:xfrm>
          <a:prstGeom prst="rect">
            <a:avLst/>
          </a:prstGeom>
          <a:noFill/>
          <a:ln w="50800">
            <a:solidFill>
              <a:srgbClr val="FF66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30086" name="Rectangle 71"/>
          <p:cNvSpPr>
            <a:spLocks noChangeArrowheads="1"/>
          </p:cNvSpPr>
          <p:nvPr/>
        </p:nvSpPr>
        <p:spPr bwMode="auto">
          <a:xfrm>
            <a:off x="6506804" y="972110"/>
            <a:ext cx="144463" cy="360363"/>
          </a:xfrm>
          <a:prstGeom prst="rect">
            <a:avLst/>
          </a:prstGeom>
          <a:noFill/>
          <a:ln w="25400">
            <a:solidFill>
              <a:srgbClr val="800080"/>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Tree>
    <p:extLst>
      <p:ext uri="{BB962C8B-B14F-4D97-AF65-F5344CB8AC3E}">
        <p14:creationId xmlns:p14="http://schemas.microsoft.com/office/powerpoint/2010/main" val="4282921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6" name="Rectangle 2"/>
          <p:cNvSpPr>
            <a:spLocks noGrp="1" noChangeArrowheads="1"/>
          </p:cNvSpPr>
          <p:nvPr>
            <p:ph type="title"/>
          </p:nvPr>
        </p:nvSpPr>
        <p:spPr>
          <a:xfrm>
            <a:off x="107950" y="115888"/>
            <a:ext cx="8928100" cy="720725"/>
          </a:xfrm>
          <a:noFill/>
        </p:spPr>
        <p:txBody>
          <a:bodyPr/>
          <a:lstStyle/>
          <a:p>
            <a:pPr eaLnBrk="1" hangingPunct="1"/>
            <a:r>
              <a:rPr lang="en-US" sz="3600"/>
              <a:t>Transmitters – </a:t>
            </a:r>
            <a:r>
              <a:rPr lang="en-US" sz="3600" b="1" u="sng"/>
              <a:t>Lasers</a:t>
            </a:r>
            <a:r>
              <a:rPr lang="en-US" sz="3600"/>
              <a:t>, LEDs, Tunable Lasers</a:t>
            </a:r>
          </a:p>
        </p:txBody>
      </p:sp>
      <p:sp>
        <p:nvSpPr>
          <p:cNvPr id="131077" name="Rectangle 3"/>
          <p:cNvSpPr>
            <a:spLocks noGrp="1" noChangeArrowheads="1"/>
          </p:cNvSpPr>
          <p:nvPr>
            <p:ph idx="1"/>
          </p:nvPr>
        </p:nvSpPr>
        <p:spPr>
          <a:xfrm>
            <a:off x="179388" y="981075"/>
            <a:ext cx="8785225" cy="4968875"/>
          </a:xfrm>
        </p:spPr>
        <p:txBody>
          <a:bodyPr/>
          <a:lstStyle/>
          <a:p>
            <a:pPr eaLnBrk="1" hangingPunct="1">
              <a:lnSpc>
                <a:spcPct val="80000"/>
              </a:lnSpc>
            </a:pPr>
            <a:r>
              <a:rPr lang="el-GR" sz="2000" b="1"/>
              <a:t>Σύμφωνα με την πρώτη συνθήκη</a:t>
            </a:r>
            <a:r>
              <a:rPr lang="el-GR" sz="2000"/>
              <a:t> το πλάτος </a:t>
            </a:r>
            <a:r>
              <a:rPr lang="en-US" sz="2000" i="1"/>
              <a:t>R</a:t>
            </a:r>
            <a:r>
              <a:rPr lang="el-GR" sz="2000" i="1"/>
              <a:t>ψ</a:t>
            </a:r>
            <a:r>
              <a:rPr lang="el-GR" sz="2000" i="1" baseline="-25000"/>
              <a:t>ο</a:t>
            </a:r>
            <a:r>
              <a:rPr lang="en-US" sz="2000" i="1"/>
              <a:t>exp</a:t>
            </a:r>
            <a:r>
              <a:rPr lang="el-GR" sz="2000"/>
              <a:t>(2</a:t>
            </a:r>
            <a:r>
              <a:rPr lang="en-US" sz="2000"/>
              <a:t>(</a:t>
            </a:r>
            <a:r>
              <a:rPr lang="el-GR" sz="2000"/>
              <a:t>Γ</a:t>
            </a:r>
            <a:r>
              <a:rPr lang="en-US" sz="2000" i="1"/>
              <a:t>g</a:t>
            </a:r>
            <a:r>
              <a:rPr lang="en-US" sz="2000"/>
              <a:t>–</a:t>
            </a:r>
            <a:r>
              <a:rPr lang="en-US" sz="2000" i="1"/>
              <a:t>a</a:t>
            </a:r>
            <a:r>
              <a:rPr lang="en-US" sz="2000"/>
              <a:t>)</a:t>
            </a:r>
            <a:r>
              <a:rPr lang="en-US" sz="2000" i="1"/>
              <a:t>L</a:t>
            </a:r>
            <a:r>
              <a:rPr lang="el-GR" sz="2000"/>
              <a:t>) πρέπει να ισούται ή να ξεπερνά το αρχικό πλάτος </a:t>
            </a:r>
            <a:r>
              <a:rPr lang="el-GR" sz="2000" i="1"/>
              <a:t>ψ</a:t>
            </a:r>
            <a:r>
              <a:rPr lang="el-GR" sz="2000" i="1" baseline="-25000"/>
              <a:t>ο</a:t>
            </a:r>
          </a:p>
          <a:p>
            <a:pPr eaLnBrk="1" hangingPunct="1">
              <a:lnSpc>
                <a:spcPct val="80000"/>
              </a:lnSpc>
            </a:pPr>
            <a:r>
              <a:rPr lang="el-GR" sz="2000" b="1"/>
              <a:t>Σύμφωνα με τη δεύτερη συνθήκη</a:t>
            </a:r>
            <a:r>
              <a:rPr lang="el-GR" sz="2000"/>
              <a:t> οι φάσεις πρέπει να είναι προσαρμοσμένες, με </a:t>
            </a:r>
            <a:r>
              <a:rPr lang="en-US" sz="2000" i="1"/>
              <a:t>k</a:t>
            </a:r>
            <a:r>
              <a:rPr lang="en-US" sz="2000"/>
              <a:t> </a:t>
            </a:r>
            <a:r>
              <a:rPr lang="el-GR" sz="2000"/>
              <a:t>την τάξη του συντονισμού </a:t>
            </a:r>
            <a:r>
              <a:rPr lang="en-US" sz="2000"/>
              <a:t>Fabry-Perot (</a:t>
            </a:r>
            <a:r>
              <a:rPr lang="en-US" sz="2000" i="1"/>
              <a:t>k</a:t>
            </a:r>
            <a:r>
              <a:rPr lang="en-US" sz="2000"/>
              <a:t> </a:t>
            </a:r>
            <a:r>
              <a:rPr lang="el-GR" sz="2000"/>
              <a:t>ακέραιος</a:t>
            </a:r>
            <a:r>
              <a:rPr lang="en-US" sz="2000"/>
              <a:t>)</a:t>
            </a:r>
            <a:endParaRPr lang="el-GR" sz="2000"/>
          </a:p>
          <a:p>
            <a:pPr lvl="1" eaLnBrk="1" hangingPunct="1">
              <a:lnSpc>
                <a:spcPct val="80000"/>
              </a:lnSpc>
            </a:pPr>
            <a:r>
              <a:rPr lang="el-GR" sz="1800"/>
              <a:t>Είναι η γνωστή συνθήκη για τους συντονισμούς σε </a:t>
            </a:r>
            <a:r>
              <a:rPr lang="en-US" sz="1800"/>
              <a:t>Fabry-Perot </a:t>
            </a:r>
            <a:r>
              <a:rPr lang="el-GR" sz="1800"/>
              <a:t>φίλτρα</a:t>
            </a:r>
          </a:p>
          <a:p>
            <a:pPr eaLnBrk="1" hangingPunct="1">
              <a:lnSpc>
                <a:spcPct val="80000"/>
              </a:lnSpc>
            </a:pPr>
            <a:r>
              <a:rPr lang="el-GR" sz="2000" b="1"/>
              <a:t>Καθώς αυξάνεται το ρεύμα άντλησης, μειώνεται ο δείκτης διάθλασης </a:t>
            </a:r>
            <a:r>
              <a:rPr lang="en-US" sz="2000" b="1" i="1"/>
              <a:t>n</a:t>
            </a:r>
            <a:r>
              <a:rPr lang="en-US" sz="2000" b="1"/>
              <a:t> </a:t>
            </a:r>
            <a:r>
              <a:rPr lang="el-GR" sz="2000" b="1"/>
              <a:t>στο εσωτερικό της κοιλότητας</a:t>
            </a:r>
          </a:p>
          <a:p>
            <a:pPr lvl="1" eaLnBrk="1" hangingPunct="1">
              <a:lnSpc>
                <a:spcPct val="80000"/>
              </a:lnSpc>
            </a:pPr>
            <a:r>
              <a:rPr lang="el-GR" sz="1800"/>
              <a:t>Μειώνεται η απόσταση στην περιοχή των μηκών κύματος μεταξύ των μηκών κύματος συντονισμού της κοιλότητας</a:t>
            </a:r>
          </a:p>
          <a:p>
            <a:pPr lvl="1" eaLnBrk="1" hangingPunct="1">
              <a:lnSpc>
                <a:spcPct val="80000"/>
              </a:lnSpc>
            </a:pPr>
            <a:r>
              <a:rPr lang="el-GR" sz="1800"/>
              <a:t>Το ποσοστό μεταβολής του δείκτη διάθλασης στην περιοχή των ρευμάτων άντλησης που χρησιμοποιούνται είναι μικρότερο από 1%, περιορίζει σοβαρά τη χρήση του ρεύματος άντλησης σα μηχανισμό για το συντονισμό της συχνότητας μίας διόδου </a:t>
            </a:r>
            <a:r>
              <a:rPr lang="en-US" sz="1800"/>
              <a:t>laser</a:t>
            </a:r>
          </a:p>
          <a:p>
            <a:pPr eaLnBrk="1" hangingPunct="1">
              <a:lnSpc>
                <a:spcPct val="80000"/>
              </a:lnSpc>
            </a:pPr>
            <a:r>
              <a:rPr lang="el-GR" sz="2000"/>
              <a:t>Όταν υπάρχουν περισσότεροι από ένας τρόποι ταλάντωσης της κοιλότητας, τυχαίες διακυμάνσεις διαφόρων ειδών μπορούν να προκαλέσουν τη δέσμευση του μεγίστου απολαβής </a:t>
            </a:r>
            <a:r>
              <a:rPr lang="el-GR" sz="2000" b="1"/>
              <a:t>από ένα τρόπο</a:t>
            </a:r>
            <a:r>
              <a:rPr lang="el-GR" sz="2000"/>
              <a:t> για ένα χρονικό διάστημα και μετά την μεταπήδηση σε δέσμευση από ένα άλλο τρόπο. Αυτό το φαινόμενο ονομάζεται άλμα μεταξύ τρόπων ταλάντωσης (</a:t>
            </a:r>
            <a:r>
              <a:rPr lang="en-US" sz="2000" i="1"/>
              <a:t>mode hopping</a:t>
            </a:r>
            <a:r>
              <a:rPr lang="el-GR" sz="2000"/>
              <a:t>)</a:t>
            </a:r>
          </a:p>
        </p:txBody>
      </p:sp>
    </p:spTree>
    <p:extLst>
      <p:ext uri="{BB962C8B-B14F-4D97-AF65-F5344CB8AC3E}">
        <p14:creationId xmlns:p14="http://schemas.microsoft.com/office/powerpoint/2010/main" val="10609874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BD152BF-E567-8F31-76D7-A6FC09A1E6EB}"/>
              </a:ext>
            </a:extLst>
          </p:cNvPr>
          <p:cNvSpPr>
            <a:spLocks noGrp="1"/>
          </p:cNvSpPr>
          <p:nvPr>
            <p:ph type="title"/>
          </p:nvPr>
        </p:nvSpPr>
        <p:spPr/>
        <p:txBody>
          <a:bodyPr/>
          <a:lstStyle/>
          <a:p>
            <a:r>
              <a:rPr lang="el-GR" dirty="0" err="1"/>
              <a:t>Συνθ</a:t>
            </a:r>
            <a:r>
              <a:rPr lang="en-US" dirty="0" err="1"/>
              <a:t>ή</a:t>
            </a:r>
            <a:r>
              <a:rPr lang="el-GR" dirty="0" err="1"/>
              <a:t>κη</a:t>
            </a:r>
            <a:r>
              <a:rPr lang="el-GR" dirty="0"/>
              <a:t> άντλησης σε </a:t>
            </a:r>
            <a:r>
              <a:rPr lang="en-GB" dirty="0"/>
              <a:t>PN </a:t>
            </a:r>
            <a:r>
              <a:rPr lang="el-GR" dirty="0"/>
              <a:t>δ</a:t>
            </a:r>
            <a:r>
              <a:rPr lang="en-GB" dirty="0" err="1"/>
              <a:t>ί</a:t>
            </a:r>
            <a:r>
              <a:rPr lang="el-GR" dirty="0" err="1"/>
              <a:t>οδο</a:t>
            </a:r>
            <a:endParaRPr lang="en-US" dirty="0"/>
          </a:p>
        </p:txBody>
      </p:sp>
      <p:pic>
        <p:nvPicPr>
          <p:cNvPr id="4" name="Picture 3">
            <a:extLst>
              <a:ext uri="{FF2B5EF4-FFF2-40B4-BE49-F238E27FC236}">
                <a16:creationId xmlns:a16="http://schemas.microsoft.com/office/drawing/2014/main" id="{58A7C346-DE38-DCEF-44C6-03278558B31D}"/>
              </a:ext>
            </a:extLst>
          </p:cNvPr>
          <p:cNvPicPr>
            <a:picLocks noChangeAspect="1"/>
          </p:cNvPicPr>
          <p:nvPr/>
        </p:nvPicPr>
        <p:blipFill>
          <a:blip r:embed="rId2"/>
          <a:stretch>
            <a:fillRect/>
          </a:stretch>
        </p:blipFill>
        <p:spPr>
          <a:xfrm>
            <a:off x="86861" y="2069824"/>
            <a:ext cx="2596703" cy="3251658"/>
          </a:xfrm>
          <a:prstGeom prst="rect">
            <a:avLst/>
          </a:prstGeom>
        </p:spPr>
      </p:pic>
      <p:pic>
        <p:nvPicPr>
          <p:cNvPr id="5" name="Picture 4">
            <a:extLst>
              <a:ext uri="{FF2B5EF4-FFF2-40B4-BE49-F238E27FC236}">
                <a16:creationId xmlns:a16="http://schemas.microsoft.com/office/drawing/2014/main" id="{CF4DCC12-AB45-B686-2B2F-6A3E87C103A4}"/>
              </a:ext>
            </a:extLst>
          </p:cNvPr>
          <p:cNvPicPr>
            <a:picLocks noChangeAspect="1"/>
          </p:cNvPicPr>
          <p:nvPr/>
        </p:nvPicPr>
        <p:blipFill>
          <a:blip r:embed="rId3"/>
          <a:stretch>
            <a:fillRect/>
          </a:stretch>
        </p:blipFill>
        <p:spPr>
          <a:xfrm>
            <a:off x="2924017" y="1849848"/>
            <a:ext cx="5872793" cy="3671297"/>
          </a:xfrm>
          <a:prstGeom prst="rect">
            <a:avLst/>
          </a:prstGeom>
        </p:spPr>
      </p:pic>
      <p:pic>
        <p:nvPicPr>
          <p:cNvPr id="6" name="Picture 5">
            <a:extLst>
              <a:ext uri="{FF2B5EF4-FFF2-40B4-BE49-F238E27FC236}">
                <a16:creationId xmlns:a16="http://schemas.microsoft.com/office/drawing/2014/main" id="{B537569A-F24A-2072-692E-BADC396D5A4B}"/>
              </a:ext>
            </a:extLst>
          </p:cNvPr>
          <p:cNvPicPr>
            <a:picLocks noChangeAspect="1"/>
          </p:cNvPicPr>
          <p:nvPr/>
        </p:nvPicPr>
        <p:blipFill>
          <a:blip r:embed="rId4"/>
          <a:stretch>
            <a:fillRect/>
          </a:stretch>
        </p:blipFill>
        <p:spPr>
          <a:xfrm>
            <a:off x="2683565" y="5321482"/>
            <a:ext cx="6460435" cy="679268"/>
          </a:xfrm>
          <a:prstGeom prst="rect">
            <a:avLst/>
          </a:prstGeom>
        </p:spPr>
      </p:pic>
      <p:sp>
        <p:nvSpPr>
          <p:cNvPr id="7" name="Rounded Rectangle 6">
            <a:extLst>
              <a:ext uri="{FF2B5EF4-FFF2-40B4-BE49-F238E27FC236}">
                <a16:creationId xmlns:a16="http://schemas.microsoft.com/office/drawing/2014/main" id="{6B3A2E7A-BC10-98D3-E1CB-D222C90691AC}"/>
              </a:ext>
            </a:extLst>
          </p:cNvPr>
          <p:cNvSpPr/>
          <p:nvPr/>
        </p:nvSpPr>
        <p:spPr>
          <a:xfrm>
            <a:off x="2623930" y="5351300"/>
            <a:ext cx="6472966" cy="604725"/>
          </a:xfrm>
          <a:prstGeom prst="roundRect">
            <a:avLst/>
          </a:prstGeom>
          <a:solidFill>
            <a:schemeClr val="accent1">
              <a:alpha val="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13804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229600" cy="1143000"/>
          </a:xfrm>
        </p:spPr>
        <p:txBody>
          <a:bodyPr>
            <a:normAutofit fontScale="90000"/>
          </a:bodyPr>
          <a:lstStyle/>
          <a:p>
            <a:r>
              <a:rPr lang="en-US" dirty="0"/>
              <a:t>Transmitters – Lasers, </a:t>
            </a:r>
            <a:r>
              <a:rPr lang="en-US" b="1" u="sng" dirty="0"/>
              <a:t>LEDs</a:t>
            </a:r>
            <a:r>
              <a:rPr lang="en-US" dirty="0"/>
              <a:t>, Tunable Lasers</a:t>
            </a:r>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089" y="1628800"/>
            <a:ext cx="7380311" cy="5120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579193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1143000"/>
          </a:xfrm>
        </p:spPr>
        <p:txBody>
          <a:bodyPr>
            <a:normAutofit fontScale="90000"/>
          </a:bodyPr>
          <a:lstStyle/>
          <a:p>
            <a:r>
              <a:rPr lang="en-US" dirty="0"/>
              <a:t>Transmitters – Lasers, </a:t>
            </a:r>
            <a:r>
              <a:rPr lang="en-US" b="1" u="sng" dirty="0"/>
              <a:t>LEDs</a:t>
            </a:r>
            <a:r>
              <a:rPr lang="en-US" dirty="0"/>
              <a:t>, Tunable Lasers</a:t>
            </a:r>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340768"/>
            <a:ext cx="7655731" cy="5019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661308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1143000"/>
          </a:xfrm>
        </p:spPr>
        <p:txBody>
          <a:bodyPr>
            <a:normAutofit fontScale="90000"/>
          </a:bodyPr>
          <a:lstStyle/>
          <a:p>
            <a:r>
              <a:rPr lang="en-US" dirty="0"/>
              <a:t>Transmitters – Lasers, </a:t>
            </a:r>
            <a:r>
              <a:rPr lang="en-US" b="1" u="sng" dirty="0"/>
              <a:t>LEDs</a:t>
            </a:r>
            <a:r>
              <a:rPr lang="en-US" dirty="0"/>
              <a:t>, Tunable Lasers</a:t>
            </a:r>
          </a:p>
        </p:txBody>
      </p:sp>
      <p:sp>
        <p:nvSpPr>
          <p:cNvPr id="3" name="Rectangle 2"/>
          <p:cNvSpPr/>
          <p:nvPr/>
        </p:nvSpPr>
        <p:spPr>
          <a:xfrm>
            <a:off x="2339752" y="1268760"/>
            <a:ext cx="4569392" cy="523220"/>
          </a:xfrm>
          <a:prstGeom prst="rect">
            <a:avLst/>
          </a:prstGeom>
        </p:spPr>
        <p:txBody>
          <a:bodyPr wrap="none">
            <a:spAutoFit/>
          </a:bodyPr>
          <a:lstStyle/>
          <a:p>
            <a:r>
              <a:rPr lang="el-GR" sz="2800" dirty="0"/>
              <a:t>Εσωτερική κβαντική απόδοση</a:t>
            </a:r>
            <a:endParaRPr lang="en-US" sz="2800" dirty="0"/>
          </a:p>
        </p:txBody>
      </p:sp>
      <p:pic>
        <p:nvPicPr>
          <p:cNvPr id="2457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28246"/>
          <a:stretch/>
        </p:blipFill>
        <p:spPr bwMode="auto">
          <a:xfrm>
            <a:off x="755576" y="1988840"/>
            <a:ext cx="7890238" cy="37444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617800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1143000"/>
          </a:xfrm>
        </p:spPr>
        <p:txBody>
          <a:bodyPr>
            <a:normAutofit fontScale="90000"/>
          </a:bodyPr>
          <a:lstStyle/>
          <a:p>
            <a:r>
              <a:rPr lang="en-US" dirty="0"/>
              <a:t>Transmitters – Lasers, </a:t>
            </a:r>
            <a:r>
              <a:rPr lang="en-US" b="1" u="sng" dirty="0"/>
              <a:t>LEDs</a:t>
            </a:r>
            <a:r>
              <a:rPr lang="en-US" dirty="0"/>
              <a:t>, Tunable Lasers</a:t>
            </a:r>
          </a:p>
        </p:txBody>
      </p:sp>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196752"/>
            <a:ext cx="8292184" cy="5256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2965660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4754</TotalTime>
  <Words>3517</Words>
  <Application>Microsoft Macintosh PowerPoint</Application>
  <PresentationFormat>On-screen Show (4:3)</PresentationFormat>
  <Paragraphs>282</Paragraphs>
  <Slides>44</Slides>
  <Notes>2</Notes>
  <HiddenSlides>1</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44</vt:i4>
      </vt:variant>
    </vt:vector>
  </HeadingPairs>
  <TitlesOfParts>
    <vt:vector size="54" baseType="lpstr">
      <vt:lpstr>Arial</vt:lpstr>
      <vt:lpstr>Calibri</vt:lpstr>
      <vt:lpstr>Constantia</vt:lpstr>
      <vt:lpstr>Open Sans</vt:lpstr>
      <vt:lpstr>Times New Roman</vt:lpstr>
      <vt:lpstr>Wingdings</vt:lpstr>
      <vt:lpstr>Wingdings 2</vt:lpstr>
      <vt:lpstr>Flow</vt:lpstr>
      <vt:lpstr>Εξίσωση</vt:lpstr>
      <vt:lpstr>Equation</vt:lpstr>
      <vt:lpstr>Φωτονική</vt:lpstr>
      <vt:lpstr>Transmitters – Lasers, LEDs, Tunable Lasers</vt:lpstr>
      <vt:lpstr>Δίοδοι PN</vt:lpstr>
      <vt:lpstr>Συνθήκη άντλησης σε PN δίοδο</vt:lpstr>
      <vt:lpstr>Συνθήκη άντλησης σε PN δίοδο</vt:lpstr>
      <vt:lpstr>Transmitters – Lasers, LEDs, Tunable Lasers</vt:lpstr>
      <vt:lpstr>Transmitters – Lasers, LEDs, Tunable Lasers</vt:lpstr>
      <vt:lpstr>Transmitters – Lasers, LEDs, Tunable Lasers</vt:lpstr>
      <vt:lpstr>Transmitters – Lasers, LEDs, Tunable Lasers</vt:lpstr>
      <vt:lpstr>Transmitters – Lasers, LEDs, Tunable Lasers</vt:lpstr>
      <vt:lpstr>Transmitters – Lasers, LEDs, Tunable Lasers</vt:lpstr>
      <vt:lpstr>Transmitters – Lasers, LEDs, Tunable Lasers</vt:lpstr>
      <vt:lpstr>Transmitters – Lasers, LEDs, Tunable Lasers</vt:lpstr>
      <vt:lpstr>Transmitters – Lasers, LEDs, Tunable Lasers</vt:lpstr>
      <vt:lpstr>Transmitters – Lasers, LEDs, Tunable Lasers</vt:lpstr>
      <vt:lpstr>Transmitters – Lasers, LEDs, Tunable Lasers</vt:lpstr>
      <vt:lpstr>Transmitters – Lasers, LEDs, Tunable Lasers</vt:lpstr>
      <vt:lpstr>Transmitters – Lasers, LEDs, Tunable Lasers</vt:lpstr>
      <vt:lpstr>Transmitters – Lasers, LEDs, Tunable Lasers</vt:lpstr>
      <vt:lpstr>Transmitters – Lasers, LEDs, Tunable Lasers</vt:lpstr>
      <vt:lpstr>Transmitters – Lasers, LEDs, Tunable Lasers</vt:lpstr>
      <vt:lpstr>Αρχή λειτουργίας Ταλαντωτών</vt:lpstr>
      <vt:lpstr>Αρχή λειτουργίας LASER</vt:lpstr>
      <vt:lpstr>Transmitters – Lasers, LEDs, Tunable Lasers</vt:lpstr>
      <vt:lpstr>Transmitters – Lasers, LEDs, Tunable Lasers</vt:lpstr>
      <vt:lpstr>Transmitters – Lasers, LEDs, Tunable Lasers</vt:lpstr>
      <vt:lpstr>Transmitters – Lasers, LEDs, Tunable Lasers</vt:lpstr>
      <vt:lpstr>Transmitters – Lasers, LEDs, Tunable Lasers</vt:lpstr>
      <vt:lpstr>Transmitters – Lasers, LEDs, Tunable Lasers</vt:lpstr>
      <vt:lpstr>Transmitters – Lasers, LEDs, Tunable Lasers</vt:lpstr>
      <vt:lpstr>Transmitters – Lasers, LEDs, Tunable Lasers</vt:lpstr>
      <vt:lpstr>Transmitters – Lasers, LEDs, Tunable Lasers</vt:lpstr>
      <vt:lpstr>Transmitters – Lasers, LEDs, Tunable Lasers</vt:lpstr>
      <vt:lpstr>Transmitters – Lasers, LEDs, Tunable Lasers</vt:lpstr>
      <vt:lpstr>Transmitters – Lasers, LEDs, Tunable Lasers</vt:lpstr>
      <vt:lpstr>Transmitters – Lasers, LEDs, Tunable Lasers</vt:lpstr>
      <vt:lpstr>Transmitters – Lasers, LEDs, Tunable Lasers</vt:lpstr>
      <vt:lpstr>Transmitters – Lasers, LEDs, Tunable Lasers</vt:lpstr>
      <vt:lpstr>Transmitters – Lasers, LEDs, Tunable Lasers</vt:lpstr>
      <vt:lpstr>Transmitters – Lasers, LEDs, Tunable Lasers</vt:lpstr>
      <vt:lpstr>Transmitters – Lasers, LEDs, Tunable Lasers</vt:lpstr>
      <vt:lpstr>Transmitters – Lasers, LEDs, Tunable Lasers</vt:lpstr>
      <vt:lpstr>Transmitters – Lasers, LEDs, Tunable Lasers</vt:lpstr>
      <vt:lpstr>Transmitters – Lasers, LEDs, Tunable Lasers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Thomas</dc:creator>
  <cp:lastModifiedBy>George Kanellos</cp:lastModifiedBy>
  <cp:revision>300</cp:revision>
  <dcterms:created xsi:type="dcterms:W3CDTF">2020-02-16T14:05:14Z</dcterms:created>
  <dcterms:modified xsi:type="dcterms:W3CDTF">2023-03-27T06:50:52Z</dcterms:modified>
</cp:coreProperties>
</file>