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90" r:id="rId10"/>
    <p:sldId id="266" r:id="rId11"/>
    <p:sldId id="268" r:id="rId12"/>
    <p:sldId id="269" r:id="rId13"/>
    <p:sldId id="291" r:id="rId14"/>
    <p:sldId id="271" r:id="rId15"/>
    <p:sldId id="272" r:id="rId16"/>
    <p:sldId id="274" r:id="rId17"/>
    <p:sldId id="273" r:id="rId18"/>
    <p:sldId id="275" r:id="rId19"/>
    <p:sldId id="276" r:id="rId20"/>
    <p:sldId id="279" r:id="rId21"/>
    <p:sldId id="281" r:id="rId22"/>
    <p:sldId id="283" r:id="rId23"/>
    <p:sldId id="286" r:id="rId24"/>
    <p:sldId id="288" r:id="rId25"/>
    <p:sldId id="289" r:id="rId26"/>
    <p:sldId id="293" r:id="rId27"/>
    <p:sldId id="294" r:id="rId28"/>
    <p:sldId id="296" r:id="rId29"/>
    <p:sldId id="297" r:id="rId30"/>
    <p:sldId id="298" r:id="rId31"/>
    <p:sldId id="299" r:id="rId32"/>
    <p:sldId id="300" r:id="rId33"/>
    <p:sldId id="301" r:id="rId34"/>
    <p:sldId id="304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67233-9D69-3447-80F1-AEF2757477F0}" type="datetimeFigureOut">
              <a:rPr lang="en-US" smtClean="0"/>
              <a:t>2/17/14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EF1B0-A205-9942-A983-15B9D8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7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Liberalism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resembles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portrait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recognizable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characteristics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freedom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equality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opportunity-that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liberal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democratic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societies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theorists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liberalism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freedom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moral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freedom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duty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as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ideal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liberalism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commitment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citizens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possess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juridical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equality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civic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freedom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religion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sovereigns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legislatures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electorate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restraint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apart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civic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pertinent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liberalism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foreign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affairs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prerogatives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monarchs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military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bureaucracies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foreign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recognition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justified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acquisition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agreement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utility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socialism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capitalism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it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market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socialism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Fourth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predominantly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domestically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strict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bureaucracies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A60C3-DD75-F94B-BC0F-B0885D7C05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78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19217B4-3613-7247-9C59-CF3620D6FAF4}" type="slidenum">
              <a:rPr lang="ru-RU" sz="1200">
                <a:latin typeface="Arial" charset="0"/>
              </a:rPr>
              <a:pPr eaLnBrk="1" hangingPunct="1"/>
              <a:t>13</a:t>
            </a:fld>
            <a:endParaRPr lang="ru-RU" sz="1200">
              <a:latin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D1817308-7F97-2C4F-B869-0696BD35EA0A}" type="slidenum">
              <a:rPr lang="ru-RU" sz="1200">
                <a:latin typeface="Arial" charset="0"/>
              </a:rPr>
              <a:pPr eaLnBrk="1" hangingPunct="1"/>
              <a:t>21</a:t>
            </a:fld>
            <a:endParaRPr lang="ru-RU" sz="1200">
              <a:latin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8C499C3-8FB3-7C48-B421-7E50935F83F1}" type="slidenum">
              <a:rPr lang="ru-RU" sz="1200">
                <a:latin typeface="Arial" charset="0"/>
              </a:rPr>
              <a:pPr eaLnBrk="1" hangingPunct="1"/>
              <a:t>22</a:t>
            </a:fld>
            <a:endParaRPr lang="ru-RU" sz="1200">
              <a:latin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4FC776C-CC30-524A-9BDD-130294A5DA84}" type="slidenum">
              <a:rPr lang="ru-RU" sz="1200">
                <a:latin typeface="Arial" charset="0"/>
              </a:rPr>
              <a:pPr eaLnBrk="1" hangingPunct="1"/>
              <a:t>26</a:t>
            </a:fld>
            <a:endParaRPr lang="ru-RU" sz="1200">
              <a:latin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94B07F-B73E-1843-A722-C07AD3F12FFC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In the post-1945 period, liberals turned to international institutions to carry out a number of functions the state could not perform. This was the catalyst for integration theory in Europe and pluralism in the United States. By the early 1970s, pluralism had mounted a significant challenge to realism. It focused on new actors (transnational corporations, non-governmental organizations) and new patterns of interaction (interdependence, integration).</a:t>
            </a:r>
            <a:endParaRPr lang="en-GB" sz="1600" smtClean="0">
              <a:cs typeface="+mn-cs"/>
            </a:endParaRPr>
          </a:p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71CC6-747F-E642-805A-7E8CD6E9B3E5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0B138-A31F-744F-B85A-F47B96EA8095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95E2B-1776-1C4A-83A1-D96DB62FAD6A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1C5A2D-B634-B540-AAE3-38EE69DF0320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E9E3B-A7DD-3D48-9FC2-761C683F766F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D2AD829A-0046-7444-B4D6-208183E50B87}" type="slidenum">
              <a:rPr lang="ru-RU" sz="1200">
                <a:latin typeface="Arial" charset="0"/>
              </a:rPr>
              <a:pPr eaLnBrk="1" hangingPunct="1"/>
              <a:t>4</a:t>
            </a:fld>
            <a:endParaRPr lang="ru-RU" sz="120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2D7AF3-3176-A441-8C47-315C5114954A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F535E-EDDC-964D-AAC9-9AB5E7B980EA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97F6C75-D5DC-214C-9727-F6F923521EB1}" type="slidenum">
              <a:rPr lang="ru-RU" sz="1200">
                <a:latin typeface="Arial" charset="0"/>
              </a:rPr>
              <a:pPr eaLnBrk="1" hangingPunct="1"/>
              <a:t>5</a:t>
            </a:fld>
            <a:endParaRPr lang="ru-RU" sz="1200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7F10C2D-96E3-8240-9B30-8D32B88B95D0}" type="slidenum">
              <a:rPr lang="ru-RU" sz="1200">
                <a:latin typeface="Arial" charset="0"/>
              </a:rPr>
              <a:pPr eaLnBrk="1" hangingPunct="1"/>
              <a:t>6</a:t>
            </a:fld>
            <a:endParaRPr lang="ru-RU" sz="120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l" rtl="0"/>
            <a:r>
              <a:rPr lang="tr-TR" sz="1200" b="0" i="0" u="none" strike="noStrike" baseline="0" dirty="0" smtClean="0">
                <a:latin typeface="Times New Roman"/>
              </a:rPr>
              <a:t>Liberal </a:t>
            </a:r>
            <a:r>
              <a:rPr lang="tr-TR" sz="1200" b="0" i="0" u="none" strike="noStrike" baseline="0" dirty="0" err="1" smtClean="0">
                <a:latin typeface="Times New Roman"/>
              </a:rPr>
              <a:t>internationalism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consists</a:t>
            </a:r>
            <a:r>
              <a:rPr lang="tr-TR" sz="1200" b="0" i="0" u="none" strike="noStrike" baseline="0" dirty="0" smtClean="0">
                <a:latin typeface="Times New Roman"/>
              </a:rPr>
              <a:t>, at </a:t>
            </a:r>
            <a:r>
              <a:rPr lang="tr-TR" sz="1200" b="0" i="0" u="none" strike="noStrike" baseline="0" dirty="0" err="1" smtClean="0">
                <a:latin typeface="Times New Roman"/>
              </a:rPr>
              <a:t>its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most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fundamental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level</a:t>
            </a:r>
            <a:r>
              <a:rPr lang="tr-TR" sz="1200" b="0" i="0" u="none" strike="noStrike" baseline="0" dirty="0" smtClean="0">
                <a:latin typeface="Times New Roman"/>
              </a:rPr>
              <a:t>, in </a:t>
            </a:r>
            <a:r>
              <a:rPr lang="tr-TR" sz="1200" b="0" i="0" u="none" strike="noStrike" baseline="0" dirty="0" err="1" smtClean="0">
                <a:latin typeface="Times New Roman"/>
              </a:rPr>
              <a:t>the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attempt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to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promote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aforementioned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principles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and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institutions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across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national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borders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and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apply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variations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thereof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to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international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relations</a:t>
            </a:r>
            <a:r>
              <a:rPr lang="tr-TR" sz="1200" b="0" i="0" u="none" strike="noStrike" baseline="0" dirty="0" smtClean="0">
                <a:latin typeface="Times New Roman"/>
              </a:rPr>
              <a:t>. </a:t>
            </a:r>
            <a:r>
              <a:rPr lang="tr-TR" sz="1200" b="0" i="0" u="none" strike="noStrike" baseline="0" dirty="0" err="1" smtClean="0">
                <a:latin typeface="Times New Roman"/>
              </a:rPr>
              <a:t>The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classical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realists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from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Thucydides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onward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described</a:t>
            </a:r>
            <a:r>
              <a:rPr lang="tr-TR" sz="1200" b="0" i="0" u="none" strike="noStrike" baseline="0" dirty="0" smtClean="0">
                <a:latin typeface="Times New Roman"/>
              </a:rPr>
              <a:t> an </a:t>
            </a:r>
            <a:r>
              <a:rPr lang="tr-TR" sz="1200" b="0" i="0" u="none" strike="noStrike" baseline="0" dirty="0" err="1" smtClean="0">
                <a:latin typeface="Times New Roman"/>
              </a:rPr>
              <a:t>international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state</a:t>
            </a:r>
            <a:r>
              <a:rPr lang="tr-TR" sz="1200" b="0" i="0" u="none" strike="noStrike" baseline="0" dirty="0" smtClean="0">
                <a:latin typeface="Times New Roman"/>
              </a:rPr>
              <a:t> of </a:t>
            </a:r>
            <a:r>
              <a:rPr lang="tr-TR" sz="1200" b="0" i="0" u="none" strike="noStrike" baseline="0" dirty="0" err="1" smtClean="0">
                <a:latin typeface="Times New Roman"/>
              </a:rPr>
              <a:t>war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that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could</a:t>
            </a:r>
            <a:r>
              <a:rPr lang="tr-TR" sz="1200" b="0" i="0" u="none" strike="noStrike" baseline="0" dirty="0" smtClean="0">
                <a:latin typeface="Times New Roman"/>
              </a:rPr>
              <a:t> be </a:t>
            </a:r>
            <a:r>
              <a:rPr lang="tr-TR" sz="1200" b="0" i="0" u="none" strike="noStrike" baseline="0" dirty="0" err="1" smtClean="0">
                <a:latin typeface="Times New Roman"/>
              </a:rPr>
              <a:t>mitigated</a:t>
            </a:r>
            <a:r>
              <a:rPr lang="tr-TR" sz="1200" b="0" i="0" u="none" strike="noStrike" baseline="0" dirty="0" smtClean="0">
                <a:latin typeface="Times New Roman"/>
              </a:rPr>
              <a:t>, but not </a:t>
            </a:r>
            <a:r>
              <a:rPr lang="tr-TR" sz="1200" b="0" i="0" u="none" strike="noStrike" baseline="0" dirty="0" err="1" smtClean="0">
                <a:latin typeface="Times New Roman"/>
              </a:rPr>
              <a:t>overcome</a:t>
            </a:r>
            <a:r>
              <a:rPr lang="tr-TR" sz="1200" b="0" i="0" u="none" strike="noStrike" baseline="0" dirty="0" smtClean="0">
                <a:latin typeface="Times New Roman"/>
              </a:rPr>
              <a:t>, </a:t>
            </a:r>
            <a:r>
              <a:rPr lang="tr-TR" sz="1200" b="0" i="0" u="none" strike="noStrike" baseline="0" dirty="0" err="1" smtClean="0">
                <a:latin typeface="Times New Roman"/>
              </a:rPr>
              <a:t>short</a:t>
            </a:r>
            <a:r>
              <a:rPr lang="tr-TR" sz="1200" b="0" i="0" u="none" strike="noStrike" baseline="0" dirty="0" smtClean="0">
                <a:latin typeface="Times New Roman"/>
              </a:rPr>
              <a:t> of a </a:t>
            </a:r>
            <a:r>
              <a:rPr lang="tr-TR" sz="1200" b="0" i="0" u="none" strike="noStrike" baseline="0" dirty="0" err="1" smtClean="0">
                <a:latin typeface="Times New Roman"/>
              </a:rPr>
              <a:t>world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Leviathan</a:t>
            </a:r>
            <a:r>
              <a:rPr lang="tr-TR" sz="1200" b="0" i="0" u="none" strike="noStrike" baseline="0" dirty="0" smtClean="0">
                <a:latin typeface="Times New Roman"/>
              </a:rPr>
              <a:t>. </a:t>
            </a:r>
          </a:p>
          <a:p>
            <a:pPr algn="l" rtl="0"/>
            <a:endParaRPr lang="tr-TR" sz="1200" b="0" i="0" u="none" strike="noStrike" baseline="0" dirty="0" smtClean="0">
              <a:latin typeface="Times New Roman"/>
            </a:endParaRPr>
          </a:p>
          <a:p>
            <a:pPr algn="l" rtl="0"/>
            <a:r>
              <a:rPr lang="tr-TR" sz="1200" b="0" i="0" u="none" strike="noStrike" baseline="0" dirty="0" err="1" smtClean="0">
                <a:latin typeface="Times New Roman"/>
              </a:rPr>
              <a:t>The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classical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liberals</a:t>
            </a:r>
            <a:r>
              <a:rPr lang="tr-TR" sz="1200" b="0" i="0" u="none" strike="noStrike" baseline="0" dirty="0" smtClean="0">
                <a:latin typeface="Times New Roman"/>
              </a:rPr>
              <a:t>, </a:t>
            </a:r>
            <a:r>
              <a:rPr lang="tr-TR" sz="1200" b="0" i="0" u="none" strike="noStrike" baseline="0" dirty="0" err="1" smtClean="0">
                <a:latin typeface="Times New Roman"/>
              </a:rPr>
              <a:t>with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important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variations</a:t>
            </a:r>
            <a:r>
              <a:rPr lang="tr-TR" sz="1200" b="0" i="0" u="none" strike="noStrike" baseline="0" dirty="0" smtClean="0">
                <a:latin typeface="Times New Roman"/>
              </a:rPr>
              <a:t>, </a:t>
            </a:r>
            <a:r>
              <a:rPr lang="tr-TR" sz="1200" b="0" i="0" u="none" strike="noStrike" baseline="0" dirty="0" err="1" smtClean="0">
                <a:latin typeface="Times New Roman"/>
              </a:rPr>
              <a:t>broke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with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this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skeptical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tradition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and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announced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possibility</a:t>
            </a:r>
            <a:r>
              <a:rPr lang="tr-TR" sz="1200" b="0" i="0" u="none" strike="noStrike" baseline="0" dirty="0" smtClean="0">
                <a:latin typeface="Times New Roman"/>
              </a:rPr>
              <a:t> of a </a:t>
            </a:r>
            <a:r>
              <a:rPr lang="tr-TR" sz="1200" b="0" i="0" u="none" strike="noStrike" baseline="0" dirty="0" err="1" smtClean="0">
                <a:latin typeface="Times New Roman"/>
              </a:rPr>
              <a:t>state</a:t>
            </a:r>
            <a:r>
              <a:rPr lang="tr-TR" sz="1200" b="0" i="0" u="none" strike="noStrike" baseline="0" dirty="0" smtClean="0">
                <a:latin typeface="Times New Roman"/>
              </a:rPr>
              <a:t> of </a:t>
            </a:r>
            <a:r>
              <a:rPr lang="tr-TR" sz="1200" b="0" i="0" u="none" strike="noStrike" baseline="0" dirty="0" err="1" smtClean="0">
                <a:latin typeface="Times New Roman"/>
              </a:rPr>
              <a:t>peace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among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independent</a:t>
            </a:r>
            <a:r>
              <a:rPr lang="tr-TR" sz="1200" b="0" i="0" u="none" strike="noStrike" baseline="0" dirty="0" smtClean="0">
                <a:latin typeface="Times New Roman"/>
              </a:rPr>
              <a:t>, </a:t>
            </a:r>
            <a:r>
              <a:rPr lang="tr-TR" sz="1200" b="0" i="0" u="none" strike="noStrike" baseline="0" dirty="0" err="1" smtClean="0">
                <a:latin typeface="Times New Roman"/>
              </a:rPr>
              <a:t>sovereign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states</a:t>
            </a:r>
            <a:r>
              <a:rPr lang="tr-TR" sz="1200" b="0" i="0" u="none" strike="noStrike" baseline="0" dirty="0" smtClean="0">
                <a:latin typeface="Times New Roman"/>
              </a:rPr>
              <a:t>.</a:t>
            </a:r>
          </a:p>
          <a:p>
            <a:pPr algn="l" rtl="0"/>
            <a:endParaRPr lang="tr-TR" sz="1200" b="0" i="0" u="none" strike="noStrike" baseline="0" dirty="0" smtClean="0">
              <a:latin typeface="Times New Roman"/>
            </a:endParaRPr>
          </a:p>
          <a:p>
            <a:pPr algn="l" rtl="0"/>
            <a:r>
              <a:rPr lang="tr-TR" sz="1200" b="0" i="0" u="none" strike="noStrike" baseline="0" dirty="0" err="1" smtClean="0">
                <a:latin typeface="Times New Roman"/>
              </a:rPr>
              <a:t>Contemporary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scholarship</a:t>
            </a:r>
            <a:r>
              <a:rPr lang="tr-TR" sz="1200" b="0" i="0" u="none" strike="noStrike" baseline="0" dirty="0" smtClean="0">
                <a:latin typeface="Times New Roman"/>
              </a:rPr>
              <a:t> on </a:t>
            </a:r>
            <a:r>
              <a:rPr lang="tr-TR" sz="1200" b="0" i="0" u="none" strike="noStrike" baseline="0" dirty="0" err="1" smtClean="0">
                <a:latin typeface="Times New Roman"/>
              </a:rPr>
              <a:t>liberalism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and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international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relations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looks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back</a:t>
            </a:r>
            <a:r>
              <a:rPr lang="tr-TR" sz="1200" b="0" i="0" u="none" strike="noStrike" baseline="0" dirty="0" smtClean="0">
                <a:latin typeface="Times New Roman"/>
              </a:rPr>
              <a:t> at </a:t>
            </a:r>
            <a:r>
              <a:rPr lang="tr-TR" sz="1200" b="0" i="0" u="none" strike="noStrike" baseline="0" dirty="0" err="1" smtClean="0">
                <a:latin typeface="Times New Roman"/>
              </a:rPr>
              <a:t>three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distinct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traditions</a:t>
            </a:r>
            <a:r>
              <a:rPr lang="tr-TR" sz="1200" b="0" i="0" u="none" strike="noStrike" baseline="0" dirty="0" smtClean="0">
                <a:latin typeface="Times New Roman"/>
              </a:rPr>
              <a:t> of </a:t>
            </a:r>
            <a:r>
              <a:rPr lang="tr-TR" sz="1200" b="0" i="0" u="none" strike="noStrike" baseline="0" dirty="0" err="1" smtClean="0">
                <a:latin typeface="Times New Roman"/>
              </a:rPr>
              <a:t>liberalism</a:t>
            </a:r>
            <a:r>
              <a:rPr lang="tr-TR" sz="1200" b="0" i="0" u="none" strike="noStrike" baseline="0" dirty="0" smtClean="0">
                <a:latin typeface="Times New Roman"/>
              </a:rPr>
              <a:t>, </a:t>
            </a:r>
            <a:r>
              <a:rPr lang="tr-TR" sz="1200" b="0" i="0" u="none" strike="noStrike" baseline="0" dirty="0" err="1" smtClean="0">
                <a:latin typeface="Times New Roman"/>
              </a:rPr>
              <a:t>attributable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to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three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groups</a:t>
            </a:r>
            <a:r>
              <a:rPr lang="tr-TR" sz="1200" b="0" i="0" u="none" strike="noStrike" baseline="0" dirty="0" smtClean="0">
                <a:latin typeface="Times New Roman"/>
              </a:rPr>
              <a:t> of </a:t>
            </a:r>
            <a:r>
              <a:rPr lang="tr-TR" sz="1200" b="0" i="0" u="none" strike="noStrike" baseline="0" dirty="0" err="1" smtClean="0">
                <a:latin typeface="Times New Roman"/>
              </a:rPr>
              <a:t>theorists</a:t>
            </a:r>
            <a:r>
              <a:rPr lang="tr-TR" sz="1200" b="0" i="0" u="none" strike="noStrike" baseline="0" dirty="0" smtClean="0">
                <a:latin typeface="Times New Roman"/>
              </a:rPr>
              <a:t>: </a:t>
            </a:r>
          </a:p>
          <a:p>
            <a:pPr algn="l" rtl="0"/>
            <a:endParaRPr lang="tr-TR" sz="1200" b="0" i="0" u="none" strike="noStrike" baseline="0" dirty="0" smtClean="0">
              <a:latin typeface="Times New Roman"/>
            </a:endParaRPr>
          </a:p>
          <a:p>
            <a:pPr algn="l" rtl="0"/>
            <a:r>
              <a:rPr lang="tr-TR" sz="1200" b="0" i="0" u="none" strike="noStrike" baseline="0" dirty="0" smtClean="0">
                <a:latin typeface="Times New Roman"/>
              </a:rPr>
              <a:t>John Locke-</a:t>
            </a:r>
            <a:r>
              <a:rPr lang="tr-TR" sz="1200" b="0" i="0" u="none" strike="noStrike" baseline="0" dirty="0" err="1" smtClean="0">
                <a:latin typeface="Times New Roman"/>
              </a:rPr>
              <a:t>the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great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founder</a:t>
            </a:r>
            <a:r>
              <a:rPr lang="tr-TR" sz="1200" b="0" i="0" u="none" strike="noStrike" baseline="0" dirty="0" smtClean="0">
                <a:latin typeface="Times New Roman"/>
              </a:rPr>
              <a:t> of modern liberal </a:t>
            </a:r>
            <a:r>
              <a:rPr lang="tr-TR" sz="1200" b="0" i="0" u="none" strike="noStrike" baseline="0" dirty="0" err="1" smtClean="0">
                <a:latin typeface="Times New Roman"/>
              </a:rPr>
              <a:t>individualism</a:t>
            </a:r>
            <a:r>
              <a:rPr lang="tr-TR" sz="1200" b="0" i="0" u="none" strike="noStrike" baseline="0" dirty="0" smtClean="0">
                <a:latin typeface="Times New Roman"/>
              </a:rPr>
              <a:t>, </a:t>
            </a:r>
            <a:r>
              <a:rPr lang="tr-TR" sz="1200" b="0" i="0" u="none" strike="noStrike" baseline="0" dirty="0" err="1" smtClean="0">
                <a:latin typeface="Times New Roman"/>
              </a:rPr>
              <a:t>who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claimed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that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states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have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themselves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rights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derived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from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individual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rights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to</a:t>
            </a:r>
            <a:r>
              <a:rPr lang="tr-TR" sz="1200" b="0" i="0" u="none" strike="noStrike" baseline="0" dirty="0" smtClean="0">
                <a:latin typeface="Times New Roman"/>
              </a:rPr>
              <a:t> life </a:t>
            </a:r>
            <a:r>
              <a:rPr lang="tr-TR" sz="1200" b="0" i="0" u="none" strike="noStrike" baseline="0" dirty="0" err="1" smtClean="0">
                <a:latin typeface="Times New Roman"/>
              </a:rPr>
              <a:t>and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liberty</a:t>
            </a:r>
            <a:r>
              <a:rPr lang="tr-TR" sz="1200" b="0" i="0" u="none" strike="noStrike" baseline="0" dirty="0" smtClean="0">
                <a:latin typeface="Times New Roman"/>
              </a:rPr>
              <a:t> (</a:t>
            </a:r>
            <a:r>
              <a:rPr lang="tr-TR" sz="1200" b="0" i="0" u="none" strike="noStrike" baseline="0" dirty="0" err="1" smtClean="0">
                <a:latin typeface="Times New Roman"/>
              </a:rPr>
              <a:t>political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independence</a:t>
            </a:r>
            <a:r>
              <a:rPr lang="tr-TR" sz="1200" b="0" i="0" u="none" strike="noStrike" baseline="0" dirty="0" smtClean="0">
                <a:latin typeface="Times New Roman"/>
              </a:rPr>
              <a:t>) </a:t>
            </a:r>
            <a:r>
              <a:rPr lang="tr-TR" sz="1200" b="0" i="0" u="none" strike="noStrike" baseline="0" dirty="0" err="1" smtClean="0">
                <a:latin typeface="Times New Roman"/>
              </a:rPr>
              <a:t>and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property</a:t>
            </a:r>
            <a:r>
              <a:rPr lang="tr-TR" sz="1200" b="0" i="0" u="none" strike="noStrike" baseline="0" dirty="0" smtClean="0">
                <a:latin typeface="Times New Roman"/>
              </a:rPr>
              <a:t> (</a:t>
            </a:r>
            <a:r>
              <a:rPr lang="tr-TR" sz="1200" b="0" i="0" u="none" strike="noStrike" baseline="0" dirty="0" err="1" smtClean="0">
                <a:latin typeface="Times New Roman"/>
              </a:rPr>
              <a:t>territorial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integrity</a:t>
            </a:r>
            <a:r>
              <a:rPr lang="tr-TR" sz="1200" b="0" i="0" u="none" strike="noStrike" baseline="0" dirty="0" smtClean="0">
                <a:latin typeface="Times New Roman"/>
              </a:rPr>
              <a:t>), </a:t>
            </a:r>
            <a:r>
              <a:rPr lang="tr-TR" sz="1200" b="0" i="0" u="none" strike="noStrike" baseline="0" dirty="0" err="1" smtClean="0">
                <a:latin typeface="Times New Roman"/>
              </a:rPr>
              <a:t>thereby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providing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the</a:t>
            </a:r>
            <a:r>
              <a:rPr lang="tr-TR" sz="1200" b="0" i="0" u="none" strike="noStrike" baseline="0" dirty="0" smtClean="0">
                <a:latin typeface="Times New Roman"/>
              </a:rPr>
              <a:t> liberal </a:t>
            </a:r>
            <a:r>
              <a:rPr lang="tr-TR" sz="1200" b="0" i="0" u="none" strike="noStrike" baseline="0" dirty="0" err="1" smtClean="0">
                <a:latin typeface="Times New Roman"/>
              </a:rPr>
              <a:t>foundations</a:t>
            </a:r>
            <a:r>
              <a:rPr lang="tr-TR" sz="1200" b="0" i="0" u="none" strike="noStrike" baseline="0" dirty="0" smtClean="0">
                <a:latin typeface="Times New Roman"/>
              </a:rPr>
              <a:t> of </a:t>
            </a:r>
            <a:r>
              <a:rPr lang="tr-TR" sz="1200" b="0" i="0" u="none" strike="noStrike" baseline="0" dirty="0" err="1" smtClean="0">
                <a:latin typeface="Times New Roman"/>
              </a:rPr>
              <a:t>international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law</a:t>
            </a:r>
            <a:r>
              <a:rPr lang="tr-TR" sz="1200" b="0" i="0" u="none" strike="noStrike" baseline="0" dirty="0" smtClean="0">
                <a:latin typeface="Times New Roman"/>
              </a:rPr>
              <a:t>; </a:t>
            </a:r>
          </a:p>
          <a:p>
            <a:pPr algn="l" rtl="0"/>
            <a:endParaRPr lang="tr-TR" sz="1200" b="0" i="0" u="none" strike="noStrike" baseline="0" dirty="0" smtClean="0">
              <a:latin typeface="Times New Roman"/>
            </a:endParaRPr>
          </a:p>
          <a:p>
            <a:pPr algn="l" rtl="0"/>
            <a:r>
              <a:rPr lang="tr-TR" sz="1200" b="0" i="0" u="none" strike="noStrike" baseline="0" dirty="0" smtClean="0">
                <a:latin typeface="Times New Roman"/>
              </a:rPr>
              <a:t>Adam Smith, Baron de Montesquieu, </a:t>
            </a:r>
            <a:r>
              <a:rPr lang="tr-TR" sz="1200" b="0" i="0" u="none" strike="noStrike" baseline="0" dirty="0" err="1" smtClean="0">
                <a:latin typeface="Times New Roman"/>
              </a:rPr>
              <a:t>and</a:t>
            </a:r>
            <a:r>
              <a:rPr lang="tr-TR" sz="1200" b="0" i="0" u="none" strike="noStrike" baseline="0" dirty="0" smtClean="0">
                <a:latin typeface="Times New Roman"/>
              </a:rPr>
              <a:t> Joseph </a:t>
            </a:r>
            <a:r>
              <a:rPr lang="tr-TR" sz="1200" b="0" i="0" u="none" strike="noStrike" baseline="0" dirty="0" err="1" smtClean="0">
                <a:latin typeface="Times New Roman"/>
              </a:rPr>
              <a:t>Schumpeter</a:t>
            </a:r>
            <a:r>
              <a:rPr lang="tr-TR" sz="1200" b="0" i="0" u="none" strike="noStrike" baseline="0" dirty="0" smtClean="0">
                <a:latin typeface="Times New Roman"/>
              </a:rPr>
              <a:t> - </a:t>
            </a:r>
            <a:r>
              <a:rPr lang="tr-TR" sz="1200" b="0" i="0" u="none" strike="noStrike" baseline="0" dirty="0" err="1" smtClean="0">
                <a:latin typeface="Times New Roman"/>
              </a:rPr>
              <a:t>brilliant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explicators</a:t>
            </a:r>
            <a:r>
              <a:rPr lang="tr-TR" sz="1200" b="0" i="0" u="none" strike="noStrike" baseline="0" dirty="0" smtClean="0">
                <a:latin typeface="Times New Roman"/>
              </a:rPr>
              <a:t> of </a:t>
            </a:r>
            <a:r>
              <a:rPr lang="tr-TR" sz="1200" b="0" i="0" u="none" strike="noStrike" baseline="0" dirty="0" err="1" smtClean="0">
                <a:latin typeface="Times New Roman"/>
              </a:rPr>
              <a:t>commercial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liberalism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and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what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they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saw</a:t>
            </a:r>
            <a:r>
              <a:rPr lang="tr-TR" sz="1200" b="0" i="0" u="none" strike="noStrike" baseline="0" dirty="0" smtClean="0">
                <a:latin typeface="Times New Roman"/>
              </a:rPr>
              <a:t> as </a:t>
            </a:r>
            <a:r>
              <a:rPr lang="tr-TR" sz="1200" b="0" i="0" u="none" strike="noStrike" baseline="0" dirty="0" err="1" smtClean="0">
                <a:latin typeface="Times New Roman"/>
              </a:rPr>
              <a:t>its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natural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result</a:t>
            </a:r>
            <a:r>
              <a:rPr lang="tr-TR" sz="1200" b="0" i="0" u="none" strike="noStrike" baseline="0" dirty="0" smtClean="0">
                <a:latin typeface="Times New Roman"/>
              </a:rPr>
              <a:t>, liberal </a:t>
            </a:r>
            <a:r>
              <a:rPr lang="tr-TR" sz="1200" b="0" i="0" u="none" strike="noStrike" baseline="0" dirty="0" err="1" smtClean="0">
                <a:latin typeface="Times New Roman"/>
              </a:rPr>
              <a:t>pacifism</a:t>
            </a:r>
            <a:r>
              <a:rPr lang="tr-TR" sz="1200" b="0" i="0" u="none" strike="noStrike" baseline="0" dirty="0" smtClean="0">
                <a:latin typeface="Times New Roman"/>
              </a:rPr>
              <a:t>; </a:t>
            </a:r>
          </a:p>
          <a:p>
            <a:pPr algn="l" rtl="0"/>
            <a:endParaRPr lang="tr-TR" sz="1200" b="0" i="0" u="none" strike="noStrike" baseline="0" dirty="0" smtClean="0">
              <a:latin typeface="Times New Roman"/>
            </a:endParaRPr>
          </a:p>
          <a:p>
            <a:pPr algn="l" rtl="0"/>
            <a:r>
              <a:rPr lang="tr-TR" sz="1200" b="0" i="0" u="none" strike="noStrike" baseline="0" dirty="0" err="1" smtClean="0">
                <a:latin typeface="Times New Roman"/>
              </a:rPr>
              <a:t>and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finally</a:t>
            </a:r>
            <a:r>
              <a:rPr lang="tr-TR" sz="1200" b="0" i="0" u="none" strike="noStrike" baseline="0" dirty="0" smtClean="0">
                <a:latin typeface="Times New Roman"/>
              </a:rPr>
              <a:t>, </a:t>
            </a:r>
            <a:r>
              <a:rPr lang="tr-TR" sz="1200" b="0" i="0" u="none" strike="noStrike" baseline="0" dirty="0" err="1" smtClean="0">
                <a:latin typeface="Times New Roman"/>
              </a:rPr>
              <a:t>Immanuel</a:t>
            </a:r>
            <a:r>
              <a:rPr lang="tr-TR" sz="1200" b="0" i="0" u="none" strike="noStrike" baseline="0" dirty="0" smtClean="0">
                <a:latin typeface="Times New Roman"/>
              </a:rPr>
              <a:t> Kant </a:t>
            </a:r>
            <a:r>
              <a:rPr lang="tr-TR" sz="1200" b="0" i="0" u="none" strike="noStrike" baseline="0" dirty="0" err="1" smtClean="0">
                <a:latin typeface="Times New Roman"/>
              </a:rPr>
              <a:t>and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Giuseppe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Mazzini</a:t>
            </a:r>
            <a:r>
              <a:rPr lang="tr-TR" sz="1200" b="0" i="0" u="none" strike="noStrike" baseline="0" dirty="0" smtClean="0">
                <a:latin typeface="Times New Roman"/>
              </a:rPr>
              <a:t> - liberal </a:t>
            </a:r>
            <a:r>
              <a:rPr lang="tr-TR" sz="1200" b="0" i="0" u="none" strike="noStrike" baseline="0" dirty="0" err="1" smtClean="0">
                <a:latin typeface="Times New Roman"/>
              </a:rPr>
              <a:t>republicans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who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theorized</a:t>
            </a:r>
            <a:r>
              <a:rPr lang="tr-TR" sz="1200" b="0" i="0" u="none" strike="noStrike" baseline="0" dirty="0" smtClean="0">
                <a:latin typeface="Times New Roman"/>
              </a:rPr>
              <a:t> an </a:t>
            </a:r>
            <a:r>
              <a:rPr lang="tr-TR" sz="1200" b="0" i="0" u="none" strike="noStrike" baseline="0" dirty="0" err="1" smtClean="0">
                <a:latin typeface="Times New Roman"/>
              </a:rPr>
              <a:t>internationalism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that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institutes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peace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among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fellow</a:t>
            </a:r>
            <a:r>
              <a:rPr lang="tr-TR" sz="1200" b="0" i="0" u="none" strike="noStrike" baseline="0" dirty="0" smtClean="0">
                <a:latin typeface="Times New Roman"/>
              </a:rPr>
              <a:t> liberal </a:t>
            </a:r>
            <a:r>
              <a:rPr lang="tr-TR" sz="1200" b="0" i="0" u="none" strike="noStrike" baseline="0" dirty="0" err="1" smtClean="0">
                <a:latin typeface="Times New Roman"/>
              </a:rPr>
              <a:t>republics</a:t>
            </a:r>
            <a:r>
              <a:rPr lang="tr-TR" sz="1200" b="0" i="0" u="none" strike="noStrike" baseline="0" dirty="0" smtClean="0">
                <a:latin typeface="Times New Roman"/>
              </a:rPr>
              <a:t>. </a:t>
            </a:r>
          </a:p>
          <a:p>
            <a:pPr algn="l" rtl="0"/>
            <a:endParaRPr lang="tr-TR" sz="1200" b="0" i="0" u="none" strike="noStrike" baseline="0" dirty="0" smtClean="0">
              <a:latin typeface="Times New Roman"/>
            </a:endParaRPr>
          </a:p>
          <a:p>
            <a:pPr algn="l" rtl="0"/>
            <a:r>
              <a:rPr lang="tr-TR" sz="1200" b="0" i="0" u="none" strike="noStrike" baseline="0" dirty="0" err="1" smtClean="0">
                <a:latin typeface="Times New Roman"/>
              </a:rPr>
              <a:t>The</a:t>
            </a:r>
            <a:r>
              <a:rPr lang="tr-TR" sz="1200" b="0" i="0" u="none" strike="noStrike" baseline="0" dirty="0" smtClean="0">
                <a:latin typeface="Times New Roman"/>
              </a:rPr>
              <a:t> liberal </a:t>
            </a:r>
            <a:r>
              <a:rPr lang="tr-TR" sz="1200" b="0" i="0" u="none" strike="noStrike" baseline="0" dirty="0" err="1" smtClean="0">
                <a:latin typeface="Times New Roman"/>
              </a:rPr>
              <a:t>republican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tradition</a:t>
            </a:r>
            <a:r>
              <a:rPr lang="tr-TR" sz="1200" b="0" i="0" u="none" strike="noStrike" baseline="0" dirty="0" smtClean="0">
                <a:latin typeface="Times New Roman"/>
              </a:rPr>
              <a:t>, </a:t>
            </a:r>
            <a:r>
              <a:rPr lang="tr-TR" sz="1200" b="0" i="0" u="none" strike="noStrike" baseline="0" dirty="0" err="1" smtClean="0">
                <a:latin typeface="Times New Roman"/>
              </a:rPr>
              <a:t>while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incorporating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to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some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degree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both</a:t>
            </a:r>
            <a:r>
              <a:rPr lang="tr-TR" sz="1200" b="0" i="0" u="none" strike="noStrike" baseline="0" dirty="0" smtClean="0">
                <a:latin typeface="Times New Roman"/>
              </a:rPr>
              <a:t> liberal </a:t>
            </a:r>
            <a:r>
              <a:rPr lang="tr-TR" sz="1200" b="0" i="0" u="none" strike="noStrike" baseline="0" dirty="0" err="1" smtClean="0">
                <a:latin typeface="Times New Roman"/>
              </a:rPr>
              <a:t>individualism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and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commercial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liberalism</a:t>
            </a:r>
            <a:r>
              <a:rPr lang="tr-TR" sz="1200" b="0" i="0" u="none" strike="noStrike" baseline="0" dirty="0" smtClean="0">
                <a:latin typeface="Times New Roman"/>
              </a:rPr>
              <a:t>, has </a:t>
            </a:r>
            <a:r>
              <a:rPr lang="tr-TR" sz="1200" b="0" i="0" u="none" strike="noStrike" baseline="0" dirty="0" err="1" smtClean="0">
                <a:latin typeface="Times New Roman"/>
              </a:rPr>
              <a:t>exerted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greatest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influence</a:t>
            </a:r>
            <a:r>
              <a:rPr lang="tr-TR" sz="1200" b="0" i="0" u="none" strike="noStrike" baseline="0" dirty="0" smtClean="0">
                <a:latin typeface="Times New Roman"/>
              </a:rPr>
              <a:t> on </a:t>
            </a:r>
            <a:r>
              <a:rPr lang="tr-TR" sz="1200" b="0" i="0" u="none" strike="noStrike" baseline="0" dirty="0" err="1" smtClean="0">
                <a:latin typeface="Times New Roman"/>
              </a:rPr>
              <a:t>contemporary</a:t>
            </a:r>
            <a:r>
              <a:rPr lang="tr-TR" sz="1200" b="0" i="0" u="none" strike="noStrike" baseline="0" dirty="0" smtClean="0">
                <a:latin typeface="Times New Roman"/>
              </a:rPr>
              <a:t> liberal </a:t>
            </a:r>
            <a:r>
              <a:rPr lang="tr-TR" sz="1200" b="0" i="0" u="none" strike="noStrike" baseline="0" dirty="0" err="1" smtClean="0">
                <a:latin typeface="Times New Roman"/>
              </a:rPr>
              <a:t>international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relations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theory</a:t>
            </a:r>
            <a:r>
              <a:rPr lang="tr-TR" sz="1200" b="0" i="0" u="none" strike="noStrike" baseline="0" dirty="0" smtClean="0">
                <a:latin typeface="Times New Roman"/>
              </a:rPr>
              <a:t>. </a:t>
            </a:r>
            <a:r>
              <a:rPr lang="tr-TR" sz="1200" b="0" i="0" u="none" strike="noStrike" baseline="0" dirty="0" err="1" smtClean="0">
                <a:latin typeface="Times New Roman"/>
              </a:rPr>
              <a:t>It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argues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that</a:t>
            </a:r>
            <a:r>
              <a:rPr lang="tr-TR" sz="1200" b="0" i="0" u="none" strike="noStrike" baseline="0" dirty="0" smtClean="0">
                <a:latin typeface="Times New Roman"/>
              </a:rPr>
              <a:t> liberal </a:t>
            </a:r>
            <a:r>
              <a:rPr lang="tr-TR" sz="1200" b="0" i="0" u="none" strike="noStrike" baseline="0" dirty="0" err="1" smtClean="0">
                <a:latin typeface="Times New Roman"/>
              </a:rPr>
              <a:t>democracy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leaves</a:t>
            </a:r>
            <a:r>
              <a:rPr lang="tr-TR" sz="1200" b="0" i="0" u="none" strike="noStrike" baseline="0" dirty="0" smtClean="0">
                <a:latin typeface="Times New Roman"/>
              </a:rPr>
              <a:t> a </a:t>
            </a:r>
            <a:r>
              <a:rPr lang="tr-TR" sz="1200" b="0" i="0" u="none" strike="noStrike" baseline="0" dirty="0" err="1" smtClean="0">
                <a:latin typeface="Times New Roman"/>
              </a:rPr>
              <a:t>coherent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international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legacy</a:t>
            </a:r>
            <a:r>
              <a:rPr lang="tr-TR" sz="1200" b="0" i="0" u="none" strike="noStrike" baseline="0" dirty="0" smtClean="0">
                <a:latin typeface="Times New Roman"/>
              </a:rPr>
              <a:t> on </a:t>
            </a:r>
            <a:r>
              <a:rPr lang="tr-TR" sz="1200" b="0" i="0" u="none" strike="noStrike" baseline="0" dirty="0" err="1" smtClean="0">
                <a:latin typeface="Times New Roman"/>
              </a:rPr>
              <a:t>foreign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affairs</a:t>
            </a:r>
            <a:r>
              <a:rPr lang="tr-TR" sz="1200" b="0" i="0" u="none" strike="noStrike" baseline="0" dirty="0" smtClean="0">
                <a:latin typeface="Times New Roman"/>
              </a:rPr>
              <a:t>: a </a:t>
            </a:r>
            <a:r>
              <a:rPr lang="tr-TR" sz="1200" b="0" i="0" u="none" strike="noStrike" baseline="0" dirty="0" err="1" smtClean="0">
                <a:latin typeface="Times New Roman"/>
              </a:rPr>
              <a:t>separate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peace</a:t>
            </a:r>
            <a:r>
              <a:rPr lang="tr-TR" sz="1200" b="0" i="0" u="none" strike="noStrike" baseline="0" dirty="0" smtClean="0">
                <a:latin typeface="Times New Roman"/>
              </a:rPr>
              <a:t>. Liberal </a:t>
            </a:r>
            <a:r>
              <a:rPr lang="tr-TR" sz="1200" b="0" i="0" u="none" strike="noStrike" baseline="0" dirty="0" err="1" smtClean="0">
                <a:latin typeface="Times New Roman"/>
              </a:rPr>
              <a:t>states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are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peaceful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with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each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other</a:t>
            </a:r>
            <a:r>
              <a:rPr lang="tr-TR" sz="1200" b="0" i="0" u="none" strike="noStrike" baseline="0" dirty="0" smtClean="0">
                <a:latin typeface="Times New Roman"/>
              </a:rPr>
              <a:t>, but </a:t>
            </a:r>
            <a:r>
              <a:rPr lang="tr-TR" sz="1200" b="0" i="0" u="none" strike="noStrike" baseline="0" dirty="0" err="1" smtClean="0">
                <a:latin typeface="Times New Roman"/>
              </a:rPr>
              <a:t>they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are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also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prone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to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make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war</a:t>
            </a:r>
            <a:r>
              <a:rPr lang="tr-TR" sz="1200" b="0" i="0" u="none" strike="noStrike" baseline="0" dirty="0" smtClean="0">
                <a:latin typeface="Times New Roman"/>
              </a:rPr>
              <a:t> on </a:t>
            </a:r>
            <a:r>
              <a:rPr lang="tr-TR" sz="1200" b="0" i="0" u="none" strike="noStrike" baseline="0" dirty="0" err="1" smtClean="0">
                <a:latin typeface="Times New Roman"/>
              </a:rPr>
              <a:t>nonliberal</a:t>
            </a:r>
            <a:r>
              <a:rPr lang="tr-TR" sz="1200" b="0" i="0" u="none" strike="noStrike" baseline="0" dirty="0" smtClean="0">
                <a:latin typeface="Times New Roman"/>
              </a:rPr>
              <a:t> </a:t>
            </a:r>
            <a:r>
              <a:rPr lang="tr-TR" sz="1200" b="0" i="0" u="none" strike="noStrike" baseline="0" dirty="0" err="1" smtClean="0">
                <a:latin typeface="Times New Roman"/>
              </a:rPr>
              <a:t>states</a:t>
            </a:r>
            <a:r>
              <a:rPr lang="tr-TR" sz="1200" b="0" i="0" u="none" strike="noStrike" baseline="0" dirty="0" smtClean="0">
                <a:latin typeface="Times New Roman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C024932-8B15-F744-85FF-57FF695D7286}" type="slidenum">
              <a:rPr lang="ru-RU" sz="1200">
                <a:latin typeface="Arial" charset="0"/>
              </a:rPr>
              <a:pPr eaLnBrk="1" hangingPunct="1"/>
              <a:t>7</a:t>
            </a:fld>
            <a:endParaRPr lang="ru-RU" sz="1200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D5E0683-8303-7840-A9FE-B8E4D71D3DED}" type="slidenum">
              <a:rPr lang="ru-RU" sz="1200">
                <a:latin typeface="Arial" charset="0"/>
              </a:rPr>
              <a:pPr eaLnBrk="1" hangingPunct="1"/>
              <a:t>8</a:t>
            </a:fld>
            <a:endParaRPr lang="ru-RU" sz="120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1CF42DF1-6F5D-314D-B36F-4DEAA8FAC05A}" type="slidenum">
              <a:rPr lang="ru-RU" sz="1200">
                <a:latin typeface="Arial" charset="0"/>
              </a:rPr>
              <a:pPr eaLnBrk="1" hangingPunct="1"/>
              <a:t>10</a:t>
            </a:fld>
            <a:endParaRPr lang="ru-RU" sz="120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81623B4-586D-064D-BB92-27D448B5C6C5}" type="slidenum">
              <a:rPr lang="ru-RU" sz="1200">
                <a:latin typeface="Arial" charset="0"/>
              </a:rPr>
              <a:pPr eaLnBrk="1" hangingPunct="1"/>
              <a:t>11</a:t>
            </a:fld>
            <a:endParaRPr lang="ru-RU" sz="120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8B1E624B-6901-B14A-837C-432AA7389D32}" type="slidenum">
              <a:rPr lang="ru-RU" sz="1200">
                <a:latin typeface="Arial" charset="0"/>
              </a:rPr>
              <a:pPr eaLnBrk="1" hangingPunct="1"/>
              <a:t>12</a:t>
            </a:fld>
            <a:endParaRPr lang="ru-RU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2AD7-FD9E-FF4D-997E-B64EF8838D5B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868-18CD-A248-8F5D-6A19EF66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4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2AD7-FD9E-FF4D-997E-B64EF8838D5B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868-18CD-A248-8F5D-6A19EF66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2AD7-FD9E-FF4D-997E-B64EF8838D5B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868-18CD-A248-8F5D-6A19EF66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2AD7-FD9E-FF4D-997E-B64EF8838D5B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868-18CD-A248-8F5D-6A19EF66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3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2AD7-FD9E-FF4D-997E-B64EF8838D5B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868-18CD-A248-8F5D-6A19EF66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5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2AD7-FD9E-FF4D-997E-B64EF8838D5B}" type="datetimeFigureOut">
              <a:rPr lang="en-US" smtClean="0"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868-18CD-A248-8F5D-6A19EF66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9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2AD7-FD9E-FF4D-997E-B64EF8838D5B}" type="datetimeFigureOut">
              <a:rPr lang="en-US" smtClean="0"/>
              <a:t>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868-18CD-A248-8F5D-6A19EF66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1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2AD7-FD9E-FF4D-997E-B64EF8838D5B}" type="datetimeFigureOut">
              <a:rPr lang="en-US" smtClean="0"/>
              <a:t>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868-18CD-A248-8F5D-6A19EF66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3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2AD7-FD9E-FF4D-997E-B64EF8838D5B}" type="datetimeFigureOut">
              <a:rPr lang="en-US" smtClean="0"/>
              <a:t>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868-18CD-A248-8F5D-6A19EF66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2AD7-FD9E-FF4D-997E-B64EF8838D5B}" type="datetimeFigureOut">
              <a:rPr lang="en-US" smtClean="0"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868-18CD-A248-8F5D-6A19EF66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0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2AD7-FD9E-FF4D-997E-B64EF8838D5B}" type="datetimeFigureOut">
              <a:rPr lang="en-US" smtClean="0"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868-18CD-A248-8F5D-6A19EF66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2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22AD7-FD9E-FF4D-997E-B64EF8838D5B}" type="datetimeFigureOut">
              <a:rPr lang="en-US" smtClean="0"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8D868-18CD-A248-8F5D-6A19EF66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Φιλελεύθερη Θεωρία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Liberalism, Neoliberal Institutionalism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4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5669"/>
            <a:ext cx="8229600" cy="6902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400" dirty="0" smtClean="0">
                <a:ea typeface="+mj-ea"/>
              </a:rPr>
              <a:t>Η γέννηση της επιστήμης των ΔΣ</a:t>
            </a:r>
            <a:endParaRPr lang="ru-RU" sz="3400" dirty="0" smtClean="0">
              <a:ea typeface="+mj-ea"/>
            </a:endParaRPr>
          </a:p>
        </p:txBody>
      </p:sp>
      <p:pic>
        <p:nvPicPr>
          <p:cNvPr id="3379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3606800" cy="4103687"/>
          </a:xfrm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4067175" y="1278639"/>
            <a:ext cx="476408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i="1" dirty="0" smtClean="0"/>
              <a:t>“The </a:t>
            </a:r>
            <a:r>
              <a:rPr lang="en-US" sz="2600" i="1" dirty="0"/>
              <a:t>day of conquest and aggrandizement is gone by..</a:t>
            </a:r>
            <a:r>
              <a:rPr lang="en-US" sz="2600" i="1" dirty="0" smtClean="0"/>
              <a:t>.</a:t>
            </a:r>
            <a:endParaRPr lang="el-GR" sz="2600" i="1" dirty="0" smtClean="0"/>
          </a:p>
          <a:p>
            <a:pPr eaLnBrk="1" hangingPunct="1"/>
            <a:endParaRPr lang="ru-RU" sz="2600" i="1" dirty="0"/>
          </a:p>
          <a:p>
            <a:pPr eaLnBrk="1" hangingPunct="1"/>
            <a:r>
              <a:rPr lang="en-US" sz="2600" i="1" dirty="0" smtClean="0"/>
              <a:t>justice </a:t>
            </a:r>
            <a:r>
              <a:rPr lang="en-US" sz="2600" i="1" dirty="0"/>
              <a:t>to all peoples and nationalities, and their right to live on equal terms of liberty and safely with one another, whether they be strong or weak</a:t>
            </a:r>
            <a:r>
              <a:rPr lang="en-US" sz="2600" i="1" dirty="0" smtClean="0"/>
              <a:t>.” </a:t>
            </a:r>
            <a:endParaRPr lang="en-US" sz="2600" i="1" dirty="0"/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4494214" y="6028971"/>
            <a:ext cx="4337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dirty="0" smtClean="0">
                <a:latin typeface="Arial" charset="0"/>
              </a:rPr>
              <a:t>Η πρώτη έδρα ΔΣ στο </a:t>
            </a:r>
            <a:r>
              <a:rPr lang="en-US" sz="1800" dirty="0" smtClean="0">
                <a:latin typeface="Arial" charset="0"/>
              </a:rPr>
              <a:t>University </a:t>
            </a:r>
            <a:r>
              <a:rPr lang="en-US" sz="1800" dirty="0">
                <a:latin typeface="Arial" charset="0"/>
              </a:rPr>
              <a:t>of Wales, </a:t>
            </a:r>
            <a:r>
              <a:rPr lang="en-US" sz="1800" dirty="0" err="1">
                <a:latin typeface="Arial" charset="0"/>
              </a:rPr>
              <a:t>Aberystwyth</a:t>
            </a:r>
            <a:endParaRPr lang="ru-RU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8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Woodrow Wilson: 14 </a:t>
            </a:r>
            <a:r>
              <a:rPr lang="el-GR" dirty="0" smtClean="0">
                <a:ea typeface="+mj-ea"/>
              </a:rPr>
              <a:t>σημεία</a:t>
            </a:r>
            <a:endParaRPr lang="ru-RU" dirty="0" smtClean="0">
              <a:ea typeface="+mj-ea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04084"/>
            <a:ext cx="8424862" cy="4713432"/>
          </a:xfrm>
        </p:spPr>
        <p:txBody>
          <a:bodyPr>
            <a:normAutofit/>
          </a:bodyPr>
          <a:lstStyle/>
          <a:p>
            <a:pPr marL="265113" indent="-265113" eaLnBrk="1" hangingPunct="1">
              <a:buFontTx/>
              <a:buAutoNum type="arabicPeriod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Όχι μυστική διπλωματία</a:t>
            </a:r>
            <a:endParaRPr lang="en-US" sz="2600" dirty="0">
              <a:latin typeface="Verdana" charset="0"/>
              <a:cs typeface="Arial" charset="0"/>
            </a:endParaRPr>
          </a:p>
          <a:p>
            <a:pPr marL="265113" indent="-265113" eaLnBrk="1" hangingPunct="1">
              <a:buFontTx/>
              <a:buAutoNum type="arabicPeriod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Ελευθερία των θαλασσών</a:t>
            </a:r>
            <a:endParaRPr lang="en-US" sz="2600" dirty="0">
              <a:latin typeface="Verdana" charset="0"/>
              <a:cs typeface="Arial" charset="0"/>
            </a:endParaRPr>
          </a:p>
          <a:p>
            <a:pPr marL="265113" indent="-265113" eaLnBrk="1" hangingPunct="1">
              <a:buFontTx/>
              <a:buAutoNum type="arabicPeriod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Ελέυθερο εμπόριο</a:t>
            </a:r>
            <a:endParaRPr lang="en-US" sz="2600" dirty="0">
              <a:latin typeface="Verdana" charset="0"/>
              <a:cs typeface="Arial" charset="0"/>
            </a:endParaRPr>
          </a:p>
          <a:p>
            <a:pPr marL="265113" indent="-265113" eaLnBrk="1" hangingPunct="1">
              <a:buFontTx/>
              <a:buAutoNum type="arabicPeriod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Μείωση εξοπλισμών</a:t>
            </a:r>
            <a:endParaRPr lang="en-US" sz="2600" dirty="0">
              <a:latin typeface="Verdana" charset="0"/>
              <a:cs typeface="Arial" charset="0"/>
            </a:endParaRPr>
          </a:p>
          <a:p>
            <a:pPr marL="265113" indent="-265113" eaLnBrk="1" hangingPunct="1">
              <a:buFontTx/>
              <a:buAutoNum type="arabicPeriod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Προσαρμογή των αποικιακών αιτημάτων</a:t>
            </a:r>
            <a:endParaRPr lang="en-US" sz="2600" dirty="0">
              <a:latin typeface="Verdana" charset="0"/>
              <a:cs typeface="Arial" charset="0"/>
            </a:endParaRPr>
          </a:p>
          <a:p>
            <a:pPr marL="265113" indent="-265113" eaLnBrk="1" hangingPunct="1">
              <a:buFontTx/>
              <a:buAutoNum type="arabicPeriod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Αναγνώριση Σοβιετικής Ρωσίας</a:t>
            </a:r>
            <a:endParaRPr lang="en-US" sz="2600" dirty="0">
              <a:latin typeface="Verdana" charset="0"/>
              <a:cs typeface="Arial" charset="0"/>
            </a:endParaRPr>
          </a:p>
          <a:p>
            <a:pPr marL="265113" indent="-265113" eaLnBrk="1" hangingPunct="1">
              <a:buFontTx/>
              <a:buAutoNum type="arabicPeriod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Απελευθέρωση Βελγίου</a:t>
            </a:r>
            <a:endParaRPr lang="en-US" sz="2600" dirty="0">
              <a:latin typeface="Verdana" charset="0"/>
              <a:cs typeface="Arial" charset="0"/>
            </a:endParaRPr>
          </a:p>
          <a:p>
            <a:pPr marL="265113" indent="-265113" eaLnBrk="1" hangingPunct="1">
              <a:buFontTx/>
              <a:buAutoNum type="arabicPeriod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Γαλλία, Αλσατία</a:t>
            </a:r>
            <a:endParaRPr lang="en-US" sz="2600" dirty="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5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14 </a:t>
            </a:r>
            <a:r>
              <a:rPr lang="el-GR" dirty="0" smtClean="0"/>
              <a:t>σημεία</a:t>
            </a:r>
            <a:endParaRPr lang="ru-RU" dirty="0" smtClean="0">
              <a:ea typeface="+mj-ea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199" y="1600200"/>
            <a:ext cx="8128602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 startAt="9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Ιταλικά σύνορα</a:t>
            </a:r>
            <a:endParaRPr lang="en-US" sz="2600" dirty="0" smtClean="0">
              <a:latin typeface="Verdana" charset="0"/>
              <a:cs typeface="Arial" charset="0"/>
            </a:endParaRPr>
          </a:p>
          <a:p>
            <a:pPr marL="514350" indent="-514350" eaLnBrk="1" hangingPunct="1">
              <a:buFont typeface="+mj-lt"/>
              <a:buAutoNum type="arabicPeriod" startAt="9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Αυτοπροσδιορισμός των λαών της Αυστροουγγαρίας</a:t>
            </a:r>
            <a:endParaRPr lang="ru-RU" sz="2600" dirty="0">
              <a:latin typeface="Verdana" charset="0"/>
              <a:cs typeface="Arial" charset="0"/>
            </a:endParaRPr>
          </a:p>
          <a:p>
            <a:pPr marL="514350" indent="-514350" eaLnBrk="1" hangingPunct="1">
              <a:buFont typeface="+mj-lt"/>
              <a:buAutoNum type="arabicPeriod" startAt="9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Βαλκανικά σύνορα σύμφωνα με τις εθνικότητες</a:t>
            </a:r>
            <a:endParaRPr lang="en-US" sz="2600" dirty="0">
              <a:latin typeface="Verdana" charset="0"/>
              <a:cs typeface="Arial" charset="0"/>
            </a:endParaRPr>
          </a:p>
          <a:p>
            <a:pPr marL="514350" indent="-514350" eaLnBrk="1" hangingPunct="1">
              <a:buFont typeface="+mj-lt"/>
              <a:buAutoNum type="arabicPeriod" startAt="9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Αυτοπροσδιορισμός των λαών της Οθωμανικής αυτοκρατορίας</a:t>
            </a:r>
          </a:p>
          <a:p>
            <a:pPr marL="514350" indent="-514350">
              <a:buFont typeface="+mj-lt"/>
              <a:buAutoNum type="arabicPeriod" startAt="13"/>
              <a:defRPr/>
            </a:pPr>
            <a:r>
              <a:rPr lang="el-GR" sz="2800" dirty="0"/>
              <a:t>Ανεξαρτησία της Πολωνίας</a:t>
            </a:r>
            <a:endParaRPr lang="en-US" sz="2800" dirty="0"/>
          </a:p>
          <a:p>
            <a:pPr marL="514350" indent="-514350">
              <a:buFont typeface="+mj-lt"/>
              <a:buAutoNum type="arabicPeriod" startAt="13"/>
              <a:defRPr/>
            </a:pPr>
            <a:r>
              <a:rPr lang="el-GR" sz="2800" dirty="0"/>
              <a:t>Δημιουργία της ΚτΕ</a:t>
            </a:r>
            <a:endParaRPr lang="ru-RU" sz="2800" dirty="0"/>
          </a:p>
          <a:p>
            <a:pPr marL="514350" indent="-514350" eaLnBrk="1" hangingPunct="1">
              <a:buFont typeface="+mj-lt"/>
              <a:buAutoNum type="arabicPeriod" startAt="9"/>
              <a:defRPr/>
            </a:pPr>
            <a:endParaRPr lang="en-US" sz="2600" dirty="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9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459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ea typeface="+mj-ea"/>
              </a:rPr>
              <a:t>Έννοιες κλειδιά</a:t>
            </a:r>
            <a:endParaRPr lang="ru-RU" dirty="0" smtClean="0">
              <a:ea typeface="+mj-ea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642350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l-GR" dirty="0" smtClean="0">
                <a:ea typeface="+mn-ea"/>
              </a:rPr>
              <a:t>Συλλογική ασφάλεια</a:t>
            </a: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l-GR" dirty="0" smtClean="0">
                <a:ea typeface="+mn-ea"/>
              </a:rPr>
              <a:t>Δημοκρατική ειρήνη και προαγωγή δημοκρατίας</a:t>
            </a: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l-GR" dirty="0" smtClean="0">
                <a:ea typeface="+mn-ea"/>
              </a:rPr>
              <a:t>Ολοκλήρωση και αλληλεξάρτηση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l-GR" dirty="0" smtClean="0">
                <a:ea typeface="+mn-ea"/>
              </a:rPr>
              <a:t>Ανθρώπινα δικαιώματα</a:t>
            </a: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l-GR" dirty="0" smtClean="0">
                <a:ea typeface="+mn-ea"/>
              </a:rPr>
              <a:t>Κανονιστικό στοιχείο στη θεωρία</a:t>
            </a: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l-GR" dirty="0" smtClean="0">
                <a:ea typeface="+mn-ea"/>
              </a:rPr>
              <a:t>Πλουραλισμός παραγόντων</a:t>
            </a: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l-GR" dirty="0" smtClean="0">
                <a:ea typeface="+mn-ea"/>
              </a:rPr>
              <a:t>Παγκόσμια κυβέρνηση</a:t>
            </a:r>
            <a:endParaRPr lang="ru-RU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087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Φιλελευθερισμός: Δύο Υποθέσεις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Αναρχία</a:t>
            </a:r>
            <a:endParaRPr lang="en-US" sz="3600" dirty="0" smtClean="0"/>
          </a:p>
          <a:p>
            <a:r>
              <a:rPr lang="el-GR" sz="3600" dirty="0" smtClean="0"/>
              <a:t>Ορθολογικότητα</a:t>
            </a:r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r>
              <a:rPr lang="el-GR" sz="3600" dirty="0" smtClean="0"/>
              <a:t>Τα κράτη (και όχι μόνο) υπάρχουν σε ένα άναρχο περιβάλλον και γενικά δρουν ορθολογικά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976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ακόμη...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Τα κράτη εκπροσωπούν κοινωνικές ομάδες, οι απόψεις των οποίων συγκροτούν τις κρατικές προτιμήσεις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l-GR" sz="3600" dirty="0" smtClean="0"/>
              <a:t>Η αλληλεξάρτηση μεταξύ των κρατικών προτιμήσεων επηρεάζουν την κρατική πολιτική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485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+mj-cs"/>
              </a:rPr>
              <a:t>Η εσωτερική αναλογία</a:t>
            </a:r>
            <a:endParaRPr lang="sk-SK" dirty="0" smtClean="0">
              <a:cs typeface="+mj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cs typeface="+mn-cs"/>
              </a:rPr>
              <a:t>Κανονιστικό όραμα</a:t>
            </a:r>
            <a:r>
              <a:rPr lang="en-US" sz="3600" dirty="0" smtClean="0">
                <a:cs typeface="+mn-cs"/>
              </a:rPr>
              <a:t> = </a:t>
            </a:r>
            <a:r>
              <a:rPr lang="el-GR" sz="3600" dirty="0" smtClean="0">
                <a:cs typeface="+mn-cs"/>
              </a:rPr>
              <a:t>αξίες</a:t>
            </a:r>
            <a:endParaRPr lang="en-US" sz="3600" dirty="0" smtClean="0">
              <a:cs typeface="+mn-cs"/>
            </a:endParaRPr>
          </a:p>
          <a:p>
            <a:pPr eaLnBrk="1" hangingPunct="1">
              <a:defRPr/>
            </a:pPr>
            <a:r>
              <a:rPr lang="el-GR" sz="3600" dirty="0" smtClean="0">
                <a:cs typeface="+mn-cs"/>
              </a:rPr>
              <a:t>Προοδευτικό όραμα</a:t>
            </a:r>
            <a:r>
              <a:rPr lang="en-US" sz="3600" dirty="0" smtClean="0">
                <a:cs typeface="+mn-cs"/>
              </a:rPr>
              <a:t> = </a:t>
            </a:r>
            <a:r>
              <a:rPr lang="el-GR" sz="3600" dirty="0" smtClean="0">
                <a:cs typeface="+mn-cs"/>
              </a:rPr>
              <a:t>βελτίωση είναι δυνατή</a:t>
            </a:r>
            <a:endParaRPr lang="en-US" sz="3600" dirty="0" smtClean="0">
              <a:cs typeface="+mn-cs"/>
            </a:endParaRPr>
          </a:p>
          <a:p>
            <a:pPr eaLnBrk="1" hangingPunct="1">
              <a:defRPr/>
            </a:pPr>
            <a:r>
              <a:rPr lang="el-GR" sz="3600" dirty="0" smtClean="0">
                <a:cs typeface="+mn-cs"/>
              </a:rPr>
              <a:t>Ίδια οργάνωση του διεθνούς με το εσωτερικό του κράτους</a:t>
            </a:r>
            <a:endParaRPr lang="en-US" sz="3600" dirty="0" smtClean="0">
              <a:cs typeface="+mn-cs"/>
            </a:endParaRPr>
          </a:p>
          <a:p>
            <a:pPr eaLnBrk="1" hangingPunct="1">
              <a:defRPr/>
            </a:pPr>
            <a:r>
              <a:rPr lang="el-GR" sz="3600" dirty="0" smtClean="0">
                <a:cs typeface="+mn-cs"/>
              </a:rPr>
              <a:t>Να γίνουν οι ΔΣ όπως η εσωτερική πολιτική</a:t>
            </a:r>
            <a:endParaRPr lang="sk-SK" sz="36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71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>
                <a:cs typeface="+mj-cs"/>
              </a:rPr>
              <a:t>Φιλελευθερισμός, εσωτερική πολιτική και διεθνείς σχέσεις</a:t>
            </a:r>
            <a:endParaRPr lang="sk-SK" sz="4000" dirty="0" smtClean="0">
              <a:cs typeface="+mj-cs"/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717853" y="2060574"/>
            <a:ext cx="5149547" cy="277143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3" name="Oval 9"/>
          <p:cNvSpPr>
            <a:spLocks noGrp="1" noChangeArrowheads="1"/>
          </p:cNvSpPr>
          <p:nvPr>
            <p:ph idx="1"/>
          </p:nvPr>
        </p:nvSpPr>
        <p:spPr>
          <a:xfrm>
            <a:off x="3851275" y="1916113"/>
            <a:ext cx="4956231" cy="2915894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3851275" y="2305558"/>
            <a:ext cx="1944688" cy="20984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352877" y="2997200"/>
            <a:ext cx="2355523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300" dirty="0" smtClean="0"/>
              <a:t>Φιλελευθερισμός στην εσωτερική πολιτική</a:t>
            </a:r>
            <a:endParaRPr lang="sk-SK" sz="2300" dirty="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940424" y="2781300"/>
            <a:ext cx="254956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300" dirty="0" smtClean="0">
                <a:cs typeface="+mn-cs"/>
              </a:rPr>
              <a:t>Φιλελευθερισμός στις ΔΣ</a:t>
            </a:r>
            <a:endParaRPr lang="sk-SK" sz="2300" dirty="0">
              <a:cs typeface="+mn-cs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140200" y="2882116"/>
            <a:ext cx="12954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300" dirty="0" smtClean="0">
                <a:cs typeface="+mn-cs"/>
              </a:rPr>
              <a:t>Κοινός τόπος</a:t>
            </a:r>
            <a:endParaRPr lang="sk-SK" sz="2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28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επίδραση του </a:t>
            </a:r>
            <a:r>
              <a:rPr lang="en-US" dirty="0" smtClean="0"/>
              <a:t>Kant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5662"/>
          </a:xfrm>
        </p:spPr>
        <p:txBody>
          <a:bodyPr>
            <a:noAutofit/>
          </a:bodyPr>
          <a:lstStyle/>
          <a:p>
            <a:r>
              <a:rPr lang="el-GR" sz="3600" dirty="0" smtClean="0"/>
              <a:t>Δημοκρατία</a:t>
            </a:r>
            <a:endParaRPr lang="en-US" sz="3600" dirty="0" smtClean="0"/>
          </a:p>
          <a:p>
            <a:pPr>
              <a:buFont typeface="Wingdings" charset="2"/>
              <a:buChar char="Ø"/>
            </a:pPr>
            <a:r>
              <a:rPr lang="en-US" sz="3600" dirty="0" smtClean="0"/>
              <a:t> </a:t>
            </a:r>
            <a:r>
              <a:rPr lang="el-GR" sz="3600" dirty="0" smtClean="0"/>
              <a:t>Νόρμες</a:t>
            </a:r>
            <a:endParaRPr lang="en-US" sz="3600" dirty="0" smtClean="0"/>
          </a:p>
          <a:p>
            <a:pPr>
              <a:buFont typeface="Wingdings" charset="2"/>
              <a:buChar char="Ø"/>
            </a:pPr>
            <a:r>
              <a:rPr lang="el-GR" sz="3600" dirty="0" smtClean="0"/>
              <a:t>Θεσμοί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r>
              <a:rPr lang="el-GR" sz="3600" dirty="0" smtClean="0"/>
              <a:t>Διεθνές εμπόριο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l-GR" sz="3600" dirty="0" smtClean="0"/>
              <a:t>Διεθνείς οργανισμοί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364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Kantian Triangle</a:t>
            </a:r>
            <a:endParaRPr lang="en-US" dirty="0"/>
          </a:p>
        </p:txBody>
      </p:sp>
      <p:pic>
        <p:nvPicPr>
          <p:cNvPr id="4" name="Content Placeholder 3" descr="capture13516291800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79" r="-92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886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079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>
                <a:cs typeface="+mj-cs"/>
              </a:rPr>
              <a:t>Χρονολόγιο</a:t>
            </a:r>
            <a:endParaRPr lang="sk-SK" dirty="0" smtClean="0"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7294"/>
            <a:ext cx="8229600" cy="53428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sk-SK" sz="2700" dirty="0" smtClean="0">
                <a:cs typeface="+mn-cs"/>
              </a:rPr>
              <a:t>19</a:t>
            </a:r>
            <a:r>
              <a:rPr lang="el-GR" sz="2700" baseline="30000" dirty="0" smtClean="0">
                <a:cs typeface="+mn-cs"/>
              </a:rPr>
              <a:t>ος</a:t>
            </a:r>
            <a:r>
              <a:rPr lang="el-GR" sz="2700" dirty="0" smtClean="0">
                <a:cs typeface="+mn-cs"/>
              </a:rPr>
              <a:t> αι.</a:t>
            </a:r>
            <a:r>
              <a:rPr lang="sk-SK" sz="2700" dirty="0" smtClean="0">
                <a:cs typeface="+mn-cs"/>
              </a:rPr>
              <a:t>: </a:t>
            </a:r>
            <a:r>
              <a:rPr lang="el-GR" sz="2700" dirty="0" smtClean="0">
                <a:cs typeface="+mn-cs"/>
              </a:rPr>
              <a:t>εμπορικός φιλελευθερισμός</a:t>
            </a:r>
            <a:endParaRPr lang="sk-SK" sz="27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sz="2700" dirty="0" smtClean="0">
                <a:cs typeface="+mn-cs"/>
              </a:rPr>
              <a:t>1910</a:t>
            </a:r>
            <a:r>
              <a:rPr lang="el-GR" sz="2700" dirty="0" smtClean="0">
                <a:cs typeface="+mn-cs"/>
              </a:rPr>
              <a:t> </a:t>
            </a:r>
            <a:r>
              <a:rPr lang="sk-SK" sz="2700" dirty="0" smtClean="0">
                <a:cs typeface="+mn-cs"/>
              </a:rPr>
              <a:t>-</a:t>
            </a:r>
            <a:r>
              <a:rPr lang="el-GR" sz="2700" dirty="0" smtClean="0">
                <a:cs typeface="+mn-cs"/>
              </a:rPr>
              <a:t> </a:t>
            </a:r>
            <a:r>
              <a:rPr lang="sk-SK" sz="2700" dirty="0" smtClean="0">
                <a:cs typeface="+mn-cs"/>
              </a:rPr>
              <a:t>20: </a:t>
            </a:r>
            <a:r>
              <a:rPr lang="el-GR" sz="2700" dirty="0" smtClean="0">
                <a:cs typeface="+mn-cs"/>
              </a:rPr>
              <a:t>ιδεαλισμός</a:t>
            </a:r>
            <a:endParaRPr lang="sk-SK" sz="27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sz="2700" dirty="0" smtClean="0">
                <a:cs typeface="+mn-cs"/>
              </a:rPr>
              <a:t>1930</a:t>
            </a:r>
            <a:r>
              <a:rPr lang="el-GR" sz="2700" dirty="0" smtClean="0">
                <a:cs typeface="+mn-cs"/>
              </a:rPr>
              <a:t> </a:t>
            </a:r>
            <a:r>
              <a:rPr lang="sk-SK" sz="2700" dirty="0" smtClean="0">
                <a:cs typeface="+mn-cs"/>
              </a:rPr>
              <a:t>-</a:t>
            </a:r>
            <a:r>
              <a:rPr lang="el-GR" sz="2700" dirty="0" smtClean="0">
                <a:cs typeface="+mn-cs"/>
              </a:rPr>
              <a:t> </a:t>
            </a:r>
            <a:r>
              <a:rPr lang="sk-SK" sz="2700" dirty="0" smtClean="0">
                <a:cs typeface="+mn-cs"/>
              </a:rPr>
              <a:t>40: </a:t>
            </a:r>
            <a:r>
              <a:rPr lang="el-GR" sz="2700" dirty="0" smtClean="0">
                <a:cs typeface="+mn-cs"/>
              </a:rPr>
              <a:t>λειτουργισμός</a:t>
            </a:r>
            <a:endParaRPr lang="sk-SK" sz="27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sz="2700" dirty="0" smtClean="0">
                <a:cs typeface="+mn-cs"/>
              </a:rPr>
              <a:t>1950</a:t>
            </a:r>
            <a:r>
              <a:rPr lang="el-GR" sz="2700" dirty="0" smtClean="0">
                <a:cs typeface="+mn-cs"/>
              </a:rPr>
              <a:t> </a:t>
            </a:r>
            <a:r>
              <a:rPr lang="sk-SK" sz="2700" dirty="0" smtClean="0">
                <a:cs typeface="+mn-cs"/>
              </a:rPr>
              <a:t>-</a:t>
            </a:r>
            <a:r>
              <a:rPr lang="el-GR" sz="2700" dirty="0" smtClean="0">
                <a:cs typeface="+mn-cs"/>
              </a:rPr>
              <a:t> </a:t>
            </a:r>
            <a:r>
              <a:rPr lang="sk-SK" sz="2700" dirty="0" smtClean="0">
                <a:cs typeface="+mn-cs"/>
              </a:rPr>
              <a:t>60: </a:t>
            </a:r>
            <a:r>
              <a:rPr lang="el-GR" sz="2700" dirty="0" smtClean="0">
                <a:cs typeface="+mn-cs"/>
              </a:rPr>
              <a:t>νεολειτουργισμός</a:t>
            </a:r>
            <a:endParaRPr lang="sk-SK" sz="27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sz="2700" dirty="0" smtClean="0">
                <a:cs typeface="+mn-cs"/>
              </a:rPr>
              <a:t>1970: </a:t>
            </a:r>
            <a:r>
              <a:rPr lang="el-GR" sz="2700" dirty="0" smtClean="0">
                <a:cs typeface="+mn-cs"/>
              </a:rPr>
              <a:t>πλουραλισμός</a:t>
            </a:r>
            <a:r>
              <a:rPr lang="en-US" sz="2700" dirty="0" smtClean="0">
                <a:cs typeface="+mn-cs"/>
              </a:rPr>
              <a:t>, </a:t>
            </a:r>
            <a:r>
              <a:rPr lang="el-GR" sz="2700" dirty="0" smtClean="0">
                <a:cs typeface="+mn-cs"/>
              </a:rPr>
              <a:t>διεθνισμός (</a:t>
            </a:r>
            <a:r>
              <a:rPr lang="sk-SK" sz="2700" dirty="0" smtClean="0">
                <a:cs typeface="+mn-cs"/>
              </a:rPr>
              <a:t>transnationalism</a:t>
            </a:r>
            <a:r>
              <a:rPr lang="el-GR" sz="2700" dirty="0" smtClean="0">
                <a:cs typeface="+mn-cs"/>
              </a:rPr>
              <a:t>)</a:t>
            </a:r>
            <a:endParaRPr lang="sk-SK" sz="27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sz="2700" dirty="0" smtClean="0">
                <a:cs typeface="+mn-cs"/>
              </a:rPr>
              <a:t>1980: </a:t>
            </a:r>
            <a:r>
              <a:rPr lang="el-GR" sz="2700" dirty="0" smtClean="0">
                <a:cs typeface="+mn-cs"/>
              </a:rPr>
              <a:t>θεωρία καθεστώτων (</a:t>
            </a:r>
            <a:r>
              <a:rPr lang="sk-SK" sz="2700" dirty="0" smtClean="0">
                <a:cs typeface="+mn-cs"/>
              </a:rPr>
              <a:t>regime theory</a:t>
            </a:r>
            <a:r>
              <a:rPr lang="el-GR" sz="2700" dirty="0" smtClean="0">
                <a:cs typeface="+mn-cs"/>
              </a:rPr>
              <a:t>)</a:t>
            </a:r>
            <a:r>
              <a:rPr lang="sk-SK" sz="2700" dirty="0" smtClean="0">
                <a:cs typeface="+mn-cs"/>
              </a:rPr>
              <a:t>,</a:t>
            </a:r>
            <a:r>
              <a:rPr lang="el-GR" sz="2700" dirty="0" smtClean="0">
                <a:cs typeface="+mn-cs"/>
              </a:rPr>
              <a:t> ηγεμονική σταθερότητα</a:t>
            </a:r>
            <a:r>
              <a:rPr lang="sk-SK" sz="2700" dirty="0" smtClean="0">
                <a:cs typeface="+mn-cs"/>
              </a:rPr>
              <a:t> </a:t>
            </a:r>
            <a:r>
              <a:rPr lang="el-GR" sz="2700" dirty="0" smtClean="0">
                <a:cs typeface="+mn-cs"/>
              </a:rPr>
              <a:t>(</a:t>
            </a:r>
            <a:r>
              <a:rPr lang="sk-SK" sz="2700" dirty="0" smtClean="0">
                <a:cs typeface="+mn-cs"/>
              </a:rPr>
              <a:t>hegemonic stability theory</a:t>
            </a:r>
            <a:r>
              <a:rPr lang="el-GR" sz="2700" dirty="0" smtClean="0">
                <a:cs typeface="+mn-cs"/>
              </a:rPr>
              <a:t>)</a:t>
            </a:r>
            <a:endParaRPr lang="sk-SK" sz="27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sz="2700" dirty="0" smtClean="0">
                <a:cs typeface="+mn-cs"/>
              </a:rPr>
              <a:t>1980-90: </a:t>
            </a:r>
            <a:r>
              <a:rPr lang="el-GR" sz="2700" dirty="0" smtClean="0">
                <a:cs typeface="+mn-cs"/>
              </a:rPr>
              <a:t>νεοφιλελεύθερος θεσμισμός (</a:t>
            </a:r>
            <a:r>
              <a:rPr lang="sk-SK" sz="2700" dirty="0" smtClean="0">
                <a:cs typeface="+mn-cs"/>
              </a:rPr>
              <a:t>neoliberal</a:t>
            </a:r>
            <a:r>
              <a:rPr lang="el-GR" sz="2700" dirty="0" smtClean="0">
                <a:cs typeface="+mn-cs"/>
              </a:rPr>
              <a:t> </a:t>
            </a:r>
            <a:r>
              <a:rPr lang="en-US" sz="2700" dirty="0" smtClean="0">
                <a:cs typeface="+mn-cs"/>
              </a:rPr>
              <a:t>institutionalism)</a:t>
            </a:r>
            <a:endParaRPr lang="sk-SK" sz="27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sz="2700" dirty="0" smtClean="0">
                <a:cs typeface="+mn-cs"/>
              </a:rPr>
              <a:t>1990 - 00: </a:t>
            </a:r>
            <a:r>
              <a:rPr lang="el-GR" sz="2700" dirty="0" smtClean="0">
                <a:cs typeface="+mn-cs"/>
              </a:rPr>
              <a:t>δημοκρατική ειρήνη (</a:t>
            </a:r>
            <a:r>
              <a:rPr lang="sk-SK" sz="2700" dirty="0" smtClean="0">
                <a:cs typeface="+mn-cs"/>
              </a:rPr>
              <a:t>democratic peace</a:t>
            </a:r>
            <a:r>
              <a:rPr lang="el-GR" sz="2700" dirty="0" smtClean="0">
                <a:cs typeface="+mn-cs"/>
              </a:rPr>
              <a:t>)</a:t>
            </a:r>
            <a:r>
              <a:rPr lang="el-GR" sz="2700" dirty="0"/>
              <a:t> </a:t>
            </a:r>
            <a:r>
              <a:rPr lang="el-GR" sz="2700" dirty="0" smtClean="0"/>
              <a:t>και δημοκρατική θεωρία (</a:t>
            </a:r>
            <a:r>
              <a:rPr lang="sk-SK" sz="2700" dirty="0" smtClean="0">
                <a:cs typeface="+mn-cs"/>
              </a:rPr>
              <a:t>democracy promotion literature</a:t>
            </a:r>
            <a:r>
              <a:rPr lang="el-GR" sz="2700" dirty="0" smtClean="0">
                <a:cs typeface="+mn-cs"/>
              </a:rPr>
              <a:t>)</a:t>
            </a:r>
            <a:endParaRPr lang="sk-SK" sz="27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37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cs typeface="+mj-cs"/>
              </a:rPr>
              <a:t>Θεωρία Δεύτερης Εικόνας</a:t>
            </a:r>
            <a:endParaRPr lang="sk-SK" dirty="0" smtClean="0"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cs typeface="+mn-cs"/>
              </a:rPr>
              <a:t>Το εξωτερικό (σύστημα) λιγότερο σημαντικό</a:t>
            </a:r>
            <a:endParaRPr lang="en-US" sz="3600" dirty="0" smtClean="0">
              <a:cs typeface="+mn-cs"/>
            </a:endParaRPr>
          </a:p>
          <a:p>
            <a:pPr eaLnBrk="1" hangingPunct="1">
              <a:defRPr/>
            </a:pPr>
            <a:r>
              <a:rPr lang="el-GR" sz="3600" dirty="0" smtClean="0">
                <a:cs typeface="+mn-cs"/>
              </a:rPr>
              <a:t>Σημαντικό: Η εσωτερική σύνθεση του κράτους</a:t>
            </a:r>
            <a:endParaRPr lang="en-US" sz="3600" dirty="0" smtClean="0">
              <a:cs typeface="+mn-cs"/>
            </a:endParaRPr>
          </a:p>
          <a:p>
            <a:pPr eaLnBrk="1" hangingPunct="1">
              <a:defRPr/>
            </a:pPr>
            <a:r>
              <a:rPr lang="el-GR" sz="3600" dirty="0" smtClean="0">
                <a:cs typeface="+mn-cs"/>
              </a:rPr>
              <a:t>Το είδος πολιτεύματος επηρεάζει την συμπεριφορά του κράτους στην εξωτερική του πολιτική</a:t>
            </a:r>
            <a:endParaRPr lang="sk-SK" sz="36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93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Σύγχρονες</a:t>
            </a:r>
            <a:r>
              <a:rPr lang="el-GR" dirty="0" smtClean="0">
                <a:ea typeface="+mj-ea"/>
              </a:rPr>
              <a:t> εκφάνσεις</a:t>
            </a:r>
            <a:endParaRPr lang="ru-RU" dirty="0" smtClean="0">
              <a:ea typeface="+mj-ea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0861"/>
            <a:ext cx="8229600" cy="405530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  <a:defRPr/>
            </a:pPr>
            <a:r>
              <a:rPr lang="el-GR" sz="4400" dirty="0" smtClean="0"/>
              <a:t>Φιλελευθερος διεθνισμός</a:t>
            </a:r>
          </a:p>
          <a:p>
            <a:pPr marL="114300" indent="0">
              <a:buNone/>
              <a:defRPr/>
            </a:pPr>
            <a:endParaRPr lang="en-US" sz="4400" dirty="0" smtClean="0"/>
          </a:p>
          <a:p>
            <a:pPr>
              <a:buFont typeface="Wingdings" charset="2"/>
              <a:buChar char="²"/>
              <a:defRPr/>
            </a:pPr>
            <a:r>
              <a:rPr lang="el-GR" sz="4400" dirty="0" smtClean="0"/>
              <a:t>Νεο-Φιλελεύθερος θεσμισμός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357942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079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l-GR" sz="3200" dirty="0" smtClean="0">
                <a:latin typeface="Arial Narrow"/>
                <a:ea typeface="+mj-ea"/>
                <a:cs typeface="Arial Narrow"/>
              </a:rPr>
              <a:t>Φιλελευθερος Διεθνισμός (</a:t>
            </a:r>
            <a:r>
              <a:rPr lang="en-US" sz="3200" dirty="0" smtClean="0">
                <a:latin typeface="Arial Narrow"/>
                <a:ea typeface="+mj-ea"/>
                <a:cs typeface="Arial Narrow"/>
              </a:rPr>
              <a:t>Liberal Internationalism</a:t>
            </a:r>
            <a:r>
              <a:rPr lang="el-GR" sz="3200" dirty="0" smtClean="0">
                <a:latin typeface="Arial Narrow"/>
                <a:ea typeface="+mj-ea"/>
                <a:cs typeface="Arial Narrow"/>
              </a:rPr>
              <a:t>)</a:t>
            </a:r>
            <a:endParaRPr lang="ru-RU" sz="3200" dirty="0" smtClean="0">
              <a:latin typeface="Arial Narrow"/>
              <a:ea typeface="+mj-ea"/>
              <a:cs typeface="Arial Narrow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39158"/>
            <a:ext cx="8641923" cy="47917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l-GR" sz="3600" dirty="0" smtClean="0">
                <a:latin typeface="Arial Narrow"/>
                <a:cs typeface="Arial Narrow"/>
              </a:rPr>
              <a:t>Φυσική αρμονία στις σχέσεις: «το αόρατο χέρι του</a:t>
            </a:r>
            <a:r>
              <a:rPr lang="en-US" sz="3600" dirty="0" smtClean="0">
                <a:latin typeface="Arial Narrow"/>
                <a:cs typeface="Arial Narrow"/>
              </a:rPr>
              <a:t> </a:t>
            </a:r>
            <a:r>
              <a:rPr lang="en-US" sz="3600" i="1" dirty="0">
                <a:latin typeface="Arial Narrow"/>
                <a:cs typeface="Arial Narrow"/>
              </a:rPr>
              <a:t>laissez </a:t>
            </a:r>
            <a:r>
              <a:rPr lang="en-US" sz="3600" i="1" dirty="0" smtClean="0">
                <a:latin typeface="Arial Narrow"/>
                <a:cs typeface="Arial Narrow"/>
              </a:rPr>
              <a:t>faire</a:t>
            </a:r>
            <a:r>
              <a:rPr lang="el-GR" sz="3600" i="1" dirty="0" smtClean="0">
                <a:latin typeface="Arial Narrow"/>
                <a:cs typeface="Arial Narrow"/>
              </a:rPr>
              <a:t>»</a:t>
            </a:r>
          </a:p>
          <a:p>
            <a:pPr marL="0" indent="0" eaLnBrk="1" hangingPunct="1">
              <a:buNone/>
              <a:defRPr/>
            </a:pPr>
            <a:endParaRPr lang="en-US" sz="3600" dirty="0">
              <a:latin typeface="Arial Narrow"/>
              <a:cs typeface="Arial Narrow"/>
            </a:endParaRPr>
          </a:p>
          <a:p>
            <a:pPr eaLnBrk="1" hangingPunct="1">
              <a:defRPr/>
            </a:pPr>
            <a:r>
              <a:rPr lang="el-GR" sz="3600" dirty="0" smtClean="0">
                <a:latin typeface="Arial Narrow"/>
                <a:cs typeface="Arial Narrow"/>
              </a:rPr>
              <a:t>Επιδιώκοντας το εθνικό συμφέρον προάγεται το κοινό καλό</a:t>
            </a:r>
          </a:p>
          <a:p>
            <a:pPr marL="0" indent="0" eaLnBrk="1" hangingPunct="1">
              <a:buNone/>
              <a:defRPr/>
            </a:pPr>
            <a:endParaRPr lang="ru-RU" sz="3600" dirty="0">
              <a:latin typeface="Arial Narrow"/>
              <a:cs typeface="Arial Narrow"/>
            </a:endParaRPr>
          </a:p>
          <a:p>
            <a:pPr eaLnBrk="1" hangingPunct="1">
              <a:defRPr/>
            </a:pPr>
            <a:r>
              <a:rPr lang="el-GR" sz="3600" dirty="0" smtClean="0">
                <a:latin typeface="Arial Narrow"/>
                <a:cs typeface="Arial Narrow"/>
              </a:rPr>
              <a:t>Ο καπιταλισμός είναι εγγενώς ειρηνικός</a:t>
            </a:r>
          </a:p>
          <a:p>
            <a:pPr marL="0" indent="0" eaLnBrk="1" hangingPunct="1">
              <a:buNone/>
              <a:defRPr/>
            </a:pPr>
            <a:endParaRPr lang="en-US" sz="3600" dirty="0">
              <a:latin typeface="Arial Narrow"/>
              <a:cs typeface="Arial Narrow"/>
            </a:endParaRPr>
          </a:p>
          <a:p>
            <a:pPr eaLnBrk="1" hangingPunct="1">
              <a:defRPr/>
            </a:pPr>
            <a:r>
              <a:rPr lang="el-GR" sz="3600" dirty="0" smtClean="0">
                <a:latin typeface="Arial Narrow"/>
                <a:cs typeface="Arial Narrow"/>
              </a:rPr>
              <a:t>Η οικονομική αλληλεξάρτηση προωθεί την ειρήνη</a:t>
            </a:r>
            <a:endParaRPr lang="ru-RU" sz="3600" dirty="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7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«Δημοκρατική Ειρήνη»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Ερευνητές υποστηρίζουν ότι υπάρχουν ισχυρά στοιχεία ότι οι φιλελεύθερες δημοκρατίες δεν πολεμούν μεταξύ τους.</a:t>
            </a:r>
          </a:p>
          <a:p>
            <a:pPr marL="0" indent="0">
              <a:buNone/>
            </a:pPr>
            <a:endParaRPr lang="el-GR" sz="3600" dirty="0" smtClean="0"/>
          </a:p>
          <a:p>
            <a:r>
              <a:rPr lang="el-GR" sz="3600" dirty="0" smtClean="0"/>
              <a:t>Όχι ότι δεν χρησιμοποιούν βία!!!</a:t>
            </a:r>
            <a:endParaRPr lang="tr-TR" sz="3600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081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6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>
                <a:cs typeface="+mj-cs"/>
              </a:rPr>
              <a:t>Δημοκρατική Ειρήνη</a:t>
            </a:r>
            <a:endParaRPr lang="sk-SK" dirty="0" smtClean="0">
              <a:cs typeface="+mj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endParaRPr lang="sk-SK" dirty="0" smtClean="0">
              <a:cs typeface="+mn-cs"/>
            </a:endParaRPr>
          </a:p>
          <a:p>
            <a:pPr eaLnBrk="1" hangingPunct="1">
              <a:defRPr/>
            </a:pPr>
            <a:r>
              <a:rPr lang="el-GR" sz="3900" dirty="0" smtClean="0"/>
              <a:t>Αμοιβαίος αυτοπεριορισμός</a:t>
            </a:r>
            <a:endParaRPr lang="sk-SK" sz="3900" dirty="0" smtClean="0"/>
          </a:p>
          <a:p>
            <a:pPr marL="0" indent="0" eaLnBrk="1" hangingPunct="1">
              <a:buNone/>
              <a:defRPr/>
            </a:pPr>
            <a:endParaRPr lang="sk-SK" sz="3900" dirty="0" smtClean="0"/>
          </a:p>
          <a:p>
            <a:pPr eaLnBrk="1" hangingPunct="1">
              <a:defRPr/>
            </a:pPr>
            <a:r>
              <a:rPr lang="el-GR" sz="3900" dirty="0" smtClean="0"/>
              <a:t>Αμοιβαία νομιμοποίηση</a:t>
            </a:r>
            <a:endParaRPr lang="sk-SK" sz="3900" dirty="0" smtClean="0"/>
          </a:p>
          <a:p>
            <a:pPr marL="0" indent="0" eaLnBrk="1" hangingPunct="1">
              <a:buNone/>
              <a:defRPr/>
            </a:pPr>
            <a:endParaRPr lang="sk-SK" sz="3900" dirty="0" smtClean="0"/>
          </a:p>
          <a:p>
            <a:pPr eaLnBrk="1" hangingPunct="1">
              <a:defRPr/>
            </a:pPr>
            <a:r>
              <a:rPr lang="el-GR" sz="3900" dirty="0" smtClean="0"/>
              <a:t>Φιλελεύθερο «φρένο» στη χρήση βίας</a:t>
            </a:r>
            <a:endParaRPr lang="en-US" sz="3900" dirty="0" smtClean="0"/>
          </a:p>
          <a:p>
            <a:pPr marL="0" indent="0" eaLnBrk="1" hangingPunct="1">
              <a:buNone/>
              <a:defRPr/>
            </a:pPr>
            <a:endParaRPr lang="en-US" sz="3900" dirty="0" smtClean="0"/>
          </a:p>
          <a:p>
            <a:pPr eaLnBrk="1" hangingPunct="1">
              <a:defRPr/>
            </a:pPr>
            <a:r>
              <a:rPr lang="el-GR" sz="3900" dirty="0" smtClean="0"/>
              <a:t>Κοινότητες ασφάλειας</a:t>
            </a:r>
            <a:endParaRPr lang="sk-SK" sz="3900" dirty="0" smtClean="0"/>
          </a:p>
        </p:txBody>
      </p:sp>
    </p:spTree>
    <p:extLst>
      <p:ext uri="{BB962C8B-B14F-4D97-AF65-F5344CB8AC3E}">
        <p14:creationId xmlns:p14="http://schemas.microsoft.com/office/powerpoint/2010/main" val="62845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4598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+mj-cs"/>
              </a:rPr>
              <a:t>Δημοκρατική Ειρήνη</a:t>
            </a:r>
            <a:endParaRPr lang="sk-SK" dirty="0" smtClean="0">
              <a:cs typeface="+mj-cs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3400" dirty="0" smtClean="0">
                <a:cs typeface="+mn-cs"/>
              </a:rPr>
              <a:t>Οι δημοκρατίες δεν εμπιστεύονται αυταρχικά καθεστώτα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3400" dirty="0" smtClean="0">
                <a:cs typeface="+mn-cs"/>
              </a:rPr>
              <a:t>Τείνουν να δρουν «σταυροφορικά» για την εξάπλωση της δημοκρατίας</a:t>
            </a:r>
            <a:endParaRPr lang="en-US" sz="3400" dirty="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30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6641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400" dirty="0" smtClean="0">
                <a:ea typeface="+mj-ea"/>
              </a:rPr>
              <a:t>Νεο-φιλελεύθερος θεσμισμός</a:t>
            </a:r>
            <a:endParaRPr lang="ru-RU" sz="3400" dirty="0" smtClean="0">
              <a:ea typeface="+mj-ea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1100"/>
            <a:ext cx="8229600" cy="492506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l-GR" dirty="0" smtClean="0">
                <a:latin typeface="Verdana" charset="0"/>
                <a:cs typeface="Arial" charset="0"/>
              </a:rPr>
              <a:t>Διεθνική (</a:t>
            </a:r>
            <a:r>
              <a:rPr lang="en-US" dirty="0" smtClean="0">
                <a:latin typeface="Verdana" charset="0"/>
                <a:cs typeface="Arial" charset="0"/>
              </a:rPr>
              <a:t>Transnational</a:t>
            </a:r>
            <a:r>
              <a:rPr lang="el-GR" dirty="0" smtClean="0">
                <a:latin typeface="Verdana" charset="0"/>
                <a:cs typeface="Arial" charset="0"/>
              </a:rPr>
              <a:t>)</a:t>
            </a:r>
            <a:r>
              <a:rPr lang="en-US" dirty="0" smtClean="0">
                <a:latin typeface="Verdana" charset="0"/>
                <a:cs typeface="Arial" charset="0"/>
              </a:rPr>
              <a:t> </a:t>
            </a:r>
            <a:r>
              <a:rPr lang="el-GR" dirty="0" smtClean="0">
                <a:latin typeface="Verdana" charset="0"/>
                <a:cs typeface="Arial" charset="0"/>
              </a:rPr>
              <a:t>συνεργασία</a:t>
            </a:r>
            <a:r>
              <a:rPr lang="en-US" dirty="0" smtClean="0">
                <a:latin typeface="Verdana" charset="0"/>
                <a:cs typeface="Arial" charset="0"/>
              </a:rPr>
              <a:t> </a:t>
            </a:r>
            <a:r>
              <a:rPr lang="el-GR" dirty="0" smtClean="0">
                <a:latin typeface="Verdana" charset="0"/>
                <a:cs typeface="Arial" charset="0"/>
              </a:rPr>
              <a:t>απαιτείται για την επίλυση κοινών προβλημάτων</a:t>
            </a:r>
            <a:endParaRPr lang="en-US" dirty="0" smtClean="0">
              <a:latin typeface="Verdana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Verdana" charset="0"/>
              <a:cs typeface="Arial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Verdana" charset="0"/>
                <a:cs typeface="Arial" charset="0"/>
              </a:rPr>
              <a:t>Η συνεργασία σε ένα πεδίο θα επεκταθεί σε άλλα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Verdana" charset="0"/>
              <a:cs typeface="Arial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Verdana" charset="0"/>
                <a:cs typeface="Arial" charset="0"/>
              </a:rPr>
              <a:t>Αυξανόμενη ολοκλήρωση αυξάνει το «κόστος» της αποχώρησης από </a:t>
            </a:r>
            <a:r>
              <a:rPr lang="el-GR" dirty="0" smtClean="0">
                <a:latin typeface="Verdana" charset="0"/>
                <a:cs typeface="Arial" charset="0"/>
              </a:rPr>
              <a:t>τους συνεργασιακούς </a:t>
            </a:r>
            <a:r>
              <a:rPr lang="el-GR" dirty="0" smtClean="0">
                <a:latin typeface="Verdana" charset="0"/>
                <a:cs typeface="Arial" charset="0"/>
              </a:rPr>
              <a:t>θεσμούς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Verdana" charset="0"/>
              <a:cs typeface="Arial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Verdana" charset="0"/>
                <a:cs typeface="Arial" charset="0"/>
              </a:rPr>
              <a:t>Πλουραλισμός Παραγόντων</a:t>
            </a:r>
            <a:endParaRPr lang="ru-RU" dirty="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4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238"/>
          </a:xfrm>
        </p:spPr>
        <p:txBody>
          <a:bodyPr/>
          <a:lstStyle/>
          <a:p>
            <a:r>
              <a:rPr lang="el-GR" dirty="0" smtClean="0"/>
              <a:t>Κεντρική επιδίωξη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768"/>
            <a:ext cx="8229600" cy="4759395"/>
          </a:xfrm>
        </p:spPr>
        <p:txBody>
          <a:bodyPr>
            <a:normAutofit/>
          </a:bodyPr>
          <a:lstStyle/>
          <a:p>
            <a:r>
              <a:rPr lang="el-GR" dirty="0" smtClean="0"/>
              <a:t>Πως επιτυγχάνεται η συνεργασία μεταξύ κρατών και άλλων παραγόντων στο διεθνές σύστημα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Εστίαση στην ΣΥΝΕΡΓΑΣΙΑ</a:t>
            </a:r>
            <a:endParaRPr lang="en-US" b="1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l-GR" dirty="0" smtClean="0"/>
              <a:t>Ρεαλισμός:</a:t>
            </a:r>
            <a:r>
              <a:rPr lang="en-US" dirty="0" smtClean="0"/>
              <a:t> </a:t>
            </a:r>
            <a:r>
              <a:rPr lang="el-GR" dirty="0" smtClean="0"/>
              <a:t>στην ΑΣΦΑΛΕΙΑ και την ΕΠΙΒΙΩΣΗ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49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7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Robert </a:t>
            </a:r>
            <a:r>
              <a:rPr lang="en-US" dirty="0" err="1" smtClean="0"/>
              <a:t>Keohane</a:t>
            </a:r>
            <a:r>
              <a:rPr lang="en-US" dirty="0" smtClean="0"/>
              <a:t> and Joseph Nye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60322"/>
          <a:stretch/>
        </p:blipFill>
        <p:spPr>
          <a:xfrm>
            <a:off x="457200" y="1243013"/>
            <a:ext cx="8229600" cy="4883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317" y="1951978"/>
            <a:ext cx="2540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027" y="1620641"/>
            <a:ext cx="2120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95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Keohane</a:t>
            </a:r>
            <a:r>
              <a:rPr lang="en-US" dirty="0" smtClean="0"/>
              <a:t> and Nye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0" r="-143610"/>
          <a:stretch/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48" y="1417637"/>
            <a:ext cx="3730852" cy="50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+mj-cs"/>
              </a:rPr>
              <a:t>Πνευματική κληρονομιά</a:t>
            </a:r>
            <a:endParaRPr lang="sk-SK" dirty="0" smtClean="0">
              <a:cs typeface="+mj-cs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cs typeface="+mn-cs"/>
              </a:rPr>
              <a:t>Νεώτερος του Ρεαλισμού</a:t>
            </a:r>
            <a:endParaRPr lang="sk-SK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cs typeface="+mn-cs"/>
              </a:rPr>
              <a:t>Περίπου</a:t>
            </a:r>
            <a:r>
              <a:rPr lang="el-GR" sz="2800" dirty="0"/>
              <a:t> </a:t>
            </a:r>
            <a:r>
              <a:rPr lang="sk-SK" sz="2800" dirty="0" smtClean="0">
                <a:cs typeface="+mn-cs"/>
              </a:rPr>
              <a:t>300 </a:t>
            </a:r>
            <a:r>
              <a:rPr lang="el-GR" sz="2800" dirty="0" smtClean="0">
                <a:cs typeface="+mn-cs"/>
              </a:rPr>
              <a:t>χρόνια</a:t>
            </a:r>
            <a:endParaRPr lang="sk-SK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sz="2800" dirty="0" smtClean="0">
                <a:cs typeface="+mn-cs"/>
              </a:rPr>
              <a:t>John Locke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sz="2800" dirty="0" smtClean="0">
                <a:cs typeface="+mn-cs"/>
              </a:rPr>
              <a:t>Adam Smith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sz="2800" dirty="0" smtClean="0">
                <a:cs typeface="+mn-cs"/>
              </a:rPr>
              <a:t>Immanuel Kant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sz="2800" dirty="0" smtClean="0">
                <a:cs typeface="+mn-cs"/>
              </a:rPr>
              <a:t>Jeremy Bentham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k-SK" sz="2800" dirty="0" smtClean="0">
                <a:cs typeface="+mn-cs"/>
              </a:rPr>
              <a:t>John Stuart Mill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Richard Cobden</a:t>
            </a:r>
            <a:endParaRPr lang="sk-SK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sz="2800" dirty="0" smtClean="0">
                <a:cs typeface="+mn-cs"/>
              </a:rPr>
              <a:t>Woodrow Wilson</a:t>
            </a:r>
          </a:p>
        </p:txBody>
      </p:sp>
    </p:spTree>
    <p:extLst>
      <p:ext uri="{BB962C8B-B14F-4D97-AF65-F5344CB8AC3E}">
        <p14:creationId xmlns:p14="http://schemas.microsoft.com/office/powerpoint/2010/main" val="419952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Stephen Krasner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" r="-59361"/>
          <a:stretch/>
        </p:blipFill>
        <p:spPr>
          <a:xfrm>
            <a:off x="457201" y="1600200"/>
            <a:ext cx="83365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118" y="1600200"/>
            <a:ext cx="268168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67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795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>
                <a:cs typeface="+mj-cs"/>
              </a:rPr>
              <a:t>Για το διεθνές σύστημα</a:t>
            </a:r>
            <a:endParaRPr lang="en-US" dirty="0" smtClean="0">
              <a:cs typeface="+mj-cs"/>
            </a:endParaRP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2516"/>
            <a:ext cx="8229600" cy="51771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dirty="0" smtClean="0">
                <a:cs typeface="+mn-cs"/>
              </a:rPr>
              <a:t>Διακριτή ιδέα για την διεθνή αναρχία</a:t>
            </a:r>
            <a:r>
              <a:rPr lang="en-US" dirty="0" smtClean="0">
                <a:cs typeface="+mn-cs"/>
              </a:rPr>
              <a:t>: </a:t>
            </a:r>
            <a:r>
              <a:rPr lang="el-GR" dirty="0" smtClean="0">
                <a:cs typeface="+mn-cs"/>
              </a:rPr>
              <a:t>Διεθνικοί παράγοντες και οργανισμοί</a:t>
            </a:r>
            <a:endParaRPr lang="en-US" dirty="0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 smtClean="0">
                <a:cs typeface="+mn-cs"/>
              </a:rPr>
              <a:t>Οικονομική αλληλεξάρτηση</a:t>
            </a:r>
            <a:r>
              <a:rPr lang="en-US" dirty="0" smtClean="0">
                <a:cs typeface="+mn-cs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l-GR" dirty="0" smtClean="0">
                <a:cs typeface="+mn-cs"/>
              </a:rPr>
              <a:t>Σημασία της ισχύος αλλά στο πλαίσιο της </a:t>
            </a:r>
            <a:r>
              <a:rPr lang="el-GR" dirty="0" smtClean="0">
                <a:cs typeface="+mn-cs"/>
              </a:rPr>
              <a:t>διαπραγμάτευσης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l-GR" dirty="0" smtClean="0">
                <a:cs typeface="+mn-cs"/>
              </a:rPr>
              <a:t>Πολύπλοκη </a:t>
            </a:r>
            <a:r>
              <a:rPr lang="el-GR" dirty="0" smtClean="0">
                <a:cs typeface="+mn-cs"/>
              </a:rPr>
              <a:t>αλληλεξάρτηση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718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795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>
                <a:cs typeface="+mj-cs"/>
              </a:rPr>
              <a:t>Πολύπλοκη Αλληλεξάρτηση</a:t>
            </a:r>
            <a:endParaRPr lang="en-US" dirty="0" smtClean="0">
              <a:cs typeface="+mj-cs"/>
            </a:endParaRP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8712"/>
            <a:ext cx="8229600" cy="48974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3000" dirty="0" smtClean="0"/>
              <a:t>Οι κοινωνίες δεν συνδέονται μόνο μεταξύ κρατικών καναλιών, αλλά και πολλών άλλων (διεθνικών, επιχειρηματικών κλπ):</a:t>
            </a:r>
            <a:r>
              <a:rPr lang="en-US" sz="3000" dirty="0" smtClean="0"/>
              <a:t> </a:t>
            </a:r>
            <a:r>
              <a:rPr lang="el-GR" sz="3000" dirty="0" smtClean="0"/>
              <a:t>Έτσι, τα κράτη δεν είναι οι μόνοι παίκτες στη διεθνή πολιτική</a:t>
            </a:r>
            <a:endParaRPr lang="en-US" sz="30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3000" dirty="0" smtClean="0"/>
              <a:t>Δεν υπάρχει ιεραρχία θεμάτων στις διακρατικές σχέσεις: έτσι, η εξωτερική πολιτική δεν κυριαρχείται από θέματα ασφάλειας</a:t>
            </a:r>
            <a:endParaRPr lang="en-US" sz="3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l-GR" sz="3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3000" dirty="0" smtClean="0"/>
              <a:t>Τα κρατη υπερβαίνουν το «δίλημμα ασφάλειας», αν και η στρατιωτική ισχύς μπορεί να χρησιμοποιηθεί πολιτικά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13726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22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200" dirty="0" smtClean="0">
                <a:cs typeface="+mj-cs"/>
              </a:rPr>
              <a:t>Πως διαμορφώνονται οι κρατικές προτιμήσεις</a:t>
            </a:r>
            <a:endParaRPr lang="en-US" sz="3200" dirty="0" smtClean="0">
              <a:cs typeface="+mj-cs"/>
            </a:endParaRP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073" y="1173488"/>
            <a:ext cx="8632127" cy="53035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l-GR" sz="3400" dirty="0" smtClean="0">
                <a:cs typeface="+mn-cs"/>
              </a:rPr>
              <a:t>Δομή του συστήματος</a:t>
            </a:r>
            <a:r>
              <a:rPr lang="en-US" sz="3400" dirty="0" smtClean="0">
                <a:cs typeface="+mn-cs"/>
              </a:rPr>
              <a:t>: </a:t>
            </a:r>
            <a:r>
              <a:rPr lang="el-GR" sz="3400" dirty="0" smtClean="0">
                <a:cs typeface="+mn-cs"/>
              </a:rPr>
              <a:t>Προσφέρει ευκαιρίες και περιορισμούς</a:t>
            </a:r>
            <a:r>
              <a:rPr lang="en-US" sz="3400" dirty="0" smtClean="0">
                <a:cs typeface="+mn-cs"/>
              </a:rPr>
              <a:t> (</a:t>
            </a:r>
            <a:r>
              <a:rPr lang="el-GR" sz="3400" dirty="0" smtClean="0">
                <a:cs typeface="+mn-cs"/>
              </a:rPr>
              <a:t>ένταση διεθνούς αλληλεξάρτησης και βαθμός θεσμοποίησης των διεθνών κανόνων</a:t>
            </a:r>
            <a:r>
              <a:rPr lang="en-US" sz="3400" dirty="0" smtClean="0">
                <a:cs typeface="+mn-cs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ü"/>
              <a:defRPr/>
            </a:pPr>
            <a:r>
              <a:rPr lang="el-GR" sz="3400" dirty="0" smtClean="0">
                <a:cs typeface="+mn-cs"/>
              </a:rPr>
              <a:t>Μη δομικοί παράγοντες</a:t>
            </a:r>
            <a:r>
              <a:rPr lang="en-US" sz="3400" dirty="0" smtClean="0">
                <a:cs typeface="+mn-cs"/>
              </a:rPr>
              <a:t>: </a:t>
            </a:r>
            <a:r>
              <a:rPr lang="el-GR" sz="3400" dirty="0" smtClean="0">
                <a:cs typeface="+mn-cs"/>
              </a:rPr>
              <a:t>τεχνολογική πρόοδος, επικοινωνία, συνεργασία</a:t>
            </a:r>
            <a:endParaRPr lang="en-US" sz="3400" dirty="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87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2400" cy="6370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400" dirty="0" smtClean="0">
                <a:cs typeface="+mj-cs"/>
              </a:rPr>
              <a:t>Διεθνείς Θεσμοί και Οργανισμοί</a:t>
            </a:r>
            <a:endParaRPr lang="en-GB" sz="3400" b="0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1100"/>
            <a:ext cx="8229600" cy="492506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400" dirty="0" smtClean="0"/>
              <a:t>Μετά το </a:t>
            </a:r>
            <a:r>
              <a:rPr lang="en-US" sz="3400" dirty="0" smtClean="0"/>
              <a:t>1945:</a:t>
            </a:r>
            <a:endParaRPr lang="el-GR" sz="34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3400" dirty="0" smtClean="0"/>
              <a:t>Αύξηση διεθνών θεσμών ως συλλογικοί παράγοντες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l-GR" sz="3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3400" dirty="0" smtClean="0"/>
              <a:t>Ευρωπαϊκοί ολοκλήρωση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3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3400" dirty="0" smtClean="0"/>
              <a:t>Πλουραλισμός στο αμερικανικό πολιτικό σύστημα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26999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318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400" dirty="0" smtClean="0">
                <a:cs typeface="+mj-cs"/>
              </a:rPr>
              <a:t>Συνεργασία</a:t>
            </a:r>
            <a:endParaRPr lang="en-GB" sz="3400" dirty="0" smtClean="0"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8712"/>
            <a:ext cx="8229600" cy="48974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cs typeface="+mn-cs"/>
              </a:rPr>
              <a:t>Η συνεργασία μπορεί να είναι δύσκολη σε τομείς που οι ηγεσίες θεωρούν ότι δεν έχουν αμοιβαία συμφέροντα</a:t>
            </a:r>
          </a:p>
          <a:p>
            <a:pPr eaLnBrk="1" hangingPunct="1">
              <a:defRPr/>
            </a:pPr>
            <a:r>
              <a:rPr lang="el-GR" dirty="0" smtClean="0">
                <a:cs typeface="+mn-cs"/>
              </a:rPr>
              <a:t>Τα κράτη συνεργάζονται για την επίτευξη «απόλυτων κερδών»</a:t>
            </a:r>
          </a:p>
          <a:p>
            <a:pPr eaLnBrk="1" hangingPunct="1">
              <a:defRPr/>
            </a:pPr>
            <a:r>
              <a:rPr lang="el-GR" dirty="0" smtClean="0">
                <a:cs typeface="+mn-cs"/>
              </a:rPr>
              <a:t>Το μεγαλύτερο εμπόδιο είναι η καχυποψία (</a:t>
            </a:r>
            <a:r>
              <a:rPr lang="en-US" dirty="0" smtClean="0">
                <a:cs typeface="+mn-cs"/>
              </a:rPr>
              <a:t>cheating</a:t>
            </a:r>
            <a:r>
              <a:rPr lang="el-GR" dirty="0" smtClean="0">
                <a:cs typeface="+mn-cs"/>
              </a:rPr>
              <a:t>)</a:t>
            </a:r>
            <a:r>
              <a:rPr lang="en-US" dirty="0" smtClean="0">
                <a:cs typeface="+mn-cs"/>
              </a:rPr>
              <a:t>.</a:t>
            </a:r>
            <a:endParaRPr lang="el-GR" dirty="0"/>
          </a:p>
          <a:p>
            <a:pPr eaLnBrk="1" hangingPunct="1">
              <a:defRPr/>
            </a:pPr>
            <a:r>
              <a:rPr lang="el-GR" dirty="0" smtClean="0"/>
              <a:t>Εδώ φαίνεται η σημασία των διεθνών θεσμών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GB" sz="33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8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840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+mj-cs"/>
              </a:rPr>
              <a:t>Η συζήτηση </a:t>
            </a:r>
            <a:r>
              <a:rPr lang="en-US" dirty="0" smtClean="0">
                <a:cs typeface="+mj-cs"/>
              </a:rPr>
              <a:t>“</a:t>
            </a:r>
            <a:r>
              <a:rPr lang="en-GB" dirty="0" smtClean="0">
                <a:cs typeface="+mj-cs"/>
              </a:rPr>
              <a:t>neo-neo”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4746"/>
            <a:ext cx="8229600" cy="433141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700" dirty="0" smtClean="0"/>
              <a:t>‘Οχι δύο εντελώς αντίθετες απόψεις του κόσμου</a:t>
            </a:r>
            <a:r>
              <a:rPr lang="el-GR" sz="3700" dirty="0"/>
              <a:t>:</a:t>
            </a:r>
            <a:endParaRPr lang="en-US" sz="3700" dirty="0" smtClean="0"/>
          </a:p>
          <a:p>
            <a:pPr eaLnBrk="1" hangingPunct="1">
              <a:buFont typeface="Wingdings" charset="2"/>
              <a:buChar char="Ø"/>
              <a:defRPr/>
            </a:pPr>
            <a:r>
              <a:rPr lang="el-GR" sz="3700" dirty="0" smtClean="0"/>
              <a:t>Κοινή επιστημολογία</a:t>
            </a:r>
            <a:endParaRPr lang="en-US" sz="3700" dirty="0" smtClean="0"/>
          </a:p>
          <a:p>
            <a:pPr eaLnBrk="1" hangingPunct="1">
              <a:buFont typeface="Wingdings" charset="2"/>
              <a:buChar char="Ø"/>
              <a:defRPr/>
            </a:pPr>
            <a:r>
              <a:rPr lang="el-GR" sz="3700" dirty="0" smtClean="0"/>
              <a:t>Αναρχία, ορθολογικοί παίκτες</a:t>
            </a:r>
            <a:endParaRPr lang="en-US" sz="3700" dirty="0" smtClean="0"/>
          </a:p>
        </p:txBody>
      </p:sp>
    </p:spTree>
    <p:extLst>
      <p:ext uri="{BB962C8B-B14F-4D97-AF65-F5344CB8AC3E}">
        <p14:creationId xmlns:p14="http://schemas.microsoft.com/office/powerpoint/2010/main" val="223417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41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“</a:t>
            </a:r>
            <a:r>
              <a:rPr lang="en-GB" sz="3600" dirty="0" smtClean="0"/>
              <a:t>neo-neo”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2516"/>
            <a:ext cx="8433136" cy="516334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000" dirty="0" smtClean="0"/>
              <a:t>Οι </a:t>
            </a:r>
            <a:r>
              <a:rPr lang="el-GR" sz="3000" b="1" dirty="0" smtClean="0"/>
              <a:t>ΝΡ</a:t>
            </a:r>
            <a:r>
              <a:rPr lang="en-US" sz="3000" dirty="0" smtClean="0"/>
              <a:t> </a:t>
            </a:r>
            <a:r>
              <a:rPr lang="el-GR" sz="3000" dirty="0" smtClean="0"/>
              <a:t>εξηγούν ότι όλα τα κράτη θέλουν να κερδίζουν περισσότερο από άλλα κράτη και από αυτό εξαρτούν την «πίστη» τους στους διεθνείς οργανισμούς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3000" dirty="0" smtClean="0"/>
              <a:t>Οι </a:t>
            </a:r>
            <a:r>
              <a:rPr lang="el-GR" sz="3000" b="1" dirty="0" smtClean="0"/>
              <a:t>ΝΦΘ</a:t>
            </a:r>
            <a:r>
              <a:rPr lang="en-US" sz="3000" dirty="0" smtClean="0"/>
              <a:t> </a:t>
            </a:r>
            <a:r>
              <a:rPr lang="el-GR" sz="3000" dirty="0" smtClean="0"/>
              <a:t>πιστεύουν ότι τα κράτη βλέπουν τα οφέλη της συνεργασίας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3000" dirty="0" smtClean="0"/>
              <a:t>Οι</a:t>
            </a:r>
            <a:r>
              <a:rPr lang="el-GR" sz="3000" b="1" dirty="0" smtClean="0"/>
              <a:t> ΝΡ </a:t>
            </a:r>
            <a:r>
              <a:rPr lang="el-GR" sz="3000" dirty="0" smtClean="0"/>
              <a:t>είναι επιφυλακτικοί με τη «συνεργασία» και μας θυμίζουν ότι ο κόσμος είναι πάντοτε ανταγωνιστικός και συγκρουσιακός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0794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221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Arial Narrow"/>
                <a:cs typeface="Arial Narrow"/>
              </a:rPr>
              <a:t>“neo-neo”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352"/>
            <a:ext cx="8229600" cy="48008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400" dirty="0" smtClean="0">
                <a:latin typeface="Arial Narrow"/>
                <a:cs typeface="Arial Narrow"/>
              </a:rPr>
              <a:t>Οι </a:t>
            </a:r>
            <a:r>
              <a:rPr lang="el-GR" sz="3400" b="1" dirty="0" smtClean="0">
                <a:latin typeface="Arial Narrow"/>
                <a:cs typeface="Arial Narrow"/>
              </a:rPr>
              <a:t>ΝΦΘ</a:t>
            </a:r>
            <a:r>
              <a:rPr lang="en-US" sz="3400" dirty="0" smtClean="0">
                <a:latin typeface="Arial Narrow"/>
                <a:cs typeface="Arial Narrow"/>
              </a:rPr>
              <a:t> </a:t>
            </a:r>
            <a:r>
              <a:rPr lang="el-GR" sz="3400" dirty="0" smtClean="0">
                <a:latin typeface="Arial Narrow"/>
                <a:cs typeface="Arial Narrow"/>
              </a:rPr>
              <a:t>πιστεύουν ότι τα κράτη και άλλοι παράγοντες μπορούν να συνεργαστούν αν πεισθούν ότι όλοι θα σεβαστούν τους κανόνες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l-GR" sz="3400" dirty="0" smtClean="0">
              <a:latin typeface="Arial Narrow"/>
              <a:cs typeface="Arial Narrow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3400" dirty="0" smtClean="0">
                <a:latin typeface="Arial Narrow"/>
                <a:cs typeface="Arial Narrow"/>
              </a:rPr>
              <a:t>ΝΡ: Μόνο κράτη - ΝΦΘ: και άλλοι παίκτες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l-GR" sz="3400" dirty="0" smtClean="0">
              <a:latin typeface="Arial Narrow"/>
              <a:cs typeface="Arial Narrow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3400" dirty="0" smtClean="0">
                <a:latin typeface="Arial Narrow"/>
                <a:cs typeface="Arial Narrow"/>
              </a:rPr>
              <a:t>ΝΡ: στρατιωτική ισχύς – ΝΦΘ: και άλλες μορφές ισχύος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l-GR" sz="3400" b="1" dirty="0" smtClean="0">
              <a:latin typeface="Arial Narrow"/>
              <a:cs typeface="Arial Narrow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400" b="1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531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74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400" dirty="0" smtClean="0">
                <a:latin typeface="Arial Narrow"/>
                <a:cs typeface="Arial Narrow"/>
              </a:rPr>
              <a:t>Φιλελευθερισμός και Παγκοσμιοποίηση</a:t>
            </a:r>
            <a:endParaRPr lang="en-GB" sz="3400" dirty="0" smtClean="0">
              <a:latin typeface="Arial Narrow"/>
              <a:cs typeface="Arial Narrow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3600" b="1" dirty="0" smtClean="0">
                <a:cs typeface="+mn-cs"/>
              </a:rPr>
              <a:t>Μείωση της σημασίας του κράτους;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3600" dirty="0" smtClean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3400" dirty="0" smtClean="0"/>
              <a:t>Τεχνολογία, διεθνικά κοινωνικά κινήματα, παγκόσμιες οικονομικές ροές αμφισβητούν την κρατική κυριαρχία και ισχύ και ενισχύουν την ανάγκη για συνεργασία και νέους θεσμούς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33860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892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dirty="0" smtClean="0">
                <a:ea typeface="+mj-ea"/>
              </a:rPr>
              <a:t>John Locke (1632-1704)</a:t>
            </a:r>
            <a:endParaRPr lang="ru-RU" sz="3400" dirty="0" smtClean="0">
              <a:ea typeface="+mj-ea"/>
            </a:endParaRPr>
          </a:p>
        </p:txBody>
      </p:sp>
      <p:pic>
        <p:nvPicPr>
          <p:cNvPr id="2150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100" y="1341438"/>
            <a:ext cx="3995738" cy="5111750"/>
          </a:xfrm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14699" y="1549201"/>
            <a:ext cx="453231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600" dirty="0" smtClean="0">
                <a:latin typeface="Arial" charset="0"/>
              </a:rPr>
              <a:t>Πατέρας του Κλασικού Φιλελευθερισμού</a:t>
            </a:r>
            <a:endParaRPr lang="en-US" sz="2600" dirty="0" smtClean="0">
              <a:latin typeface="Arial" charset="0"/>
            </a:endParaRPr>
          </a:p>
          <a:p>
            <a:pPr eaLnBrk="1" hangingPunct="1"/>
            <a:r>
              <a:rPr lang="en-US" sz="2600" i="1" dirty="0" smtClean="0">
                <a:latin typeface="Arial" charset="0"/>
              </a:rPr>
              <a:t>Two Treatises of Government (1689)</a:t>
            </a:r>
          </a:p>
          <a:p>
            <a:pPr eaLnBrk="1" hangingPunct="1"/>
            <a:endParaRPr lang="en-US" sz="2600" dirty="0">
              <a:latin typeface="Arial" charset="0"/>
            </a:endParaRPr>
          </a:p>
          <a:p>
            <a:pPr eaLnBrk="1" hangingPunct="1"/>
            <a:r>
              <a:rPr lang="el-GR" sz="2600" dirty="0" smtClean="0">
                <a:latin typeface="Arial" charset="0"/>
              </a:rPr>
              <a:t>Όλοι οι άνθρωποι γενιούνται ελέυθεροι και ίσοι</a:t>
            </a:r>
            <a:endParaRPr lang="ru-RU" sz="2600" dirty="0">
              <a:latin typeface="Arial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34683" y="4898929"/>
            <a:ext cx="441232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600" dirty="0" smtClean="0">
                <a:latin typeface="Arial" charset="0"/>
              </a:rPr>
              <a:t>Διάκριση εξουσιών και κοινωνικό συμβόλαιο</a:t>
            </a:r>
            <a:endParaRPr lang="ru-RU" sz="2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1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772400" cy="633027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>
                <a:cs typeface="+mj-cs"/>
              </a:rPr>
              <a:t>Συνέχεια...</a:t>
            </a:r>
            <a:endParaRPr lang="en-GB" b="0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7294"/>
            <a:ext cx="8229600" cy="493887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3600" dirty="0" smtClean="0"/>
              <a:t>Η παγκοσμιοποίηση προσφέρει ευκαιρίες και πόρους για διεθνικά κοινωνικά κινήματα να αμφισβητήσουν την εξουσία του κράτους σε διάφορους τομείς πολιτικής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l-GR" sz="3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3600" dirty="0" smtClean="0"/>
              <a:t>Οι ΝΦΘ πιστεύουν ότι η παγκοσμιοποίηση είναι μια θετική δύναμη: όλα τα κράτη θα οφεληθούν από την οικονομική ανάπτυξη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7378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200" dirty="0" smtClean="0">
                <a:cs typeface="+mj-cs"/>
              </a:rPr>
              <a:t>5 σημεία για τον Νεοφιλελεύθερο θεσμισμό</a:t>
            </a:r>
            <a:endParaRPr lang="en-GB" sz="3200" dirty="0" smtClean="0"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l-GR" sz="3400" dirty="0" smtClean="0"/>
              <a:t>Τα κράτη δεν είναι οι μόνοι παίκτες</a:t>
            </a:r>
            <a:endParaRPr lang="en-GB" sz="3400" dirty="0" smtClean="0"/>
          </a:p>
          <a:p>
            <a:pPr lvl="1" eaLnBrk="1" hangingPunct="1">
              <a:defRPr/>
            </a:pPr>
            <a:r>
              <a:rPr lang="el-GR" sz="3400" dirty="0" smtClean="0"/>
              <a:t>Τα κράτη είναι πολύπλοκοι παράγοντες</a:t>
            </a:r>
            <a:endParaRPr lang="en-GB" sz="3400" dirty="0" smtClean="0"/>
          </a:p>
          <a:p>
            <a:pPr lvl="1" eaLnBrk="1" hangingPunct="1">
              <a:defRPr/>
            </a:pPr>
            <a:r>
              <a:rPr lang="el-GR" sz="3400" dirty="0" smtClean="0"/>
              <a:t>Τα κράτη είναι ορθολογικοί παίκτες</a:t>
            </a:r>
            <a:endParaRPr lang="en-GB" sz="3400" dirty="0" smtClean="0"/>
          </a:p>
          <a:p>
            <a:pPr lvl="1" eaLnBrk="1" hangingPunct="1">
              <a:defRPr/>
            </a:pPr>
            <a:r>
              <a:rPr lang="el-GR" sz="3400" dirty="0" smtClean="0"/>
              <a:t>Τα κράτη επιδιώκουν θεσμική συνεργασία και όχι σύγκρουση</a:t>
            </a:r>
            <a:endParaRPr lang="en-GB" sz="3400" dirty="0" smtClean="0"/>
          </a:p>
        </p:txBody>
      </p:sp>
    </p:spTree>
    <p:extLst>
      <p:ext uri="{BB962C8B-B14F-4D97-AF65-F5344CB8AC3E}">
        <p14:creationId xmlns:p14="http://schemas.microsoft.com/office/powerpoint/2010/main" val="31330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Φύγετε</a:t>
            </a:r>
            <a:r>
              <a:rPr lang="en-US" dirty="0" smtClean="0"/>
              <a:t>!!!</a:t>
            </a:r>
            <a:endParaRPr lang="en-US" dirty="0"/>
          </a:p>
        </p:txBody>
      </p:sp>
      <p:pic>
        <p:nvPicPr>
          <p:cNvPr id="4" name="Content Placeholder 3" descr="tint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63" r="-429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665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524"/>
            <a:ext cx="8229600" cy="68388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>
                <a:latin typeface="Arial" charset="0"/>
                <a:cs typeface="Arial" charset="0"/>
              </a:rPr>
              <a:t>Jeremy Bentham (1748-1832)</a:t>
            </a:r>
            <a:r>
              <a:rPr lang="ru-RU" sz="3200" dirty="0">
                <a:latin typeface="Arial" charset="0"/>
                <a:cs typeface="Arial" charset="0"/>
              </a:rPr>
              <a:t/>
            </a:r>
            <a:br>
              <a:rPr lang="ru-RU" sz="3200" dirty="0">
                <a:latin typeface="Arial" charset="0"/>
                <a:cs typeface="Arial" charset="0"/>
              </a:rPr>
            </a:br>
            <a:endParaRPr lang="ru-RU" sz="3200" dirty="0"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7405"/>
            <a:ext cx="5651765" cy="590370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sz="2500" dirty="0" smtClean="0">
                <a:latin typeface="Arial Narrow"/>
                <a:cs typeface="Arial Narrow"/>
              </a:rPr>
              <a:t>Ατομική και οικονομική ελευθερία</a:t>
            </a:r>
            <a:r>
              <a:rPr lang="en-US" sz="2500" dirty="0" smtClean="0">
                <a:latin typeface="Arial Narrow"/>
                <a:cs typeface="Arial Narrow"/>
              </a:rPr>
              <a:t>,</a:t>
            </a:r>
            <a:r>
              <a:rPr lang="el-GR" sz="2500" dirty="0" smtClean="0">
                <a:latin typeface="Arial Narrow"/>
                <a:cs typeface="Arial Narrow"/>
              </a:rPr>
              <a:t> διαχωρισμός εκκλησίας κράτους</a:t>
            </a:r>
            <a:r>
              <a:rPr lang="en-US" sz="2500" dirty="0" smtClean="0">
                <a:latin typeface="Arial Narrow"/>
                <a:cs typeface="Arial Narrow"/>
              </a:rPr>
              <a:t>, </a:t>
            </a:r>
            <a:r>
              <a:rPr lang="el-GR" sz="2500" dirty="0" smtClean="0">
                <a:latin typeface="Arial Narrow"/>
                <a:cs typeface="Arial Narrow"/>
              </a:rPr>
              <a:t>ελευθερία έκφρασης, ίσα δικαιώματα για τις γυναίκες, αποποινικοποίηση ομοφυλοφιλίας, κατάργηση δουλείας και θανατικής ποινής.</a:t>
            </a:r>
            <a:endParaRPr lang="en-US" sz="2500" dirty="0" smtClean="0">
              <a:latin typeface="Arial Narrow"/>
              <a:cs typeface="Arial Narrow"/>
            </a:endParaRPr>
          </a:p>
          <a:p>
            <a:pPr eaLnBrk="1" hangingPunct="1">
              <a:defRPr/>
            </a:pPr>
            <a:endParaRPr lang="en-US" sz="2500" dirty="0">
              <a:latin typeface="Arial Narrow"/>
              <a:cs typeface="Arial Narrow"/>
            </a:endParaRPr>
          </a:p>
          <a:p>
            <a:pPr marL="0" indent="0">
              <a:buNone/>
              <a:defRPr/>
            </a:pPr>
            <a:r>
              <a:rPr lang="en-US" sz="2500" i="1" dirty="0" smtClean="0">
                <a:latin typeface="Arial Narrow"/>
                <a:cs typeface="Arial Narrow"/>
              </a:rPr>
              <a:t>“it </a:t>
            </a:r>
            <a:r>
              <a:rPr lang="en-US" sz="2500" i="1" dirty="0">
                <a:latin typeface="Arial Narrow"/>
                <a:cs typeface="Arial Narrow"/>
              </a:rPr>
              <a:t>is the greatest happiness of the greatest number that is the measure of right and </a:t>
            </a:r>
            <a:r>
              <a:rPr lang="en-US" sz="2500" i="1" dirty="0" smtClean="0">
                <a:latin typeface="Arial Narrow"/>
                <a:cs typeface="Arial Narrow"/>
              </a:rPr>
              <a:t>wrong”</a:t>
            </a:r>
          </a:p>
          <a:p>
            <a:pPr marL="0" indent="0">
              <a:buNone/>
              <a:defRPr/>
            </a:pPr>
            <a:endParaRPr lang="en-US" sz="2500" dirty="0">
              <a:latin typeface="Arial Narrow"/>
              <a:cs typeface="Arial Narrow"/>
            </a:endParaRPr>
          </a:p>
          <a:p>
            <a:pPr marL="0" indent="0" eaLnBrk="1" hangingPunct="1">
              <a:buNone/>
              <a:defRPr/>
            </a:pPr>
            <a:r>
              <a:rPr lang="en-US" sz="2500" i="1" dirty="0">
                <a:latin typeface="Arial Narrow"/>
                <a:cs typeface="Arial Narrow"/>
              </a:rPr>
              <a:t>“between the interests of nations there is nowhere a real conflict”</a:t>
            </a:r>
          </a:p>
          <a:p>
            <a:pPr marL="0" indent="0">
              <a:buNone/>
            </a:pPr>
            <a:endParaRPr lang="en-US" sz="2500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US" sz="2500" i="1" dirty="0" smtClean="0">
                <a:latin typeface="Arial Narrow"/>
                <a:cs typeface="Arial Narrow"/>
              </a:rPr>
              <a:t>“</a:t>
            </a:r>
            <a:r>
              <a:rPr lang="en-US" sz="2500" i="1" dirty="0">
                <a:latin typeface="Arial Narrow"/>
                <a:cs typeface="Arial Narrow"/>
              </a:rPr>
              <a:t>establish a common tribunal and the </a:t>
            </a:r>
            <a:r>
              <a:rPr lang="en-US" sz="2500" i="1" dirty="0" smtClean="0">
                <a:latin typeface="Arial Narrow"/>
                <a:cs typeface="Arial Narrow"/>
              </a:rPr>
              <a:t>necessity </a:t>
            </a:r>
            <a:r>
              <a:rPr lang="en-US" sz="2500" i="1" dirty="0">
                <a:latin typeface="Arial Narrow"/>
                <a:cs typeface="Arial Narrow"/>
              </a:rPr>
              <a:t>for war no longer </a:t>
            </a:r>
            <a:r>
              <a:rPr lang="en-US" sz="2500" i="1" dirty="0" smtClean="0">
                <a:latin typeface="Arial Narrow"/>
                <a:cs typeface="Arial Narrow"/>
              </a:rPr>
              <a:t>follows from </a:t>
            </a:r>
            <a:r>
              <a:rPr lang="en-US" sz="2500" i="1" dirty="0">
                <a:latin typeface="Arial Narrow"/>
                <a:cs typeface="Arial Narrow"/>
              </a:rPr>
              <a:t>the difference of opinion”</a:t>
            </a:r>
            <a:endParaRPr lang="ru-RU" sz="2500" i="1" dirty="0">
              <a:latin typeface="Arial Narrow"/>
              <a:cs typeface="Arial Narrow"/>
            </a:endParaRPr>
          </a:p>
          <a:p>
            <a:pPr eaLnBrk="1" hangingPunct="1">
              <a:buFont typeface="Wingdings" charset="0"/>
              <a:buNone/>
              <a:defRPr/>
            </a:pPr>
            <a:endParaRPr lang="ru-RU" sz="2400" dirty="0">
              <a:latin typeface="Verdana" charset="0"/>
              <a:cs typeface="Arial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66" y="3656670"/>
            <a:ext cx="3492233" cy="32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93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Immanuel Kant (1724-1804)</a:t>
            </a:r>
            <a:endParaRPr lang="ru-RU" smtClean="0">
              <a:ea typeface="+mj-ea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55987" y="1484313"/>
            <a:ext cx="5457825" cy="45259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l-GR" sz="3400" dirty="0" smtClean="0">
                <a:latin typeface="Verdana" charset="0"/>
                <a:cs typeface="Arial" charset="0"/>
              </a:rPr>
              <a:t>Ομοσπονδιακό συμβόλαιο μεταξύ κρατών</a:t>
            </a:r>
            <a:r>
              <a:rPr lang="el-GR" sz="3400" dirty="0">
                <a:latin typeface="Verdana" charset="0"/>
                <a:cs typeface="Arial" charset="0"/>
              </a:rPr>
              <a:t> </a:t>
            </a:r>
            <a:r>
              <a:rPr lang="el-GR" sz="3400" dirty="0" smtClean="0">
                <a:latin typeface="Verdana" charset="0"/>
                <a:cs typeface="Arial" charset="0"/>
              </a:rPr>
              <a:t>για την κατάργηση του πολέμου</a:t>
            </a:r>
            <a:r>
              <a:rPr lang="en-US" sz="3400" dirty="0" smtClean="0">
                <a:latin typeface="Verdana" charset="0"/>
                <a:cs typeface="Arial" charset="0"/>
              </a:rPr>
              <a:t> </a:t>
            </a:r>
            <a:r>
              <a:rPr lang="en-US" sz="3400" dirty="0">
                <a:latin typeface="Verdana" charset="0"/>
                <a:cs typeface="Arial" charset="0"/>
              </a:rPr>
              <a:t>– </a:t>
            </a:r>
            <a:r>
              <a:rPr lang="el-GR" sz="3400" dirty="0" smtClean="0">
                <a:latin typeface="Verdana" charset="0"/>
                <a:cs typeface="Arial" charset="0"/>
              </a:rPr>
              <a:t>συνθήκη μόνιμης ειρήνης αντί για ένα υπερκράτος ή παγκόσμια κυβέρνηση</a:t>
            </a:r>
            <a:endParaRPr lang="ru-RU" sz="3400" dirty="0">
              <a:latin typeface="Verdana" charset="0"/>
              <a:cs typeface="Arial" charset="0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0650"/>
            <a:ext cx="32766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58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Richard Cobden (1804-65)</a:t>
            </a:r>
            <a:endParaRPr lang="ru-RU" smtClean="0">
              <a:ea typeface="+mj-ea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02114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l-GR" sz="3400" dirty="0" smtClean="0">
                <a:ea typeface="+mn-ea"/>
              </a:rPr>
              <a:t>Ο απόστολος του ελέυθερου εμπορίου</a:t>
            </a:r>
            <a:endParaRPr lang="en-US" sz="3400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l-GR" sz="3400" dirty="0" smtClean="0">
                <a:ea typeface="+mn-ea"/>
              </a:rPr>
              <a:t>Εκπαίδευση για όλους, μείωση αμυντικών δαπανών, χαμηλή φορολογία</a:t>
            </a:r>
            <a:endParaRPr lang="en-US" sz="3400" dirty="0" smtClean="0">
              <a:ea typeface="+mn-ea"/>
            </a:endParaRPr>
          </a:p>
        </p:txBody>
      </p:sp>
      <p:pic>
        <p:nvPicPr>
          <p:cNvPr id="8196" name="Picture 4" descr="richard_cob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332581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1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Herbert Spenser, (1820-1903)  </a:t>
            </a:r>
            <a:endParaRPr lang="ru-RU" smtClean="0">
              <a:ea typeface="+mj-ea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05821" cy="4819468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Κοινωνική εξέλιξη:</a:t>
            </a:r>
          </a:p>
          <a:p>
            <a:pPr marL="0" indent="0" eaLnBrk="1" hangingPunct="1">
              <a:buNone/>
              <a:defRPr/>
            </a:pPr>
            <a:endParaRPr lang="el-GR" sz="2600" dirty="0">
              <a:latin typeface="Verdana" charset="0"/>
              <a:cs typeface="Arial" charset="0"/>
            </a:endParaRPr>
          </a:p>
          <a:p>
            <a:pPr eaLnBrk="1" hangingPunct="1">
              <a:buFont typeface="Wingdings" charset="2"/>
              <a:buChar char="Ø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Στρατιωτική κοινωνία</a:t>
            </a:r>
            <a:r>
              <a:rPr lang="en-US" sz="2600" dirty="0" smtClean="0">
                <a:latin typeface="Verdana" charset="0"/>
                <a:cs typeface="Arial" charset="0"/>
              </a:rPr>
              <a:t> </a:t>
            </a:r>
            <a:r>
              <a:rPr lang="en-US" sz="2600" dirty="0">
                <a:latin typeface="Verdana" charset="0"/>
                <a:cs typeface="Arial" charset="0"/>
              </a:rPr>
              <a:t>– </a:t>
            </a:r>
            <a:r>
              <a:rPr lang="el-GR" sz="2600" dirty="0" smtClean="0">
                <a:latin typeface="Verdana" charset="0"/>
                <a:cs typeface="Arial" charset="0"/>
              </a:rPr>
              <a:t>υποχρεωτική συνεργασία των μελών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Βιομηχανική κοινωνία – εθελοντική συνεργασία</a:t>
            </a:r>
            <a:endParaRPr lang="el-GR" sz="2600" dirty="0">
              <a:latin typeface="Verdana" charset="0"/>
              <a:cs typeface="Arial" charset="0"/>
            </a:endParaRPr>
          </a:p>
          <a:p>
            <a:pPr eaLnBrk="1" hangingPunct="1">
              <a:buFont typeface="Wingdings" charset="2"/>
              <a:buChar char="Ø"/>
              <a:defRPr/>
            </a:pPr>
            <a:r>
              <a:rPr lang="el-GR" sz="2600" dirty="0" smtClean="0">
                <a:latin typeface="Verdana" charset="0"/>
                <a:cs typeface="Arial" charset="0"/>
              </a:rPr>
              <a:t>Ηθικό κράτος</a:t>
            </a:r>
            <a:r>
              <a:rPr lang="en-US" sz="2600" dirty="0" smtClean="0">
                <a:latin typeface="Verdana" charset="0"/>
                <a:cs typeface="Arial" charset="0"/>
              </a:rPr>
              <a:t> </a:t>
            </a:r>
            <a:r>
              <a:rPr lang="en-US" sz="2600" dirty="0">
                <a:latin typeface="Verdana" charset="0"/>
                <a:cs typeface="Arial" charset="0"/>
              </a:rPr>
              <a:t>– </a:t>
            </a:r>
            <a:r>
              <a:rPr lang="el-GR" sz="2600" dirty="0" smtClean="0">
                <a:latin typeface="Verdana" charset="0"/>
                <a:cs typeface="Arial" charset="0"/>
              </a:rPr>
              <a:t>κοινοί πόροι για την τελειοποίηση του ανθρώπινου χαρακτήρα</a:t>
            </a:r>
            <a:endParaRPr lang="ru-RU" sz="2600" dirty="0">
              <a:latin typeface="Verdana" charset="0"/>
              <a:cs typeface="Arial" charset="0"/>
            </a:endParaRPr>
          </a:p>
        </p:txBody>
      </p:sp>
      <p:pic>
        <p:nvPicPr>
          <p:cNvPr id="60420" name="Picture 4" descr="HSpen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07" y="2051642"/>
            <a:ext cx="3458081" cy="467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21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>
                <a:cs typeface="+mj-cs"/>
              </a:rPr>
              <a:t>Στοιχεία της φιλελεύθερης θεωρίας</a:t>
            </a:r>
            <a:endParaRPr lang="sk-SK" dirty="0" smtClean="0"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+mn-cs"/>
              </a:rPr>
              <a:t>Ισότητα</a:t>
            </a:r>
            <a:endParaRPr lang="sk-SK" dirty="0" smtClean="0">
              <a:cs typeface="+mn-cs"/>
            </a:endParaRPr>
          </a:p>
          <a:p>
            <a:pPr eaLnBrk="1" hangingPunct="1">
              <a:defRPr/>
            </a:pPr>
            <a:r>
              <a:rPr lang="el-GR" dirty="0" smtClean="0">
                <a:cs typeface="+mn-cs"/>
              </a:rPr>
              <a:t>Κράτος Δικαίου</a:t>
            </a:r>
            <a:endParaRPr lang="sk-SK" dirty="0" smtClean="0">
              <a:cs typeface="+mn-cs"/>
            </a:endParaRPr>
          </a:p>
          <a:p>
            <a:pPr eaLnBrk="1" hangingPunct="1">
              <a:defRPr/>
            </a:pPr>
            <a:r>
              <a:rPr lang="el-GR" dirty="0" smtClean="0">
                <a:cs typeface="+mn-cs"/>
              </a:rPr>
              <a:t>Δικαίωμα στην ιδιοκτησία</a:t>
            </a:r>
            <a:endParaRPr lang="sk-SK" dirty="0" smtClean="0">
              <a:cs typeface="+mn-cs"/>
            </a:endParaRPr>
          </a:p>
          <a:p>
            <a:pPr eaLnBrk="1" hangingPunct="1">
              <a:defRPr/>
            </a:pPr>
            <a:r>
              <a:rPr lang="el-GR" dirty="0" smtClean="0">
                <a:cs typeface="+mn-cs"/>
              </a:rPr>
              <a:t>Οικονομία της αγοράς</a:t>
            </a:r>
            <a:endParaRPr lang="sk-SK" dirty="0" smtClean="0">
              <a:cs typeface="+mn-cs"/>
            </a:endParaRPr>
          </a:p>
          <a:p>
            <a:pPr eaLnBrk="1" hangingPunct="1">
              <a:defRPr/>
            </a:pPr>
            <a:r>
              <a:rPr lang="el-GR" dirty="0" smtClean="0">
                <a:cs typeface="+mn-cs"/>
              </a:rPr>
              <a:t>Πίστη στην δυνατότητα προόδου</a:t>
            </a:r>
            <a:endParaRPr lang="sk-SK" dirty="0" smtClean="0">
              <a:cs typeface="+mn-cs"/>
            </a:endParaRPr>
          </a:p>
          <a:p>
            <a:pPr eaLnBrk="1" hangingPunct="1">
              <a:defRPr/>
            </a:pPr>
            <a:r>
              <a:rPr lang="el-GR" dirty="0" smtClean="0">
                <a:cs typeface="+mn-cs"/>
              </a:rPr>
              <a:t>Αξίες:</a:t>
            </a:r>
            <a:r>
              <a:rPr lang="sk-SK" dirty="0" smtClean="0">
                <a:cs typeface="+mn-cs"/>
              </a:rPr>
              <a:t> </a:t>
            </a:r>
            <a:r>
              <a:rPr lang="el-GR" dirty="0" smtClean="0">
                <a:cs typeface="+mn-cs"/>
              </a:rPr>
              <a:t>ατομικότητα, ανοχή, ελευθερία, συνταγματισμός</a:t>
            </a:r>
            <a:endParaRPr lang="sk-SK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04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1702</Words>
  <Application>Microsoft Macintosh PowerPoint</Application>
  <PresentationFormat>On-screen Show (4:3)</PresentationFormat>
  <Paragraphs>273</Paragraphs>
  <Slides>42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Η Φιλελεύθερη Θεωρία</vt:lpstr>
      <vt:lpstr>Χρονολόγιο</vt:lpstr>
      <vt:lpstr>Πνευματική κληρονομιά</vt:lpstr>
      <vt:lpstr>John Locke (1632-1704)</vt:lpstr>
      <vt:lpstr>Jeremy Bentham (1748-1832) </vt:lpstr>
      <vt:lpstr>Immanuel Kant (1724-1804)</vt:lpstr>
      <vt:lpstr>Richard Cobden (1804-65)</vt:lpstr>
      <vt:lpstr>Herbert Spenser, (1820-1903)  </vt:lpstr>
      <vt:lpstr>Στοιχεία της φιλελεύθερης θεωρίας</vt:lpstr>
      <vt:lpstr>Η γέννηση της επιστήμης των ΔΣ</vt:lpstr>
      <vt:lpstr>Woodrow Wilson: 14 σημεία</vt:lpstr>
      <vt:lpstr>14 σημεία</vt:lpstr>
      <vt:lpstr>Έννοιες κλειδιά</vt:lpstr>
      <vt:lpstr>Φιλελευθερισμός: Δύο Υποθέσεις</vt:lpstr>
      <vt:lpstr>Δύο ακόμη...</vt:lpstr>
      <vt:lpstr>Η εσωτερική αναλογία</vt:lpstr>
      <vt:lpstr>Φιλελευθερισμός, εσωτερική πολιτική και διεθνείς σχέσεις</vt:lpstr>
      <vt:lpstr>Η επίδραση του Kant</vt:lpstr>
      <vt:lpstr>The Kantian Triangle</vt:lpstr>
      <vt:lpstr>Θεωρία Δεύτερης Εικόνας</vt:lpstr>
      <vt:lpstr>Σύγχρονες εκφάνσεις</vt:lpstr>
      <vt:lpstr>Φιλελευθερος Διεθνισμός (Liberal Internationalism)</vt:lpstr>
      <vt:lpstr>«Δημοκρατική Ειρήνη»</vt:lpstr>
      <vt:lpstr>Δημοκρατική Ειρήνη</vt:lpstr>
      <vt:lpstr>Δημοκρατική Ειρήνη</vt:lpstr>
      <vt:lpstr>Νεο-φιλελεύθερος θεσμισμός</vt:lpstr>
      <vt:lpstr>Κεντρική επιδίωξη</vt:lpstr>
      <vt:lpstr>Robert Keohane and Joseph Nye</vt:lpstr>
      <vt:lpstr>Keohane and Nye</vt:lpstr>
      <vt:lpstr>Stephen Krasner</vt:lpstr>
      <vt:lpstr>Για το διεθνές σύστημα</vt:lpstr>
      <vt:lpstr>Πολύπλοκη Αλληλεξάρτηση</vt:lpstr>
      <vt:lpstr>Πως διαμορφώνονται οι κρατικές προτιμήσεις</vt:lpstr>
      <vt:lpstr>Διεθνείς Θεσμοί και Οργανισμοί</vt:lpstr>
      <vt:lpstr>Συνεργασία</vt:lpstr>
      <vt:lpstr>Η συζήτηση “neo-neo”</vt:lpstr>
      <vt:lpstr>“neo-neo”</vt:lpstr>
      <vt:lpstr>“neo-neo”</vt:lpstr>
      <vt:lpstr>Φιλελευθερισμός και Παγκοσμιοποίηση</vt:lpstr>
      <vt:lpstr>Συνέχεια...</vt:lpstr>
      <vt:lpstr>5 σημεία για τον Νεοφιλελεύθερο θεσμισμό</vt:lpstr>
      <vt:lpstr>Φύγετε!!!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Liberalism in IR theory</dc:title>
  <dc:creator>KI</dc:creator>
  <cp:lastModifiedBy>KI</cp:lastModifiedBy>
  <cp:revision>34</cp:revision>
  <dcterms:created xsi:type="dcterms:W3CDTF">2014-02-03T17:28:30Z</dcterms:created>
  <dcterms:modified xsi:type="dcterms:W3CDTF">2014-02-17T12:51:22Z</dcterms:modified>
</cp:coreProperties>
</file>