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Public Sans Bold Italics" panose="020B060402020202020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ublic Sans Medium" panose="020B0604020202020204" charset="0"/>
      <p:regular r:id="rId21"/>
    </p:embeddedFont>
    <p:embeddedFont>
      <p:font typeface="Public Sans Italics" panose="020B0604020202020204" charset="0"/>
      <p:regular r:id="rId22"/>
      <p:italic r:id="rId23"/>
    </p:embeddedFont>
    <p:embeddedFont>
      <p:font typeface="Playfair Display" panose="020B0604020202020204" charset="0"/>
      <p:regular r:id="rId24"/>
      <p:bold r:id="rId25"/>
      <p:italic r:id="rId26"/>
      <p:boldItalic r:id="rId27"/>
    </p:embeddedFont>
    <p:embeddedFont>
      <p:font typeface="Public Sans Bold" panose="020B0604020202020204" charset="0"/>
      <p:regular r:id="rId28"/>
    </p:embeddedFont>
    <p:embeddedFont>
      <p:font typeface="Public Sans" panose="020B0604020202020204" charset="0"/>
      <p:regular r:id="rId29"/>
    </p:embeddedFont>
    <p:embeddedFont>
      <p:font typeface="Public Sans Medium Italics" panose="020B060402020202020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3" autoAdjust="0"/>
    <p:restoredTop sz="94649" autoAdjust="0"/>
  </p:normalViewPr>
  <p:slideViewPr>
    <p:cSldViewPr>
      <p:cViewPr varScale="1">
        <p:scale>
          <a:sx n="72" d="100"/>
          <a:sy n="72" d="100"/>
        </p:scale>
        <p:origin x="2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917/migra.186.005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1676420" y="6087772"/>
            <a:ext cx="3955763" cy="2637175"/>
          </a:xfrm>
          <a:custGeom>
            <a:avLst/>
            <a:gdLst/>
            <a:ahLst/>
            <a:cxnLst/>
            <a:rect l="l" t="t" r="r" b="b"/>
            <a:pathLst>
              <a:path w="3955763" h="2637175">
                <a:moveTo>
                  <a:pt x="0" y="0"/>
                </a:moveTo>
                <a:lnTo>
                  <a:pt x="3955763" y="0"/>
                </a:lnTo>
                <a:lnTo>
                  <a:pt x="3955763" y="2637175"/>
                </a:lnTo>
                <a:lnTo>
                  <a:pt x="0" y="2637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06882" y="4728792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FIFTH ENLARGEMENT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0974" y="2332416"/>
            <a:ext cx="16408332" cy="208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</a:rPr>
              <a:t>Czech Republic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738306" y="2706335"/>
            <a:ext cx="8137129" cy="6094992"/>
          </a:xfrm>
          <a:custGeom>
            <a:avLst/>
            <a:gdLst/>
            <a:ahLst/>
            <a:cxnLst/>
            <a:rect l="l" t="t" r="r" b="b"/>
            <a:pathLst>
              <a:path w="8137129" h="6094992">
                <a:moveTo>
                  <a:pt x="0" y="0"/>
                </a:moveTo>
                <a:lnTo>
                  <a:pt x="8137129" y="0"/>
                </a:lnTo>
                <a:lnTo>
                  <a:pt x="8137129" y="6094992"/>
                </a:lnTo>
                <a:lnTo>
                  <a:pt x="0" y="609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5-CZECHIA IN THE EU INTEGRATION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06871" y="1965957"/>
            <a:ext cx="6079968" cy="3950288"/>
            <a:chOff x="0" y="0"/>
            <a:chExt cx="8106624" cy="5267050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8106624" cy="73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5"/>
                </a:lnSpc>
              </a:pPr>
              <a:r>
                <a:rPr lang="en-US" sz="3289">
                  <a:solidFill>
                    <a:srgbClr val="2B2C30"/>
                  </a:solidFill>
                  <a:latin typeface="Public Sans Bold"/>
                </a:rPr>
                <a:t>Process of integration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21252"/>
              <a:ext cx="8106624" cy="4445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6672" lvl="1" indent="-258336">
                <a:lnSpc>
                  <a:spcPts val="3350"/>
                </a:lnSpc>
                <a:buFont typeface="Arial"/>
                <a:buChar char="•"/>
              </a:pPr>
              <a:r>
                <a:rPr lang="en-US" sz="2393">
                  <a:solidFill>
                    <a:srgbClr val="2B2C30"/>
                  </a:solidFill>
                  <a:latin typeface="Public Sans"/>
                </a:rPr>
                <a:t>Transition in the 90' </a:t>
              </a:r>
            </a:p>
            <a:p>
              <a:pPr marL="1033344" lvl="2" indent="-344448">
                <a:lnSpc>
                  <a:spcPts val="3350"/>
                </a:lnSpc>
                <a:buFont typeface="Arial"/>
                <a:buChar char="⚬"/>
              </a:pPr>
              <a:r>
                <a:rPr lang="en-US" sz="2393">
                  <a:solidFill>
                    <a:srgbClr val="2B2C30"/>
                  </a:solidFill>
                  <a:latin typeface="Public Sans"/>
                </a:rPr>
                <a:t>Construction of a new state after the velvet divorce </a:t>
              </a:r>
            </a:p>
            <a:p>
              <a:pPr marL="1033344" lvl="2" indent="-344448">
                <a:lnSpc>
                  <a:spcPts val="3350"/>
                </a:lnSpc>
                <a:buFont typeface="Arial"/>
                <a:buChar char="⚬"/>
              </a:pPr>
              <a:r>
                <a:rPr lang="en-US" sz="2393">
                  <a:solidFill>
                    <a:srgbClr val="2B2C30"/>
                  </a:solidFill>
                  <a:latin typeface="Public Sans"/>
                </a:rPr>
                <a:t>To a free-market economy : “shock-therapy”</a:t>
              </a:r>
            </a:p>
            <a:p>
              <a:pPr marL="1033344" lvl="2" indent="-344448">
                <a:lnSpc>
                  <a:spcPts val="3350"/>
                </a:lnSpc>
                <a:buFont typeface="Arial"/>
                <a:buChar char="⚬"/>
              </a:pPr>
              <a:r>
                <a:rPr lang="en-US" sz="2393">
                  <a:solidFill>
                    <a:srgbClr val="2B2C30"/>
                  </a:solidFill>
                  <a:latin typeface="Public Sans"/>
                </a:rPr>
                <a:t>To a stable democracy </a:t>
              </a:r>
            </a:p>
            <a:p>
              <a:pPr>
                <a:lnSpc>
                  <a:spcPts val="3350"/>
                </a:lnSpc>
              </a:pPr>
              <a:endParaRPr lang="en-US" sz="2393">
                <a:solidFill>
                  <a:srgbClr val="2B2C30"/>
                </a:solidFill>
                <a:latin typeface="Public Sans"/>
              </a:endParaRPr>
            </a:p>
            <a:p>
              <a:pPr>
                <a:lnSpc>
                  <a:spcPts val="3350"/>
                </a:lnSpc>
              </a:pPr>
              <a:endParaRPr lang="en-US" sz="2393">
                <a:solidFill>
                  <a:srgbClr val="2B2C30"/>
                </a:solidFill>
                <a:latin typeface="Public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445763"/>
            <a:ext cx="5146395" cy="2184335"/>
            <a:chOff x="0" y="0"/>
            <a:chExt cx="6861860" cy="2912446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6861860" cy="707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Visegrád group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9589"/>
              <a:ext cx="6861860" cy="2112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Hungary, Poland, Slovakia and Czechia</a:t>
              </a:r>
            </a:p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Created in 1991 to help each other </a:t>
              </a:r>
            </a:p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Final goal to join NATO and the EU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7966075"/>
            <a:ext cx="8709606" cy="2584219"/>
            <a:chOff x="0" y="0"/>
            <a:chExt cx="11612808" cy="344562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11612808" cy="707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Datas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99589"/>
              <a:ext cx="11612808" cy="2646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Joined NATO in 1999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Joined UE in 2004 :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Schengen : 2007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Not in the eurozone (current curency : czech kurona)</a:t>
              </a:r>
            </a:p>
            <a:p>
              <a:pPr>
                <a:lnSpc>
                  <a:spcPts val="3219"/>
                </a:lnSpc>
              </a:pPr>
              <a:endParaRPr lang="en-US" sz="2299">
                <a:solidFill>
                  <a:srgbClr val="2B2C30"/>
                </a:solidFill>
                <a:latin typeface="Public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0204116" y="5704810"/>
            <a:ext cx="6956994" cy="3685033"/>
          </a:xfrm>
          <a:custGeom>
            <a:avLst/>
            <a:gdLst/>
            <a:ahLst/>
            <a:cxnLst/>
            <a:rect l="l" t="t" r="r" b="b"/>
            <a:pathLst>
              <a:path w="6956994" h="3685033">
                <a:moveTo>
                  <a:pt x="0" y="0"/>
                </a:moveTo>
                <a:lnTo>
                  <a:pt x="6956995" y="0"/>
                </a:lnTo>
                <a:lnTo>
                  <a:pt x="6956995" y="3685033"/>
                </a:lnTo>
                <a:lnTo>
                  <a:pt x="0" y="3685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9318961" y="1935249"/>
            <a:ext cx="3783750" cy="3592549"/>
          </a:xfrm>
          <a:custGeom>
            <a:avLst/>
            <a:gdLst/>
            <a:ahLst/>
            <a:cxnLst/>
            <a:rect l="l" t="t" r="r" b="b"/>
            <a:pathLst>
              <a:path w="3783750" h="3592549">
                <a:moveTo>
                  <a:pt x="0" y="0"/>
                </a:moveTo>
                <a:lnTo>
                  <a:pt x="3783749" y="0"/>
                </a:lnTo>
                <a:lnTo>
                  <a:pt x="3783749" y="3592549"/>
                </a:lnTo>
                <a:lnTo>
                  <a:pt x="0" y="3592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006871" y="942975"/>
            <a:ext cx="17281129" cy="65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6-RELATION AND POLITICAL DECISIONS TOWARD UE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32206" y="3479060"/>
            <a:ext cx="8115305" cy="3188739"/>
            <a:chOff x="0" y="0"/>
            <a:chExt cx="10820407" cy="4251651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10820407" cy="3712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Undertook to adopt the euro when it joined</a:t>
              </a: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Still not part of Eurozone (while Slovakia did quickly) </a:t>
              </a: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May change in the next years (current President pro-euro, wants to relaunch the debate </a:t>
              </a:r>
            </a:p>
            <a:p>
              <a:pPr marL="993141" lvl="2" indent="-331047">
                <a:lnSpc>
                  <a:spcPts val="3220"/>
                </a:lnSpc>
                <a:buFont typeface="Arial"/>
                <a:buChar char="⚬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Public opinion not in favor of the adoption of the euro</a:t>
              </a:r>
            </a:p>
            <a:p>
              <a:pPr>
                <a:lnSpc>
                  <a:spcPts val="3220"/>
                </a:lnSpc>
              </a:pPr>
              <a:endParaRPr lang="en-US" sz="2300">
                <a:solidFill>
                  <a:srgbClr val="2B2C30"/>
                </a:solidFill>
                <a:latin typeface="Public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33398"/>
              <a:ext cx="10820407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32206" y="2655834"/>
            <a:ext cx="17281129" cy="56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14" spc="729">
                <a:solidFill>
                  <a:srgbClr val="2B2C30"/>
                </a:solidFill>
                <a:latin typeface="Public Sans Bold"/>
              </a:rPr>
              <a:t>THE EXEMPLE OF EURO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0093" y="6134630"/>
            <a:ext cx="17281129" cy="56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14" spc="729">
                <a:solidFill>
                  <a:srgbClr val="2B2C30"/>
                </a:solidFill>
                <a:latin typeface="Public Sans Bold"/>
              </a:rPr>
              <a:t>MIGRATION CRISIS (2015)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40093" y="7009632"/>
            <a:ext cx="8115305" cy="2788722"/>
            <a:chOff x="0" y="0"/>
            <a:chExt cx="10820407" cy="371829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10820407" cy="3179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Immediately against the quotas system </a:t>
              </a:r>
            </a:p>
            <a:p>
              <a:pPr marL="993141" lvl="2" indent="-331047">
                <a:lnSpc>
                  <a:spcPts val="3220"/>
                </a:lnSpc>
                <a:buFont typeface="Arial"/>
                <a:buChar char="⚬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All the Visegrád group were </a:t>
              </a: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Didn’t fulfill them : welcomed only 12 / 2691 refugees at the autumn of 2017 </a:t>
              </a:r>
            </a:p>
            <a:p>
              <a:pPr marL="993141" lvl="2" indent="-331047">
                <a:lnSpc>
                  <a:spcPts val="3220"/>
                </a:lnSpc>
                <a:buFont typeface="Arial"/>
                <a:buChar char="⚬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→ Condemnation of the European Court of Justice in 2020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300042"/>
              <a:ext cx="10820407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055398" y="9593020"/>
            <a:ext cx="9254430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 Summit of Prime Ministers of Visegrad in Prague, December 3, 2015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77666" y="2503434"/>
            <a:ext cx="4329515" cy="239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Flash Eurobarometer 527 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April 2023 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Introduction of the euro in the Member States not yet having adopted the common currency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2B2C3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0482095" y="3277234"/>
            <a:ext cx="6777194" cy="4520297"/>
          </a:xfrm>
          <a:custGeom>
            <a:avLst/>
            <a:gdLst/>
            <a:ahLst/>
            <a:cxnLst/>
            <a:rect l="l" t="t" r="r" b="b"/>
            <a:pathLst>
              <a:path w="6777194" h="4520297">
                <a:moveTo>
                  <a:pt x="0" y="0"/>
                </a:moveTo>
                <a:lnTo>
                  <a:pt x="6777194" y="0"/>
                </a:lnTo>
                <a:lnTo>
                  <a:pt x="6777194" y="4520297"/>
                </a:lnTo>
                <a:lnTo>
                  <a:pt x="0" y="4520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7655909" cy="65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6-RELATION AND POLITICAL DECISIONS TOWARD 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6871" y="2549258"/>
            <a:ext cx="17281129" cy="56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14" spc="729">
                <a:solidFill>
                  <a:srgbClr val="2B2C30"/>
                </a:solidFill>
                <a:latin typeface="Public Sans Bold"/>
              </a:rPr>
              <a:t>THE WAR IN UKRAINE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42678" y="3504696"/>
            <a:ext cx="8628416" cy="5988857"/>
            <a:chOff x="0" y="0"/>
            <a:chExt cx="11504555" cy="7985143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11504555" cy="744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Destabilized the Czech economy (high dependence on Russian energy) </a:t>
              </a:r>
            </a:p>
            <a:p>
              <a:pPr marL="993141" lvl="2" indent="-331047">
                <a:lnSpc>
                  <a:spcPts val="3220"/>
                </a:lnSpc>
                <a:buFont typeface="Arial"/>
                <a:buChar char="⚬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Is then outside the EU’s embargo </a:t>
              </a:r>
            </a:p>
            <a:p>
              <a:pPr marL="993141" lvl="2" indent="-331047">
                <a:lnSpc>
                  <a:spcPts val="3220"/>
                </a:lnSpc>
                <a:buFont typeface="Arial"/>
                <a:buChar char="⚬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Czechia has begun to break away this dependence </a:t>
              </a:r>
            </a:p>
            <a:p>
              <a:pPr marL="1489712" lvl="3" indent="-372428">
                <a:lnSpc>
                  <a:spcPts val="3220"/>
                </a:lnSpc>
                <a:buFont typeface="Arial"/>
                <a:buChar char="￭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from 97% of </a:t>
              </a:r>
              <a:r>
                <a:rPr lang="en-US" sz="2300" dirty="0" err="1">
                  <a:solidFill>
                    <a:srgbClr val="2B2C30"/>
                  </a:solidFill>
                  <a:latin typeface="Public Sans"/>
                </a:rPr>
                <a:t>gaz</a:t>
              </a: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 dependence in 2002 to 4% in 2023 </a:t>
              </a:r>
            </a:p>
            <a:p>
              <a:pPr marL="1489712" lvl="3" indent="-372428">
                <a:lnSpc>
                  <a:spcPts val="3220"/>
                </a:lnSpc>
                <a:buFont typeface="Arial"/>
                <a:buChar char="￭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still dependent on Russian oil</a:t>
              </a: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2B2C30"/>
                </a:solidFill>
                <a:latin typeface="Public Sans"/>
              </a:endParaRP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But immediately in favor of European sanctions </a:t>
              </a:r>
            </a:p>
            <a:p>
              <a:pPr marL="993141" lvl="2" indent="-331047">
                <a:lnSpc>
                  <a:spcPts val="3220"/>
                </a:lnSpc>
                <a:buFont typeface="Arial"/>
                <a:buChar char="⚬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Closed airspace ; has frozen Russian assets ; welcomed Ukrainian refugees </a:t>
              </a: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2B2C30"/>
                </a:solidFill>
                <a:latin typeface="Public Sans"/>
              </a:endParaRP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Was the priority of the Czech Presidency of the Council of the EU  </a:t>
              </a: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2B2C30"/>
                  </a:solidFill>
                  <a:latin typeface="Public Sans"/>
                </a:rPr>
                <a:t>Current President want to reinforce the sanctions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566890"/>
              <a:ext cx="11504555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080039" y="7902306"/>
            <a:ext cx="7581305" cy="39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2B2C30"/>
                </a:solidFill>
                <a:latin typeface="Public Sans Italics"/>
              </a:rPr>
              <a:t>Petr Pavel and Volodymyr Zelensky meeting in July 2023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BIBLIOGRAPHY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3442" y="2338154"/>
            <a:ext cx="14608483" cy="810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C30"/>
                </a:solidFill>
                <a:latin typeface="Public Sans"/>
              </a:rPr>
              <a:t>Eurostat. Ukrainians granted temporary protection in December. Eurostat. https://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ec.europa.eu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eurostat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en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/web/products-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eurostat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-news/w/ddn-20230209-1. Published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février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9, 2023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Cantat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, C. (2021). La politique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migratoire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du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groupe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de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Visegrád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: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une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anomalie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morale au sein de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l’Union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européenne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?. Migrations Société, 186, 57-74. </a:t>
            </a:r>
            <a:r>
              <a:rPr lang="en-US" sz="1999" u="sng" dirty="0">
                <a:solidFill>
                  <a:srgbClr val="2B2C30"/>
                </a:solidFill>
                <a:latin typeface="Public Sans"/>
                <a:hlinkClick r:id="rId2" tooltip="https://doi.org/10.3917/migra.186.0057"/>
              </a:rPr>
              <a:t>https://doi.org/10.3917/migra.186.0057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franceinfo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. L’UE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sanctionne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la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Pologne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, la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Hongrie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et la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République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tchèque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pour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leur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refus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d’accueillir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les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demandeurs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d’.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Franceinfo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. https://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www.francetvinfo.fr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/monde/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europe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/migrants/l-ue-sanctionne-la-pologne-la-hongrie-et-la-republique-tcheque-pour-leur-refus-d-accueillir-les-demandeurs-d-asile_2234289.html. Published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juin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13, 2017.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BBC News. Czech Republic Country Profile. BBC News. https://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www.bbc.com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/news/world-europe-17220018. Published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décembre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11, 2023.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Olivier A. [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Cartes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]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Quels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pays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européens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dépendent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le plus du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gaz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; Russe ; ?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Touteleurope.eu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. https://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www.touteleurope.eu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economie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-et-social/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cartes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-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quels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-pays-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europeens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-dependent-le-plus-du-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gaz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-russe/#:~:text=Tous%20les%20pays%20n'ont,encore%20en%20Estonie%20(93%20%25). Published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février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25, 2022.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Wikipedia contributors. 2021 Czech parliamentary election. Wikipedia. https://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en.wikipedia.org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/wiki/2021_Czech_parliamentary_election. Published 11 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octobre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 2023.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file:///Users/</a:t>
            </a:r>
            <a:r>
              <a:rPr lang="en-US" sz="1999" u="sng" dirty="0" err="1">
                <a:solidFill>
                  <a:srgbClr val="2B2C30"/>
                </a:solidFill>
                <a:latin typeface="Public Sans"/>
              </a:rPr>
              <a:t>lisonmocquot</a:t>
            </a:r>
            <a:r>
              <a:rPr lang="en-US" sz="1999" u="sng" dirty="0">
                <a:solidFill>
                  <a:srgbClr val="2B2C30"/>
                </a:solidFill>
                <a:latin typeface="Public Sans"/>
              </a:rPr>
              <a:t>/Downloads/Introduction_euro_in_MS_not_yet_adopted_common_currency_FL_527_CZ_en.pdf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Toute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l’Europe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. Fonds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structurels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européens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; : les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montants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par ; Etat.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Touteleurope.eu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. https://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www.touteleurope.eu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/l-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europe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-et-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moi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/fonds-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structurels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-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europeens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-les-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montants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-par-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etat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/. Published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septembre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11, 2019.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2B2C30"/>
                </a:solidFill>
                <a:latin typeface="Public Sans"/>
              </a:rPr>
              <a:t>Van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Renterghem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M. Vaclav Klaus, le mouton noir de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l’Europe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. Le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Monde.fr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. https://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www.lemonde.fr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europe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/article/2009/01/03/vaclav-klaus-le-mouton-noir-de-l-europe_1137438_3214.html. Published </a:t>
            </a:r>
            <a:r>
              <a:rPr lang="en-US" sz="1999" dirty="0" err="1">
                <a:solidFill>
                  <a:srgbClr val="2B2C30"/>
                </a:solidFill>
                <a:latin typeface="Public Sans"/>
              </a:rPr>
              <a:t>janvier</a:t>
            </a:r>
            <a:r>
              <a:rPr lang="en-US" sz="1999" dirty="0">
                <a:solidFill>
                  <a:srgbClr val="2B2C30"/>
                </a:solidFill>
                <a:latin typeface="Public Sans"/>
              </a:rPr>
              <a:t> 3, 2009.</a:t>
            </a:r>
          </a:p>
          <a:p>
            <a:pPr>
              <a:lnSpc>
                <a:spcPts val="2799"/>
              </a:lnSpc>
            </a:pPr>
            <a:endParaRPr lang="en-US" sz="19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799"/>
              </a:lnSpc>
            </a:pPr>
            <a:endParaRPr lang="en-US" sz="1999" dirty="0">
              <a:solidFill>
                <a:srgbClr val="2B2C3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AGENDA- CZECH REPUBLIC 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28689" y="2122290"/>
            <a:ext cx="15644482" cy="455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1 - Basic characteristics </a:t>
            </a:r>
          </a:p>
          <a:p>
            <a:pPr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2 - History (20C) </a:t>
            </a:r>
          </a:p>
          <a:p>
            <a:pPr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3 - Political landscape </a:t>
            </a:r>
          </a:p>
          <a:p>
            <a:pPr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4 - Economy </a:t>
            </a:r>
          </a:p>
          <a:p>
            <a:pPr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5 - Czechia in European integration </a:t>
            </a:r>
          </a:p>
          <a:p>
            <a:pPr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"/>
              </a:rPr>
              <a:t>6 - Relation and political decisions towards EU : </a:t>
            </a:r>
          </a:p>
          <a:p>
            <a:pPr>
              <a:lnSpc>
                <a:spcPts val="5235"/>
              </a:lnSpc>
            </a:pPr>
            <a:r>
              <a:rPr lang="en-US" sz="2799" dirty="0">
                <a:solidFill>
                  <a:srgbClr val="2B2C30"/>
                </a:solidFill>
                <a:latin typeface="Public Sans Italics"/>
              </a:rPr>
              <a:t>Examples of the Euro, the migration crisis and the Russian aggression on Ukraine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740437" y="2719340"/>
            <a:ext cx="6984915" cy="5968565"/>
          </a:xfrm>
          <a:custGeom>
            <a:avLst/>
            <a:gdLst/>
            <a:ahLst/>
            <a:cxnLst/>
            <a:rect l="l" t="t" r="r" b="b"/>
            <a:pathLst>
              <a:path w="6984915" h="5968565">
                <a:moveTo>
                  <a:pt x="0" y="0"/>
                </a:moveTo>
                <a:lnTo>
                  <a:pt x="6984915" y="0"/>
                </a:lnTo>
                <a:lnTo>
                  <a:pt x="6984915" y="5968565"/>
                </a:lnTo>
                <a:lnTo>
                  <a:pt x="0" y="596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1 - BASIC CHARACTERISTICS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401000" y="2158999"/>
            <a:ext cx="5146395" cy="2799716"/>
            <a:chOff x="0" y="0"/>
            <a:chExt cx="6861860" cy="3732954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686186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Size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37777"/>
              <a:ext cx="6861860" cy="289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2874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Medium-sized country </a:t>
              </a:r>
            </a:p>
            <a:p>
              <a:pPr>
                <a:lnSpc>
                  <a:spcPts val="2874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Population : 10,5 million (2023) </a:t>
              </a:r>
            </a:p>
            <a:p>
              <a:pPr>
                <a:lnSpc>
                  <a:spcPts val="2874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         - 2,4% of EU population </a:t>
              </a:r>
            </a:p>
            <a:p>
              <a:pPr>
                <a:lnSpc>
                  <a:spcPts val="2874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 </a:t>
              </a:r>
            </a:p>
            <a:p>
              <a:pPr marL="496567" lvl="1" indent="-248284">
                <a:lnSpc>
                  <a:spcPts val="2874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Surface area : 78 870 km2 </a:t>
              </a:r>
            </a:p>
            <a:p>
              <a:pPr>
                <a:lnSpc>
                  <a:spcPts val="2874"/>
                </a:lnSpc>
              </a:pPr>
              <a:endParaRPr lang="en-US" sz="2299">
                <a:solidFill>
                  <a:srgbClr val="2B2C30"/>
                </a:solidFill>
                <a:latin typeface="Public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01000" y="4908709"/>
            <a:ext cx="5146395" cy="1987118"/>
            <a:chOff x="0" y="-66675"/>
            <a:chExt cx="6861860" cy="2649490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686186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Place on the map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9677"/>
              <a:ext cx="6861860" cy="1783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Sharing borders : Germany, Austria, Poland</a:t>
              </a:r>
              <a:r>
                <a:rPr lang="en-US" sz="2299">
                  <a:solidFill>
                    <a:srgbClr val="2B2C30"/>
                  </a:solidFill>
                  <a:latin typeface="Public Sans"/>
                </a:rPr>
                <a:t>, Slovakia</a:t>
              </a:r>
            </a:p>
            <a:p>
              <a:pPr>
                <a:lnSpc>
                  <a:spcPts val="1149"/>
                </a:lnSpc>
              </a:pPr>
              <a:endParaRPr lang="en-US" sz="2299" dirty="0">
                <a:solidFill>
                  <a:srgbClr val="2B2C30"/>
                </a:solidFill>
                <a:latin typeface="Public Sans"/>
              </a:endParaRP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Placed in the center of EU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01000" y="7638416"/>
            <a:ext cx="5146395" cy="2437766"/>
            <a:chOff x="0" y="0"/>
            <a:chExt cx="6861860" cy="325035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686186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Population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37777"/>
              <a:ext cx="6861860" cy="2412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2874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Ethnicity  : majority of Czechs, but also Moravians, Slovaks and Ukrainians </a:t>
              </a:r>
            </a:p>
            <a:p>
              <a:pPr marL="496567" lvl="1" indent="-248284">
                <a:lnSpc>
                  <a:spcPts val="2874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Majority of non-religious people </a:t>
              </a:r>
            </a:p>
            <a:p>
              <a:pPr>
                <a:lnSpc>
                  <a:spcPts val="2874"/>
                </a:lnSpc>
              </a:pPr>
              <a:endParaRPr lang="en-US" sz="2299">
                <a:solidFill>
                  <a:srgbClr val="2B2C30"/>
                </a:solidFill>
                <a:latin typeface="Public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393759" y="3297041"/>
            <a:ext cx="8574142" cy="4822955"/>
          </a:xfrm>
          <a:custGeom>
            <a:avLst/>
            <a:gdLst/>
            <a:ahLst/>
            <a:cxnLst/>
            <a:rect l="l" t="t" r="r" b="b"/>
            <a:pathLst>
              <a:path w="8574142" h="4822955">
                <a:moveTo>
                  <a:pt x="0" y="0"/>
                </a:moveTo>
                <a:lnTo>
                  <a:pt x="8574142" y="0"/>
                </a:lnTo>
                <a:lnTo>
                  <a:pt x="8574142" y="4822955"/>
                </a:lnTo>
                <a:lnTo>
                  <a:pt x="0" y="4822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4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2 - HISTORY (20C) </a:t>
            </a:r>
            <a:r>
              <a:rPr lang="en-US" sz="3714" spc="843">
                <a:solidFill>
                  <a:srgbClr val="2B2C30"/>
                </a:solidFill>
                <a:latin typeface="Public Sans Bold Italics"/>
              </a:rPr>
              <a:t>SLIDE 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06871" y="4735445"/>
            <a:ext cx="7128652" cy="3384551"/>
            <a:chOff x="0" y="0"/>
            <a:chExt cx="9504870" cy="4512734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950487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Past of occupation and domination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9677"/>
              <a:ext cx="9504870" cy="3713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German occupation during WWII (Munich Treaty 1938) 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Soviet stallite country during Cold War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Praha Spring in 1968 that ends with a military soviet intervention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Period of “normalisation” until 1989</a:t>
              </a:r>
            </a:p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-→ loss of sovereignty and independance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804915"/>
            <a:ext cx="7890995" cy="984251"/>
            <a:chOff x="0" y="0"/>
            <a:chExt cx="10521327" cy="1312334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10521327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Independance of Czechoslovakia : 1918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9677"/>
              <a:ext cx="10521327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End of WWI : Dissolution of the Austro-hungarian empire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137288" y="8224771"/>
            <a:ext cx="6561013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2B2C30"/>
                </a:solidFill>
                <a:latin typeface="Public Sans Italics"/>
              </a:rPr>
              <a:t>Soviet invasion of Czechoslovakia in August 1968</a:t>
            </a:r>
            <a:r>
              <a:rPr lang="en-US" sz="2299">
                <a:solidFill>
                  <a:srgbClr val="2B2C30"/>
                </a:solidFill>
                <a:latin typeface="Public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4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2 - HISTORY (20C) </a:t>
            </a:r>
            <a:r>
              <a:rPr lang="en-US" sz="3714" spc="843">
                <a:solidFill>
                  <a:srgbClr val="2B2C30"/>
                </a:solidFill>
                <a:latin typeface="Public Sans Bold Italics"/>
              </a:rPr>
              <a:t>SLIDE 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06871" y="3420975"/>
            <a:ext cx="5146395" cy="1384301"/>
            <a:chOff x="0" y="0"/>
            <a:chExt cx="6861860" cy="1845734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686186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Velvet revolution - 1989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99677"/>
              <a:ext cx="6861860" cy="104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Fall of the Czechoslovak Communist Party after a a peaceful protest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6871" y="5795082"/>
            <a:ext cx="7890995" cy="1784252"/>
            <a:chOff x="0" y="0"/>
            <a:chExt cx="10521327" cy="2379002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0521327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Velvet divorce - 1993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99677"/>
              <a:ext cx="10521327" cy="157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Czechoslovakia split in two independent countries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After a self-determined secession in 1992 </a:t>
              </a:r>
            </a:p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→ Proclamation of the Czech Republic in 1993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9895890" y="2629615"/>
            <a:ext cx="7363410" cy="5522557"/>
          </a:xfrm>
          <a:custGeom>
            <a:avLst/>
            <a:gdLst/>
            <a:ahLst/>
            <a:cxnLst/>
            <a:rect l="l" t="t" r="r" b="b"/>
            <a:pathLst>
              <a:path w="7363410" h="5522557">
                <a:moveTo>
                  <a:pt x="0" y="0"/>
                </a:moveTo>
                <a:lnTo>
                  <a:pt x="7363410" y="0"/>
                </a:lnTo>
                <a:lnTo>
                  <a:pt x="7363410" y="5522557"/>
                </a:lnTo>
                <a:lnTo>
                  <a:pt x="0" y="5522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9280295" y="8253095"/>
            <a:ext cx="8594601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B2C30"/>
                </a:solidFill>
                <a:latin typeface="Public Sans Italics"/>
              </a:rPr>
              <a:t>The Velvet Revolution in Praha 22 november 1989 (The Guardian)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122171" y="2518469"/>
            <a:ext cx="6669371" cy="5747131"/>
          </a:xfrm>
          <a:custGeom>
            <a:avLst/>
            <a:gdLst/>
            <a:ahLst/>
            <a:cxnLst/>
            <a:rect l="l" t="t" r="r" b="b"/>
            <a:pathLst>
              <a:path w="6669371" h="5747131">
                <a:moveTo>
                  <a:pt x="0" y="0"/>
                </a:moveTo>
                <a:lnTo>
                  <a:pt x="6669371" y="0"/>
                </a:lnTo>
                <a:lnTo>
                  <a:pt x="6669371" y="5747131"/>
                </a:lnTo>
                <a:lnTo>
                  <a:pt x="0" y="5747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3 - POLITICAL LANDSCAPE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16407" y="2312790"/>
            <a:ext cx="5622499" cy="2584285"/>
            <a:chOff x="0" y="0"/>
            <a:chExt cx="7496665" cy="3445714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7496665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Parliamentary regime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9677"/>
              <a:ext cx="7496665" cy="264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Bicameral parliament </a:t>
              </a: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Head of state (direct election since 2013) </a:t>
              </a: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>
                  <a:solidFill>
                    <a:srgbClr val="2B2C30"/>
                  </a:solidFill>
                  <a:latin typeface="Public Sans"/>
                </a:rPr>
                <a:t>Prime Minister (needs the approval of the parliament)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6871" y="5143500"/>
            <a:ext cx="6434677" cy="3784601"/>
            <a:chOff x="0" y="0"/>
            <a:chExt cx="8579569" cy="5046134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8579569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Chamber of Deputies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9677"/>
              <a:ext cx="8579569" cy="4246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Last legislatives : 2021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Coalition SPOLU (right-wing) and Pirates and Mayors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ANO2011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SPD (hard eurosceptic party)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Historical fail of the left parties (no seats) </a:t>
              </a:r>
            </a:p>
            <a:p>
              <a:pPr>
                <a:lnSpc>
                  <a:spcPts val="3219"/>
                </a:lnSpc>
              </a:pPr>
              <a:endParaRPr lang="en-US" sz="2299">
                <a:solidFill>
                  <a:srgbClr val="2B2C30"/>
                </a:solidFill>
                <a:latin typeface="Public San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90105" y="8370375"/>
            <a:ext cx="5483862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2B2C30"/>
                </a:solidFill>
                <a:latin typeface="Public Sans Italics"/>
              </a:rPr>
              <a:t>Results of the 2021 elections to the Chamber of Deputies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182120" y="7130097"/>
            <a:ext cx="5622499" cy="984250"/>
            <a:chOff x="0" y="0"/>
            <a:chExt cx="7496665" cy="131233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7496665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9677"/>
              <a:ext cx="7496665" cy="512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597028" y="3921889"/>
            <a:ext cx="1984308" cy="2921893"/>
          </a:xfrm>
          <a:custGeom>
            <a:avLst/>
            <a:gdLst/>
            <a:ahLst/>
            <a:cxnLst/>
            <a:rect l="l" t="t" r="r" b="b"/>
            <a:pathLst>
              <a:path w="1984308" h="2921893">
                <a:moveTo>
                  <a:pt x="0" y="0"/>
                </a:moveTo>
                <a:lnTo>
                  <a:pt x="1984308" y="0"/>
                </a:lnTo>
                <a:lnTo>
                  <a:pt x="1984308" y="2921893"/>
                </a:lnTo>
                <a:lnTo>
                  <a:pt x="0" y="2921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5867336" y="3915907"/>
            <a:ext cx="1727446" cy="2927875"/>
          </a:xfrm>
          <a:custGeom>
            <a:avLst/>
            <a:gdLst/>
            <a:ahLst/>
            <a:cxnLst/>
            <a:rect l="l" t="t" r="r" b="b"/>
            <a:pathLst>
              <a:path w="1727446" h="2927875">
                <a:moveTo>
                  <a:pt x="0" y="0"/>
                </a:moveTo>
                <a:lnTo>
                  <a:pt x="1727446" y="0"/>
                </a:lnTo>
                <a:lnTo>
                  <a:pt x="1727446" y="2927875"/>
                </a:lnTo>
                <a:lnTo>
                  <a:pt x="0" y="292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9880782" y="3921889"/>
            <a:ext cx="2220917" cy="2921893"/>
          </a:xfrm>
          <a:custGeom>
            <a:avLst/>
            <a:gdLst/>
            <a:ahLst/>
            <a:cxnLst/>
            <a:rect l="l" t="t" r="r" b="b"/>
            <a:pathLst>
              <a:path w="2220917" h="2921893">
                <a:moveTo>
                  <a:pt x="0" y="0"/>
                </a:moveTo>
                <a:lnTo>
                  <a:pt x="2220917" y="0"/>
                </a:lnTo>
                <a:lnTo>
                  <a:pt x="2220917" y="2921893"/>
                </a:lnTo>
                <a:lnTo>
                  <a:pt x="0" y="29218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3839346" y="3921889"/>
            <a:ext cx="2094962" cy="2961515"/>
          </a:xfrm>
          <a:custGeom>
            <a:avLst/>
            <a:gdLst/>
            <a:ahLst/>
            <a:cxnLst/>
            <a:rect l="l" t="t" r="r" b="b"/>
            <a:pathLst>
              <a:path w="2094962" h="2961515">
                <a:moveTo>
                  <a:pt x="0" y="0"/>
                </a:moveTo>
                <a:lnTo>
                  <a:pt x="2094963" y="0"/>
                </a:lnTo>
                <a:lnTo>
                  <a:pt x="2094963" y="2961515"/>
                </a:lnTo>
                <a:lnTo>
                  <a:pt x="0" y="2961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3 - POLITICAL LANDSCAPE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6407" y="2312790"/>
            <a:ext cx="5146395" cy="1384301"/>
            <a:chOff x="0" y="0"/>
            <a:chExt cx="6861860" cy="1845734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686186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Head of state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9677"/>
              <a:ext cx="6861860" cy="104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Dissolution power 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Sign the international treaties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7210186"/>
            <a:ext cx="349403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Medium"/>
              </a:rPr>
              <a:t>Václav Havel (1993-2003)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3719" y="7234340"/>
            <a:ext cx="3494033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Medium"/>
              </a:rPr>
              <a:t>Václav Klaus (2003-2013) 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Italics"/>
              </a:rPr>
              <a:t>Also President of government 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Italics"/>
              </a:rPr>
              <a:t>1992-96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05379" y="7210186"/>
            <a:ext cx="3494033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Medium"/>
              </a:rPr>
              <a:t>Miloš Zeman (2013-2023)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Medium Italics"/>
              </a:rPr>
              <a:t>Also President of government 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Medium Italics"/>
              </a:rPr>
              <a:t>1998-2002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94737" y="7210186"/>
            <a:ext cx="349403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"/>
              </a:rPr>
              <a:t>Petr Pavel (2023-)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570678" y="8763146"/>
            <a:ext cx="5904111" cy="19050"/>
          </a:xfrm>
          <a:prstGeom prst="line">
            <a:avLst/>
          </a:prstGeom>
          <a:ln w="38100" cap="flat">
            <a:solidFill>
              <a:srgbClr val="2B2C3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6" name="AutoShape 16"/>
          <p:cNvSpPr/>
          <p:nvPr/>
        </p:nvSpPr>
        <p:spPr>
          <a:xfrm>
            <a:off x="9880782" y="8801246"/>
            <a:ext cx="6492240" cy="0"/>
          </a:xfrm>
          <a:prstGeom prst="line">
            <a:avLst/>
          </a:prstGeom>
          <a:ln w="38100" cap="flat">
            <a:solidFill>
              <a:srgbClr val="2B2C3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1308827" y="8744096"/>
            <a:ext cx="6427812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Elected by indirect suffrage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Was in post during the Czech entry into the EU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46204" y="8744096"/>
            <a:ext cx="3625825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Elected by direct suffrage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3460571" y="3622920"/>
            <a:ext cx="3190628" cy="4370496"/>
          </a:xfrm>
          <a:custGeom>
            <a:avLst/>
            <a:gdLst/>
            <a:ahLst/>
            <a:cxnLst/>
            <a:rect l="l" t="t" r="r" b="b"/>
            <a:pathLst>
              <a:path w="3190628" h="4370496">
                <a:moveTo>
                  <a:pt x="0" y="0"/>
                </a:moveTo>
                <a:lnTo>
                  <a:pt x="3190628" y="0"/>
                </a:lnTo>
                <a:lnTo>
                  <a:pt x="3190628" y="4370496"/>
                </a:lnTo>
                <a:lnTo>
                  <a:pt x="0" y="4370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1160185" y="3622920"/>
            <a:ext cx="2782097" cy="4256489"/>
          </a:xfrm>
          <a:custGeom>
            <a:avLst/>
            <a:gdLst/>
            <a:ahLst/>
            <a:cxnLst/>
            <a:rect l="l" t="t" r="r" b="b"/>
            <a:pathLst>
              <a:path w="2782097" h="4256489">
                <a:moveTo>
                  <a:pt x="0" y="0"/>
                </a:moveTo>
                <a:lnTo>
                  <a:pt x="2782097" y="0"/>
                </a:lnTo>
                <a:lnTo>
                  <a:pt x="2782097" y="4256489"/>
                </a:lnTo>
                <a:lnTo>
                  <a:pt x="0" y="4256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3-POLITICAL LANDSCAPE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33475" y="8286880"/>
            <a:ext cx="612660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"/>
              </a:rPr>
              <a:t>Petr Fiala, leader of the coalition (ODS) : 2021 -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494082"/>
            <a:ext cx="9613364" cy="54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2B2C30"/>
                </a:solidFill>
                <a:latin typeface="Public Sans Bold"/>
              </a:rPr>
              <a:t>Prime Minister (previous and current)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60417" y="8286880"/>
            <a:ext cx="514639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 Medium"/>
              </a:rPr>
              <a:t>Andrej Babiš (ANO2011) : 2017 - 2021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892983" y="7137407"/>
            <a:ext cx="6525887" cy="2519983"/>
          </a:xfrm>
          <a:custGeom>
            <a:avLst/>
            <a:gdLst/>
            <a:ahLst/>
            <a:cxnLst/>
            <a:rect l="l" t="t" r="r" b="b"/>
            <a:pathLst>
              <a:path w="6525887" h="2519983">
                <a:moveTo>
                  <a:pt x="0" y="0"/>
                </a:moveTo>
                <a:lnTo>
                  <a:pt x="6525887" y="0"/>
                </a:lnTo>
                <a:lnTo>
                  <a:pt x="6525887" y="2519983"/>
                </a:lnTo>
                <a:lnTo>
                  <a:pt x="0" y="251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5877333" y="1028700"/>
            <a:ext cx="2230907" cy="1945842"/>
            <a:chOff x="0" y="0"/>
            <a:chExt cx="587564" cy="5124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7564" cy="512485"/>
            </a:xfrm>
            <a:custGeom>
              <a:avLst/>
              <a:gdLst/>
              <a:ahLst/>
              <a:cxnLst/>
              <a:rect l="l" t="t" r="r" b="b"/>
              <a:pathLst>
                <a:path w="587564" h="512485">
                  <a:moveTo>
                    <a:pt x="0" y="0"/>
                  </a:moveTo>
                  <a:lnTo>
                    <a:pt x="587564" y="0"/>
                  </a:lnTo>
                  <a:lnTo>
                    <a:pt x="587564" y="512485"/>
                  </a:lnTo>
                  <a:lnTo>
                    <a:pt x="0" y="512485"/>
                  </a:lnTo>
                  <a:close/>
                </a:path>
              </a:pathLst>
            </a:custGeom>
            <a:solidFill>
              <a:srgbClr val="EFEEE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587564" cy="569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4 - ECONOMY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6407" y="2262784"/>
            <a:ext cx="6910781" cy="7180847"/>
            <a:chOff x="0" y="-66675"/>
            <a:chExt cx="9214374" cy="9574462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9214374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B2C30"/>
                  </a:solidFill>
                  <a:latin typeface="Public Sans Bold"/>
                </a:rPr>
                <a:t>Datas about Czech economy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9677"/>
              <a:ext cx="9214374" cy="8708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GDP per capita : 91 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Strong industrial economy </a:t>
              </a:r>
              <a:r>
                <a:rPr lang="en-US" sz="2299">
                  <a:solidFill>
                    <a:srgbClr val="2B2C30"/>
                  </a:solidFill>
                  <a:latin typeface="Public Sans"/>
                </a:rPr>
                <a:t>(biggest </a:t>
              </a: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economy of the central-east countries) 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National debt : 44% of GDP in 2022 </a:t>
              </a: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Unemployment : 2,2% in 2022 (lowest within the EU) </a:t>
              </a:r>
            </a:p>
            <a:p>
              <a:pPr>
                <a:lnSpc>
                  <a:spcPts val="3219"/>
                </a:lnSpc>
              </a:pPr>
              <a:endParaRPr lang="en-US" sz="2299" dirty="0">
                <a:solidFill>
                  <a:srgbClr val="2B2C30"/>
                </a:solidFill>
                <a:latin typeface="Public Sans"/>
              </a:endParaRP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Benefits a lot from EU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80% of exports go to the EU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73% of imports from UE </a:t>
              </a:r>
            </a:p>
            <a:p>
              <a:pPr>
                <a:lnSpc>
                  <a:spcPts val="3219"/>
                </a:lnSpc>
              </a:pPr>
              <a:endParaRPr lang="en-US" sz="2299" dirty="0">
                <a:solidFill>
                  <a:srgbClr val="2B2C30"/>
                </a:solidFill>
                <a:latin typeface="Public Sans"/>
              </a:endParaRP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Structural funds : 2255€ per capita (2014-2020)</a:t>
              </a:r>
            </a:p>
            <a:p>
              <a:pPr>
                <a:lnSpc>
                  <a:spcPts val="3219"/>
                </a:lnSpc>
              </a:pPr>
              <a:endParaRPr lang="en-US" sz="2299" dirty="0">
                <a:solidFill>
                  <a:srgbClr val="2B2C30"/>
                </a:solidFill>
                <a:latin typeface="Public Sans"/>
              </a:endParaRPr>
            </a:p>
            <a:p>
              <a:pPr marL="496567" lvl="1" indent="-248284">
                <a:lnSpc>
                  <a:spcPts val="3219"/>
                </a:lnSpc>
                <a:buFont typeface="Arial"/>
                <a:buChar char="•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Facing a huge inflation due to energy crisis </a:t>
              </a:r>
            </a:p>
            <a:p>
              <a:pPr marL="993135" lvl="2" indent="-331045">
                <a:lnSpc>
                  <a:spcPts val="3219"/>
                </a:lnSpc>
                <a:buFont typeface="Arial"/>
                <a:buChar char="⚬"/>
              </a:pP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9,5% annual rate in </a:t>
              </a:r>
              <a:r>
                <a:rPr lang="en-US" sz="2299" dirty="0" err="1">
                  <a:solidFill>
                    <a:srgbClr val="2B2C30"/>
                  </a:solidFill>
                  <a:latin typeface="Public Sans"/>
                </a:rPr>
                <a:t>october</a:t>
              </a:r>
              <a:r>
                <a:rPr lang="en-US" sz="2299" dirty="0">
                  <a:solidFill>
                    <a:srgbClr val="2B2C30"/>
                  </a:solidFill>
                  <a:latin typeface="Public Sans"/>
                </a:rPr>
                <a:t> (UE : 3,6%)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99137" y="9887260"/>
            <a:ext cx="6949008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2B2C30"/>
                </a:solidFill>
                <a:latin typeface="Public Sans"/>
              </a:rPr>
              <a:t>Source: European Economic Forecast, Spring 2023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2B2C30"/>
              </a:solidFill>
              <a:latin typeface="Public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121120" y="1028700"/>
            <a:ext cx="6525887" cy="6357625"/>
            <a:chOff x="0" y="0"/>
            <a:chExt cx="8701182" cy="84768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701182" cy="7106926"/>
            </a:xfrm>
            <a:custGeom>
              <a:avLst/>
              <a:gdLst/>
              <a:ahLst/>
              <a:cxnLst/>
              <a:rect l="l" t="t" r="r" b="b"/>
              <a:pathLst>
                <a:path w="8701182" h="7106926">
                  <a:moveTo>
                    <a:pt x="0" y="0"/>
                  </a:moveTo>
                  <a:lnTo>
                    <a:pt x="8701182" y="0"/>
                  </a:lnTo>
                  <a:lnTo>
                    <a:pt x="8701182" y="7106926"/>
                  </a:lnTo>
                  <a:lnTo>
                    <a:pt x="0" y="7106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430776"/>
              <a:ext cx="8653944" cy="104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</a:rPr>
                <a:t>Source: Eurostat : Comparative income 2022  </a:t>
              </a:r>
            </a:p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endParaRPr lang="en-US" sz="2299">
                <a:solidFill>
                  <a:srgbClr val="2B2C30"/>
                </a:solidFill>
                <a:latin typeface="Public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1050</Words>
  <Application>Microsoft Office PowerPoint</Application>
  <PresentationFormat>Custom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Public Sans Bold Italics</vt:lpstr>
      <vt:lpstr>Calibri</vt:lpstr>
      <vt:lpstr>Public Sans Medium</vt:lpstr>
      <vt:lpstr>Public Sans Italics</vt:lpstr>
      <vt:lpstr>Playfair Display</vt:lpstr>
      <vt:lpstr>Public Sans Bold</vt:lpstr>
      <vt:lpstr>Public Sans</vt:lpstr>
      <vt:lpstr>Public Sans Medium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Susa</dc:creator>
  <cp:lastModifiedBy>Susa</cp:lastModifiedBy>
  <cp:revision>5</cp:revision>
  <dcterms:created xsi:type="dcterms:W3CDTF">2006-08-16T00:00:00Z</dcterms:created>
  <dcterms:modified xsi:type="dcterms:W3CDTF">2024-01-08T16:37:13Z</dcterms:modified>
  <dc:identifier>DAF5IOpu9ek</dc:identifier>
</cp:coreProperties>
</file>