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5" r:id="rId8"/>
    <p:sldId id="269" r:id="rId9"/>
    <p:sldId id="274" r:id="rId10"/>
    <p:sldId id="262" r:id="rId11"/>
    <p:sldId id="270" r:id="rId12"/>
    <p:sldId id="261" r:id="rId13"/>
    <p:sldId id="271" r:id="rId14"/>
    <p:sldId id="266" r:id="rId15"/>
    <p:sldId id="272" r:id="rId16"/>
    <p:sldId id="263" r:id="rId17"/>
    <p:sldId id="273" r:id="rId18"/>
    <p:sldId id="264" r:id="rId19"/>
    <p:sldId id="268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00"/>
    <a:srgbClr val="B2686E"/>
    <a:srgbClr val="FF9100"/>
    <a:srgbClr val="800020"/>
    <a:srgbClr val="E64632"/>
    <a:srgbClr val="BF3333"/>
    <a:srgbClr val="2175D9"/>
    <a:srgbClr val="88C144"/>
    <a:srgbClr val="5FD00B"/>
    <a:srgbClr val="E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53468-5C4C-4397-918B-CEB29158E551}" type="datetimeFigureOut">
              <a:rPr lang="de-DE" smtClean="0"/>
              <a:t>09.01.2024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95EC9-FE17-4CEE-BFC1-FFAE9428D4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32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ch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BA1CCFA-A7FD-C3DA-5A65-3963276AE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98E034C-47CE-3269-4ADA-68E050A6B5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1759974"/>
            <a:ext cx="10363805" cy="401156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0A128740-AB30-767D-B2B0-14A61C321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11" y="256867"/>
            <a:ext cx="1410930" cy="705465"/>
          </a:xfrm>
          <a:prstGeom prst="rect">
            <a:avLst/>
          </a:prstGeom>
        </p:spPr>
      </p:pic>
      <p:sp>
        <p:nvSpPr>
          <p:cNvPr id="10" name="Datumsplatzhalter 9">
            <a:extLst>
              <a:ext uri="{FF2B5EF4-FFF2-40B4-BE49-F238E27FC236}">
                <a16:creationId xmlns:a16="http://schemas.microsoft.com/office/drawing/2014/main" xmlns="" id="{DEE274B0-697F-7EBA-D28B-1F3D1F510E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xmlns="" id="{26A6D456-E0F5-DCF6-7EA0-3AA096ABFA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e-DE"/>
              <a:t>Policies of the EU member states / Jullia Beuerle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xmlns="" id="{1195B055-6566-9B37-6B8E-68C6A0E68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E0422F-CD67-4745-9F33-9205045867D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66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67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61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863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252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5007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98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266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214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117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96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14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E1891E7-9A87-77A9-903C-0D2E0061A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0E6AC11B-C4F2-0302-4785-955DA30D6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E92D8B8-E444-400F-2FAA-A456B757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1CFAA10-79B5-406A-480E-52401FB8F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F3BDA0A8-DB1A-5178-8F53-5BEF062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5370-58BF-4CBB-B2A2-9B49C7BC9CF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332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09F1CE-5AC6-171F-88E8-D1256731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AC5DCF7-EDCF-8087-1707-750328D0A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3079BA7-66C2-D138-8F8A-9AF970CB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04F372B-CB75-061F-D8AB-2FEABEF4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6654F9C-EDE4-3498-5E8A-0BDCA2779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5370-58BF-4CBB-B2A2-9B49C7BC9CF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344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4674E19-AA68-795E-C2DC-7D5824F9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DCD9AFF3-0E6B-FDDA-C2F6-6D55EECE0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5CDC413-1940-C0B9-E2E9-FD1BDC20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E083979-9380-8392-DA0A-1BC331D35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6AB2ADA-0989-AD4E-C213-55E7608E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5370-58BF-4CBB-B2A2-9B49C7BC9CF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283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ABF694A-C5D7-9B66-54F5-C5889D4E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9EF6A61-3055-5B6C-793E-34519A841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65E58792-B79D-31E3-DFE2-2AA0D8F25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EECD2E0D-2990-5FA8-98A4-0789FA33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93193DB-D9A0-6895-F456-4272FC92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362F5DE-2831-F0F9-0019-1B04B03C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5370-58BF-4CBB-B2A2-9B49C7BC9CF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315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57E5BA5-B125-2125-367A-6D6A79CF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5B9FFE6-666B-238C-2890-3FFCF840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EC7082AB-5411-B230-CEDC-EFFB4452F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391D0561-FCDE-8C40-D3A4-81F600ED6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6BCC4D87-75AC-5C53-611F-D8A71783F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05654EF7-DE3E-E9C4-7DAE-D48CB686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BAC3D1F4-0E32-3DC2-659F-91E6B6228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8BB7160F-2E2B-C5B8-95BF-6BB6B02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5370-58BF-4CBB-B2A2-9B49C7BC9CF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310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41AF17-3263-31B1-D00F-9C6E9443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4DC5F815-F6EE-CA68-7D97-1ADD7CA8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9F71BBB7-16CF-A25A-E841-BC1B3945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5D4764E-C02D-4E88-CE38-89A7A8F3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5370-58BF-4CBB-B2A2-9B49C7BC9CF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551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D592EF2C-17CE-4CB5-553C-622A35070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FF222AFB-82C1-8643-DDFB-429E4B68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897D66E-2B22-A536-E0DB-70B50243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5370-58BF-4CBB-B2A2-9B49C7BC9CF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817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4EA0C60-E4E0-4BCD-5569-91EA7AF5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1296900-FB08-3F86-068C-73C0E4930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E3C13F2B-0829-8E4E-D6CD-96BF83C1F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6238B8A-FA39-513B-FBB3-5E7FB1240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0FD9A21C-7A0F-B4CA-AF09-580AE259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7426689-A25E-FEEE-7012-994552BE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5370-58BF-4CBB-B2A2-9B49C7BC9CF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204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5729726-9262-C1B8-E4BB-FA4F10CC8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8FEE3DD4-CF64-D81C-D00E-A981D6486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09ECD94-77E7-22A7-55B4-8CE4D8592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594DFDF4-856B-42DB-08A4-90869BFE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9AB0A95-D558-3871-85F5-C03961D7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5188B6D-6FAE-5E25-484C-ACA8F1D0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5370-58BF-4CBB-B2A2-9B49C7BC9CF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162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26E4D5C-4C5D-86FC-8528-1E259C34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00170326-D05C-077F-FE89-0ADA440D0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9F42377-7A88-4514-8320-5D550E9C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B80E46F-0ECE-CCFB-7D60-883B4879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20B66EF-6CB3-5767-D28D-8004BFA9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5370-58BF-4CBB-B2A2-9B49C7BC9CF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85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1F711E-3A39-71C1-944F-D0299961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DD270A84-44B8-41CB-2512-3EC86804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082712D-B485-2E63-1501-49E12823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Policies of the EU member states / Jullia Beuerle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837F8F22-62AB-29AF-C5C2-E31E7C33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409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A1FAE8CB-4793-5930-9D4B-E2780E9E4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02006FDF-3DF5-7620-64FC-842509A2C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AE5ED56-0613-60FE-659E-7458D3E4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9E3D78F-5E7D-5987-4F3D-2A7BC257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B86D7D6-70B3-A1E4-F32A-381F9743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5370-58BF-4CBB-B2A2-9B49C7BC9CF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30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99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83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82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79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0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10.01.2024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42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de-DE" dirty="0" err="1"/>
              <a:t>Policies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/ </a:t>
            </a:r>
            <a:r>
              <a:rPr lang="de-DE" dirty="0" err="1"/>
              <a:t>Jullia</a:t>
            </a:r>
            <a:r>
              <a:rPr lang="de-DE" dirty="0"/>
              <a:t> Beuerle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0E0422F-CD67-4745-9F33-9205045867D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605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61" r:id="rId2"/>
    <p:sldLayoutId id="214748369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bg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bg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bg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bg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bg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bg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89A9567B-1FE7-438A-09AD-8B83736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6CD09DAE-CF89-64F1-E0CF-207F317EE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76C0046-9A4A-FF96-8F5E-0CA72AB11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10.01.2024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4F84352-2630-AEA0-6110-77ABDA5A4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Policies of the EU member states / Jullia Beuerle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E55469E-AA70-DE6E-DF9A-9848A83B1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5370-58BF-4CBB-B2A2-9B49C7BC9CF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91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litico.eu/europe-poll-of-polls/latvia/" TargetMode="External"/><Relationship Id="rId13" Type="http://schemas.openxmlformats.org/officeDocument/2006/relationships/hyperlink" Target="https://www.euractiv.com/section/elections/news/latvia-parliament-approves-new-broad-coalition-government/" TargetMode="External"/><Relationship Id="rId18" Type="http://schemas.openxmlformats.org/officeDocument/2006/relationships/hyperlink" Target="https://europa.eu/eurobarometer/surveys/detail/1306" TargetMode="External"/><Relationship Id="rId26" Type="http://schemas.openxmlformats.org/officeDocument/2006/relationships/hyperlink" Target="https://en.wikipedia.org/wiki/Latvian_Russian_Union" TargetMode="External"/><Relationship Id="rId3" Type="http://schemas.openxmlformats.org/officeDocument/2006/relationships/hyperlink" Target="https://european-union.europa.eu/principles-countries-history/country-profiles/latvia_en" TargetMode="External"/><Relationship Id="rId21" Type="http://schemas.openxmlformats.org/officeDocument/2006/relationships/hyperlink" Target="https://www.euractiv.com/section/global-europe/news/a-group-of-eu-states-formally-express-concerns-over-macrons-russia-comments/" TargetMode="External"/><Relationship Id="rId7" Type="http://schemas.openxmlformats.org/officeDocument/2006/relationships/hyperlink" Target="https://european-union.europa.eu/principles-countries-history/key-facts-and-figures/life-eu_en" TargetMode="External"/><Relationship Id="rId12" Type="http://schemas.openxmlformats.org/officeDocument/2006/relationships/hyperlink" Target="https://www.politico.eu/article/evika-silina-is-latvias-new-prime-minister/" TargetMode="External"/><Relationship Id="rId17" Type="http://schemas.openxmlformats.org/officeDocument/2006/relationships/hyperlink" Target="https://www.politico.eu/article/party-of-latvia-pm-karins-wins-election-provisional-results-show/" TargetMode="External"/><Relationship Id="rId25" Type="http://schemas.openxmlformats.org/officeDocument/2006/relationships/hyperlink" Target="https://en.wikipedia.org/wiki/Development/For!" TargetMode="External"/><Relationship Id="rId2" Type="http://schemas.openxmlformats.org/officeDocument/2006/relationships/hyperlink" Target="https://www.cia.gov/the-world-factbook/countries/latvia/" TargetMode="External"/><Relationship Id="rId16" Type="http://schemas.openxmlformats.org/officeDocument/2006/relationships/hyperlink" Target="https://www.mfa.gov.lv/en/european-union" TargetMode="External"/><Relationship Id="rId20" Type="http://schemas.openxmlformats.org/officeDocument/2006/relationships/hyperlink" Target="https://www.theguardian.com/world/2021/jun/16/eu-warned-to-expect-relations-with-putins-russia-to-deteriorate" TargetMode="External"/><Relationship Id="rId29" Type="http://schemas.openxmlformats.org/officeDocument/2006/relationships/hyperlink" Target="https://www.bbc.com/news/world-europe-2556709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pb.de/kurz-knapp/hintergrund-aktuell/338777/vor-30-jahren-estland-und-lettland-erklaeren-unabhaengigkeit/" TargetMode="External"/><Relationship Id="rId11" Type="http://schemas.openxmlformats.org/officeDocument/2006/relationships/hyperlink" Target="https://en.wikipedia.org/wiki/2022_Latvian_parliamentary_election" TargetMode="External"/><Relationship Id="rId24" Type="http://schemas.openxmlformats.org/officeDocument/2006/relationships/hyperlink" Target="https://en.wikipedia.org/wiki/Social_Democratic_Party_%22Harmony%22" TargetMode="External"/><Relationship Id="rId5" Type="http://schemas.openxmlformats.org/officeDocument/2006/relationships/hyperlink" Target="https://www.bpb.de/kurz-knapp/lexika/kosmos-weltalmanach/65723/lettland/" TargetMode="External"/><Relationship Id="rId15" Type="http://schemas.openxmlformats.org/officeDocument/2006/relationships/hyperlink" Target="https://www.bpb.de/kurz-knapp/hintergrund-aktuell/513447/parlamentswahl-in-lettland-2022/" TargetMode="External"/><Relationship Id="rId23" Type="http://schemas.openxmlformats.org/officeDocument/2006/relationships/hyperlink" Target="https://en.wikipedia.org/wiki/National_Alliance_(Latvia)" TargetMode="External"/><Relationship Id="rId28" Type="http://schemas.openxmlformats.org/officeDocument/2006/relationships/hyperlink" Target="https://www.theguardian.com/world/2013/jul/16/latvia-joins-eurozone-euro-crisis" TargetMode="External"/><Relationship Id="rId10" Type="http://schemas.openxmlformats.org/officeDocument/2006/relationships/hyperlink" Target="https://www.bbc.com/news/world-europe-17522134" TargetMode="External"/><Relationship Id="rId19" Type="http://schemas.openxmlformats.org/officeDocument/2006/relationships/hyperlink" Target="https://www.mfa.gov.lv/en/article/study-future-europe-latvias-viewpoint-reveals-peoples-opinions-eu-related-priorities#:~:text=People%20in%20Latvia%20have%20conclusively%20expressed%20their%20wish,the%20fate%20of%20European%20democracy%20as%20being%20important." TargetMode="External"/><Relationship Id="rId4" Type="http://schemas.openxmlformats.org/officeDocument/2006/relationships/hyperlink" Target="https://www.mfa.gov.lv/en/article/latvia-marks-18-years-its-membership-european-union" TargetMode="External"/><Relationship Id="rId9" Type="http://schemas.openxmlformats.org/officeDocument/2006/relationships/hyperlink" Target="https://www.bpb.de/kurz-knapp/lexika/politiklexikon/17767/lettland-lva/" TargetMode="External"/><Relationship Id="rId14" Type="http://schemas.openxmlformats.org/officeDocument/2006/relationships/hyperlink" Target="https://www.mfa.gov.lv/en/structure" TargetMode="External"/><Relationship Id="rId22" Type="http://schemas.openxmlformats.org/officeDocument/2006/relationships/hyperlink" Target="https://www.politico.eu/article/emmanuel-macron-baltics-trip-france-russia-strategy/" TargetMode="External"/><Relationship Id="rId27" Type="http://schemas.openxmlformats.org/officeDocument/2006/relationships/hyperlink" Target="https://en.wikipedia.org/wiki/New_Unity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fa.gov.lv/en/security-and-defence-policy" TargetMode="External"/><Relationship Id="rId13" Type="http://schemas.openxmlformats.org/officeDocument/2006/relationships/hyperlink" Target="https://www.euractiv.com/section/media/news/russias-exiledtv-rain-licensed-in-netherlands-following-latvian-removal/" TargetMode="External"/><Relationship Id="rId18" Type="http://schemas.openxmlformats.org/officeDocument/2006/relationships/hyperlink" Target="https://www.politico.eu/article/eu-baltic-countries-threaten-close-russian-borders-kremlin-migrant-surge-finland/" TargetMode="External"/><Relationship Id="rId26" Type="http://schemas.openxmlformats.org/officeDocument/2006/relationships/hyperlink" Target="https://europa.eu/eurobarometer/surveys/detail/3052" TargetMode="External"/><Relationship Id="rId3" Type="http://schemas.openxmlformats.org/officeDocument/2006/relationships/hyperlink" Target="https://www.ft.com/content/f5c2116b-a8f0-3d18-bbd2-31c00693063a" TargetMode="External"/><Relationship Id="rId21" Type="http://schemas.openxmlformats.org/officeDocument/2006/relationships/hyperlink" Target="https://www.politico.eu/article/russia-gas-europe-latvia-supply-gazprom-ukraine-war/" TargetMode="External"/><Relationship Id="rId7" Type="http://schemas.openxmlformats.org/officeDocument/2006/relationships/hyperlink" Target="https://www.mfa.gov.lv/en/latvias-presidency-council-eu" TargetMode="External"/><Relationship Id="rId12" Type="http://schemas.openxmlformats.org/officeDocument/2006/relationships/hyperlink" Target="https://www.politico.eu/article/latvia-media-regulator-shut-down-russia-tv-dozhd/" TargetMode="External"/><Relationship Id="rId17" Type="http://schemas.openxmlformats.org/officeDocument/2006/relationships/hyperlink" Target="https://www.politico.eu/article/latvian-minister-sees-momentum-to-provide-planes-to-ukraine/" TargetMode="External"/><Relationship Id="rId25" Type="http://schemas.openxmlformats.org/officeDocument/2006/relationships/hyperlink" Target="https://www.politico.eu/article/baltics-estonia-latvia-lithuania-restrict-entry-russia-schengen-visa/" TargetMode="External"/><Relationship Id="rId2" Type="http://schemas.openxmlformats.org/officeDocument/2006/relationships/hyperlink" Target="https://de.wikipedia.org/wiki/Grenze_zwischen_Lettland_und_Russland" TargetMode="External"/><Relationship Id="rId16" Type="http://schemas.openxmlformats.org/officeDocument/2006/relationships/hyperlink" Target="https://www.politico.eu/article/west-brace-years-putin-pressure-on-ukraine-latvia-krisjanis-karins/" TargetMode="External"/><Relationship Id="rId20" Type="http://schemas.openxmlformats.org/officeDocument/2006/relationships/hyperlink" Target="https://www.politico.eu/article/latvia-reinstate-compulsory-military-service-tension-russia/" TargetMode="External"/><Relationship Id="rId29" Type="http://schemas.openxmlformats.org/officeDocument/2006/relationships/hyperlink" Target="https://www2.mfa.gov.lv/en/usa/usa/culture/history-of-latvia-a-brief-synopsi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fa.gov.lv/en/coordination-european-union-affairs-latvia" TargetMode="External"/><Relationship Id="rId11" Type="http://schemas.openxmlformats.org/officeDocument/2006/relationships/hyperlink" Target="https://www.bbc.com/news/world-europe-25567096" TargetMode="External"/><Relationship Id="rId24" Type="http://schemas.openxmlformats.org/officeDocument/2006/relationships/hyperlink" Target="https://www.politico.eu/article/latvia-topple-soviet-victory-monument-uzvaras-park-janis-lange-riga/" TargetMode="External"/><Relationship Id="rId5" Type="http://schemas.openxmlformats.org/officeDocument/2006/relationships/hyperlink" Target="https://www.bpb.de/themen/migration-integration/laenderprofile/english-version-country-profiles/northerneurope/308824/latvia-immigration-emigration-diaspora/#node-content-title-1" TargetMode="External"/><Relationship Id="rId15" Type="http://schemas.openxmlformats.org/officeDocument/2006/relationships/hyperlink" Target="https://www.politico.eu/article/latvian-pm-russia-has-to-lose/" TargetMode="External"/><Relationship Id="rId23" Type="http://schemas.openxmlformats.org/officeDocument/2006/relationships/hyperlink" Target="https://www.politico.eu/article/as-the-third-country-to-estonia-declares-russia-a-terrorist-state/" TargetMode="External"/><Relationship Id="rId28" Type="http://schemas.openxmlformats.org/officeDocument/2006/relationships/hyperlink" Target="https://ec.europa.eu/eurostat/documents/2995521/5188566/2-03062005-BP-EN.PDF/2f9cbcd6-8fe7-46f0-bc71-04fdb0d9b27f" TargetMode="External"/><Relationship Id="rId10" Type="http://schemas.openxmlformats.org/officeDocument/2006/relationships/hyperlink" Target="https://www.ft.com/content/edfac0b2-ce00-11e2-8313-00144feab7de" TargetMode="External"/><Relationship Id="rId19" Type="http://schemas.openxmlformats.org/officeDocument/2006/relationships/hyperlink" Target="https://www.politico.eu/article/war-russia-ukraine-latvia-mounts-border-watch/" TargetMode="External"/><Relationship Id="rId4" Type="http://schemas.openxmlformats.org/officeDocument/2006/relationships/hyperlink" Target="https://www.theguardian.com/world/2013/jul/16/latvia-joins-eurozone-euro-crisis" TargetMode="External"/><Relationship Id="rId9" Type="http://schemas.openxmlformats.org/officeDocument/2006/relationships/hyperlink" Target="https://ec.europa.eu/eurostat/statistics-explained/index.php?title=File:Total_general_government_expenditure_on_defence,_2021_(%25_of_GDP).png" TargetMode="External"/><Relationship Id="rId14" Type="http://schemas.openxmlformats.org/officeDocument/2006/relationships/hyperlink" Target="https://www.politico.eu/article/russia-border-migrants-hybrid-action-finland-minister-anders-adlercreutz/" TargetMode="External"/><Relationship Id="rId22" Type="http://schemas.openxmlformats.org/officeDocument/2006/relationships/hyperlink" Target="https://www.politico.eu/article/latvia-russia-ukraine-war-state-sponsor-of-terror-edgars-rinkevics/" TargetMode="External"/><Relationship Id="rId27" Type="http://schemas.openxmlformats.org/officeDocument/2006/relationships/hyperlink" Target="https://europa.eu/eurobarometer/surveys/detail/2981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litico.eu/europe-poll-of-polls/latvia/" TargetMode="External"/><Relationship Id="rId3" Type="http://schemas.openxmlformats.org/officeDocument/2006/relationships/hyperlink" Target="https://ec.europa.eu/eurostat/web/products-eurostat-news/-/EDN-20171118-1" TargetMode="External"/><Relationship Id="rId7" Type="http://schemas.openxmlformats.org/officeDocument/2006/relationships/hyperlink" Target="https://jaunavienotiba.lv/cilveki/krisjanis-karins/" TargetMode="External"/><Relationship Id="rId2" Type="http://schemas.openxmlformats.org/officeDocument/2006/relationships/hyperlink" Target="https://www.flagistrany.ru/latvija/downloa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aunavienotiba.lv/cilveki/evika-silina/" TargetMode="External"/><Relationship Id="rId11" Type="http://schemas.openxmlformats.org/officeDocument/2006/relationships/hyperlink" Target="https://ec.europa.eu/eurostat/statistics-explained/index.php?title=File:Total_general_government_expenditure_on_defence,_2021_(%25_of_GDP).png" TargetMode="External"/><Relationship Id="rId5" Type="http://schemas.openxmlformats.org/officeDocument/2006/relationships/hyperlink" Target="https://jaunavienotiba.lv/komanda/valdiba/" TargetMode="External"/><Relationship Id="rId10" Type="http://schemas.openxmlformats.org/officeDocument/2006/relationships/hyperlink" Target="https://europa.eu/eurobarometer/surveys/detail/3052" TargetMode="External"/><Relationship Id="rId4" Type="http://schemas.openxmlformats.org/officeDocument/2006/relationships/hyperlink" Target="https://www.smartraveller.gov.au/destinations/europe/latvia" TargetMode="External"/><Relationship Id="rId9" Type="http://schemas.openxmlformats.org/officeDocument/2006/relationships/hyperlink" Target="https://www.europarl.europa.eu/news/en/headlines/eu-affairs/20190612STO54311/parliament-s-seven-political-group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17CECB8-D831-CFCA-08AC-D43F863FE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796146"/>
            <a:ext cx="9440034" cy="1828801"/>
          </a:xfrm>
        </p:spPr>
        <p:txBody>
          <a:bodyPr/>
          <a:lstStyle/>
          <a:p>
            <a:r>
              <a:rPr lang="de-DE" dirty="0" err="1"/>
              <a:t>Latvia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50D85951-F19C-9DD7-CD5B-F0D7C4F1E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2624945"/>
            <a:ext cx="9440034" cy="1049867"/>
          </a:xfrm>
        </p:spPr>
        <p:txBody>
          <a:bodyPr/>
          <a:lstStyle/>
          <a:p>
            <a:r>
              <a:rPr lang="de-DE" dirty="0" err="1">
                <a:solidFill>
                  <a:schemeClr val="bg1"/>
                </a:solidFill>
              </a:rPr>
              <a:t>Policies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EU </a:t>
            </a:r>
            <a:r>
              <a:rPr lang="de-DE" dirty="0" err="1">
                <a:solidFill>
                  <a:schemeClr val="bg1"/>
                </a:solidFill>
              </a:rPr>
              <a:t>member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states</a:t>
            </a:r>
            <a:r>
              <a:rPr lang="de-DE" dirty="0">
                <a:solidFill>
                  <a:schemeClr val="bg1"/>
                </a:solidFill>
              </a:rPr>
              <a:t> / Winter </a:t>
            </a:r>
            <a:r>
              <a:rPr lang="de-DE" dirty="0" err="1">
                <a:solidFill>
                  <a:schemeClr val="bg1"/>
                </a:solidFill>
              </a:rPr>
              <a:t>semester</a:t>
            </a:r>
            <a:r>
              <a:rPr lang="de-DE" dirty="0">
                <a:solidFill>
                  <a:schemeClr val="bg1"/>
                </a:solidFill>
              </a:rPr>
              <a:t> 2023 / Julia Beuerle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17A3BF6-1B9F-9A65-E597-33336628D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106" y="3309230"/>
            <a:ext cx="4669788" cy="23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F86227-7A33-8FB9-C2A3-E044C8CF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Euroscepticism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369829E-4B47-FC87-4480-DA218F877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900" indent="0">
              <a:buNone/>
            </a:pPr>
            <a:r>
              <a:rPr lang="de-DE" dirty="0">
                <a:solidFill>
                  <a:srgbClr val="B2686E"/>
                </a:solidFill>
              </a:rPr>
              <a:t>Hard</a:t>
            </a:r>
            <a:r>
              <a:rPr lang="de-DE" dirty="0"/>
              <a:t> </a:t>
            </a:r>
            <a:r>
              <a:rPr lang="de-DE" dirty="0" err="1"/>
              <a:t>Euroscepticism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24%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Latvia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face</a:t>
            </a:r>
            <a:r>
              <a:rPr lang="de-DE" dirty="0"/>
              <a:t> a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outside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Below EU 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30%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 marL="36900" indent="0">
              <a:buNone/>
            </a:pPr>
            <a:r>
              <a:rPr lang="de-DE" dirty="0">
                <a:solidFill>
                  <a:srgbClr val="B2686E"/>
                </a:solidFill>
              </a:rPr>
              <a:t>Soft</a:t>
            </a:r>
            <a:r>
              <a:rPr lang="de-DE" dirty="0"/>
              <a:t> </a:t>
            </a:r>
            <a:r>
              <a:rPr lang="de-DE" dirty="0" err="1"/>
              <a:t>euroscepticism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23%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things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wrong</a:t>
            </a:r>
            <a:r>
              <a:rPr lang="de-DE" dirty="0"/>
              <a:t> </a:t>
            </a:r>
            <a:r>
              <a:rPr lang="de-DE" dirty="0" err="1"/>
              <a:t>direction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EU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/>
              <a:t>Lowest</a:t>
            </a:r>
            <a:r>
              <a:rPr lang="de-DE" dirty="0"/>
              <a:t> </a:t>
            </a:r>
            <a:r>
              <a:rPr lang="de-DE" dirty="0" err="1"/>
              <a:t>percentage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EU (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48%)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0069787-0B7C-A04D-C955-A80CF622E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01FA920-46BF-47B5-5809-9B0A87B334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Policies of the EU member states / Jullia Beuerle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FA33FF2-6842-58EF-EC75-4EBEFCC64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21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00B8DBA-EC3D-4AA4-77AE-3CA9573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</a:t>
            </a:r>
            <a:r>
              <a:rPr lang="de-DE" dirty="0" err="1"/>
              <a:t>Why</a:t>
            </a:r>
            <a:r>
              <a:rPr lang="de-DE" dirty="0"/>
              <a:t> and </a:t>
            </a:r>
            <a:r>
              <a:rPr lang="de-DE" dirty="0" err="1"/>
              <a:t>What</a:t>
            </a:r>
            <a:r>
              <a:rPr lang="de-DE" dirty="0"/>
              <a:t> Europe?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A25DECB-6794-D852-1702-C25C914C0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1759974"/>
            <a:ext cx="10363805" cy="422253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b="1" i="1" dirty="0" err="1"/>
              <a:t>Reasons</a:t>
            </a:r>
            <a:r>
              <a:rPr lang="de-DE" b="1" i="1" dirty="0"/>
              <a:t> </a:t>
            </a:r>
            <a:r>
              <a:rPr lang="de-DE" b="1" i="1" dirty="0" err="1"/>
              <a:t>to</a:t>
            </a:r>
            <a:r>
              <a:rPr lang="de-DE" b="1" i="1" dirty="0"/>
              <a:t> </a:t>
            </a:r>
            <a:r>
              <a:rPr lang="de-DE" b="1" i="1" dirty="0" err="1"/>
              <a:t>join</a:t>
            </a:r>
            <a:r>
              <a:rPr lang="de-DE" b="1" i="1" dirty="0"/>
              <a:t> </a:t>
            </a:r>
            <a:r>
              <a:rPr lang="de-DE" b="1" i="1" dirty="0" err="1"/>
              <a:t>the</a:t>
            </a:r>
            <a:r>
              <a:rPr lang="de-DE" b="1" i="1" dirty="0"/>
              <a:t> EU</a:t>
            </a:r>
            <a:endParaRPr lang="de-DE" dirty="0"/>
          </a:p>
          <a:p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national </a:t>
            </a:r>
            <a:r>
              <a:rPr lang="de-DE" dirty="0" err="1"/>
              <a:t>economy</a:t>
            </a:r>
            <a:endParaRPr lang="de-DE" dirty="0"/>
          </a:p>
          <a:p>
            <a:r>
              <a:rPr lang="de-DE" dirty="0"/>
              <a:t>Further </a:t>
            </a:r>
            <a:r>
              <a:rPr lang="de-DE" dirty="0" err="1"/>
              <a:t>strengthening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independence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Russia</a:t>
            </a:r>
          </a:p>
          <a:p>
            <a:r>
              <a:rPr lang="de-DE" dirty="0" err="1"/>
              <a:t>Stability</a:t>
            </a:r>
            <a:r>
              <a:rPr lang="de-DE" dirty="0"/>
              <a:t> and </a:t>
            </a:r>
            <a:r>
              <a:rPr lang="de-DE" dirty="0" err="1"/>
              <a:t>security</a:t>
            </a:r>
            <a:r>
              <a:rPr lang="de-DE" dirty="0"/>
              <a:t> in </a:t>
            </a:r>
            <a:r>
              <a:rPr lang="de-DE" dirty="0" err="1"/>
              <a:t>Latvia</a:t>
            </a:r>
            <a:endParaRPr lang="de-DE" dirty="0"/>
          </a:p>
          <a:p>
            <a:r>
              <a:rPr lang="de-DE" dirty="0"/>
              <a:t>EU </a:t>
            </a:r>
            <a:r>
              <a:rPr lang="de-DE" dirty="0" err="1"/>
              <a:t>as</a:t>
            </a:r>
            <a:r>
              <a:rPr lang="de-DE" dirty="0"/>
              <a:t> an international </a:t>
            </a:r>
            <a:r>
              <a:rPr lang="de-DE" dirty="0" err="1"/>
              <a:t>player</a:t>
            </a:r>
            <a:r>
              <a:rPr lang="de-DE" dirty="0"/>
              <a:t> in </a:t>
            </a:r>
            <a:r>
              <a:rPr lang="de-DE" dirty="0" err="1"/>
              <a:t>dealing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global </a:t>
            </a:r>
            <a:r>
              <a:rPr lang="de-DE" dirty="0" err="1"/>
              <a:t>crises</a:t>
            </a: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country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power</a:t>
            </a:r>
          </a:p>
          <a:p>
            <a:pPr marL="36900" indent="0">
              <a:buNone/>
            </a:pPr>
            <a:endParaRPr lang="de-DE" sz="800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In a </a:t>
            </a:r>
            <a:r>
              <a:rPr lang="de-DE" dirty="0" err="1">
                <a:sym typeface="Wingdings" panose="05000000000000000000" pitchFamily="2" charset="2"/>
              </a:rPr>
              <a:t>referendum</a:t>
            </a:r>
            <a:r>
              <a:rPr lang="de-DE" dirty="0">
                <a:sym typeface="Wingdings" panose="05000000000000000000" pitchFamily="2" charset="2"/>
              </a:rPr>
              <a:t> 2003 </a:t>
            </a:r>
            <a:r>
              <a:rPr lang="de-DE" dirty="0" err="1">
                <a:sym typeface="Wingdings" panose="05000000000000000000" pitchFamily="2" charset="2"/>
              </a:rPr>
              <a:t>about</a:t>
            </a:r>
            <a:r>
              <a:rPr lang="de-DE" dirty="0">
                <a:sym typeface="Wingdings" panose="05000000000000000000" pitchFamily="2" charset="2"/>
              </a:rPr>
              <a:t> EU </a:t>
            </a:r>
            <a:r>
              <a:rPr lang="de-DE" dirty="0" err="1">
                <a:sym typeface="Wingdings" panose="05000000000000000000" pitchFamily="2" charset="2"/>
              </a:rPr>
              <a:t>membership</a:t>
            </a:r>
            <a:r>
              <a:rPr lang="de-DE" dirty="0">
                <a:sym typeface="Wingdings" panose="05000000000000000000" pitchFamily="2" charset="2"/>
              </a:rPr>
              <a:t> 67%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Latvians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voted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favour</a:t>
            </a: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Baltic </a:t>
            </a:r>
            <a:r>
              <a:rPr lang="de-DE" dirty="0" err="1">
                <a:sym typeface="Wingdings" panose="05000000000000000000" pitchFamily="2" charset="2"/>
              </a:rPr>
              <a:t>states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had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more</a:t>
            </a:r>
            <a:r>
              <a:rPr lang="de-DE" dirty="0">
                <a:sym typeface="Wingdings" panose="05000000000000000000" pitchFamily="2" charset="2"/>
              </a:rPr>
              <a:t> support in </a:t>
            </a:r>
            <a:r>
              <a:rPr lang="de-DE" dirty="0" err="1">
                <a:sym typeface="Wingdings" panose="05000000000000000000" pitchFamily="2" charset="2"/>
              </a:rPr>
              <a:t>entering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EU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EU </a:t>
            </a:r>
            <a:r>
              <a:rPr lang="de-DE" dirty="0" err="1">
                <a:sym typeface="Wingdings" panose="05000000000000000000" pitchFamily="2" charset="2"/>
              </a:rPr>
              <a:t>citizens</a:t>
            </a:r>
            <a:r>
              <a:rPr lang="de-DE" dirty="0">
                <a:sym typeface="Wingdings" panose="05000000000000000000" pitchFamily="2" charset="2"/>
              </a:rPr>
              <a:t> at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time </a:t>
            </a:r>
            <a:r>
              <a:rPr lang="de-DE" dirty="0" err="1">
                <a:sym typeface="Wingdings" panose="05000000000000000000" pitchFamily="2" charset="2"/>
              </a:rPr>
              <a:t>than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other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Soviet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Republics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14DF64C8-877C-E362-7F90-DF304938574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E6CCB9A1-9974-BE10-8F7A-C27EA73D67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Policies of the EU member states / Jullia Beuerle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540FA3A5-A713-3EE9-5AAE-C74A32B4B9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2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00B8DBA-EC3D-4AA4-77AE-3CA9573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</a:t>
            </a:r>
            <a:r>
              <a:rPr lang="de-DE" dirty="0" err="1"/>
              <a:t>Why</a:t>
            </a:r>
            <a:r>
              <a:rPr lang="de-DE" dirty="0"/>
              <a:t> and </a:t>
            </a:r>
            <a:r>
              <a:rPr lang="de-DE" dirty="0" err="1"/>
              <a:t>What</a:t>
            </a:r>
            <a:r>
              <a:rPr lang="de-DE" dirty="0"/>
              <a:t> Europe?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A25DECB-6794-D852-1702-C25C914C0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1759974"/>
            <a:ext cx="10363805" cy="4241992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de-DE" b="1" i="1" dirty="0" err="1"/>
              <a:t>What</a:t>
            </a:r>
            <a:r>
              <a:rPr lang="de-DE" b="1" i="1" dirty="0"/>
              <a:t> </a:t>
            </a:r>
            <a:r>
              <a:rPr lang="de-DE" b="1" i="1" dirty="0" err="1"/>
              <a:t>kind</a:t>
            </a:r>
            <a:r>
              <a:rPr lang="de-DE" b="1" i="1" dirty="0"/>
              <a:t> </a:t>
            </a:r>
            <a:r>
              <a:rPr lang="de-DE" b="1" i="1" dirty="0" err="1"/>
              <a:t>of</a:t>
            </a:r>
            <a:r>
              <a:rPr lang="de-DE" b="1" i="1" dirty="0"/>
              <a:t> Europe</a:t>
            </a:r>
          </a:p>
          <a:p>
            <a:r>
              <a:rPr lang="de-DE" sz="2100" dirty="0" err="1"/>
              <a:t>Latvia</a:t>
            </a:r>
            <a:r>
              <a:rPr lang="de-DE" sz="2100" dirty="0"/>
              <a:t> </a:t>
            </a:r>
            <a:r>
              <a:rPr lang="en-GB" sz="2100" dirty="0"/>
              <a:t>held the presidency of the Council of the European Union from January till June 2015</a:t>
            </a:r>
            <a:endParaRPr lang="de-DE" sz="2100" dirty="0"/>
          </a:p>
          <a:p>
            <a:r>
              <a:rPr lang="de-DE" dirty="0"/>
              <a:t>Supports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enlargement</a:t>
            </a:r>
            <a:r>
              <a:rPr lang="de-DE" dirty="0"/>
              <a:t> and EU </a:t>
            </a:r>
            <a:r>
              <a:rPr lang="de-DE" dirty="0" err="1"/>
              <a:t>integration</a:t>
            </a:r>
            <a:endParaRPr lang="de-DE" dirty="0"/>
          </a:p>
          <a:p>
            <a:pPr lvl="1"/>
            <a:r>
              <a:rPr lang="de-DE" dirty="0" err="1"/>
              <a:t>Engaged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accession</a:t>
            </a:r>
            <a:r>
              <a:rPr lang="de-DE" dirty="0"/>
              <a:t> </a:t>
            </a:r>
            <a:r>
              <a:rPr lang="de-DE" dirty="0" err="1"/>
              <a:t>talks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Ukraine and </a:t>
            </a:r>
            <a:r>
              <a:rPr lang="de-DE" dirty="0" err="1"/>
              <a:t>Moldova</a:t>
            </a:r>
            <a:endParaRPr lang="de-DE" dirty="0"/>
          </a:p>
          <a:p>
            <a:r>
              <a:rPr lang="de-DE" dirty="0"/>
              <a:t>Strong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security</a:t>
            </a:r>
            <a:r>
              <a:rPr lang="de-DE" dirty="0"/>
              <a:t> and </a:t>
            </a:r>
            <a:r>
              <a:rPr lang="de-DE" dirty="0" err="1"/>
              <a:t>defence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Ability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united </a:t>
            </a:r>
            <a:r>
              <a:rPr lang="de-DE" dirty="0" err="1"/>
              <a:t>strength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Russia</a:t>
            </a:r>
          </a:p>
          <a:p>
            <a:pPr lvl="1"/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stricter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Russia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war but </a:t>
            </a:r>
            <a:r>
              <a:rPr lang="de-DE" dirty="0" err="1"/>
              <a:t>especially</a:t>
            </a:r>
            <a:r>
              <a:rPr lang="de-DE" dirty="0"/>
              <a:t> France was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measures</a:t>
            </a:r>
            <a:endParaRPr lang="de-DE" dirty="0"/>
          </a:p>
          <a:p>
            <a:r>
              <a:rPr lang="de-DE" dirty="0" err="1"/>
              <a:t>Wants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strengthen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EU‘s</a:t>
            </a:r>
            <a:r>
              <a:rPr lang="de-DE" dirty="0"/>
              <a:t>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Central Asia</a:t>
            </a:r>
          </a:p>
          <a:p>
            <a:r>
              <a:rPr lang="de-DE" dirty="0"/>
              <a:t>Call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crisis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Middle East</a:t>
            </a:r>
          </a:p>
          <a:p>
            <a:pPr marL="36900" indent="0">
              <a:buNone/>
            </a:pPr>
            <a:endParaRPr lang="de-DE" sz="900" dirty="0"/>
          </a:p>
          <a:p>
            <a:pPr marL="36900" indent="0">
              <a:buNone/>
            </a:pPr>
            <a:r>
              <a:rPr lang="de-DE" dirty="0">
                <a:sym typeface="Wingdings" panose="05000000000000000000" pitchFamily="2" charset="2"/>
              </a:rPr>
              <a:t> United Europe, </a:t>
            </a:r>
            <a:r>
              <a:rPr lang="de-DE" dirty="0" err="1">
                <a:sym typeface="Wingdings" panose="05000000000000000000" pitchFamily="2" charset="2"/>
              </a:rPr>
              <a:t>military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strength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active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intervention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crises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14DF64C8-877C-E362-7F90-DF304938574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E6CCB9A1-9974-BE10-8F7A-C27EA73D67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Policies of the EU member states / Jullia Beuerle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540FA3A5-A713-3EE9-5AAE-C74A32B4B9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48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5BF61C6-CB66-96C9-8756-399E4627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</a:t>
            </a:r>
            <a:r>
              <a:rPr lang="de-DE" dirty="0" err="1"/>
              <a:t>Why</a:t>
            </a:r>
            <a:r>
              <a:rPr lang="de-DE" dirty="0"/>
              <a:t> and </a:t>
            </a:r>
            <a:r>
              <a:rPr lang="de-DE" dirty="0" err="1"/>
              <a:t>What</a:t>
            </a:r>
            <a:r>
              <a:rPr lang="de-DE" dirty="0"/>
              <a:t> Europe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99950C7-B5D7-4B1F-CC96-DD8A1AAE7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09753" y="1994170"/>
            <a:ext cx="3768451" cy="37773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err="1">
                <a:sym typeface="Wingdings" panose="05000000000000000000" pitchFamily="2" charset="2"/>
              </a:rPr>
              <a:t>Already</a:t>
            </a:r>
            <a:r>
              <a:rPr lang="de-DE" dirty="0">
                <a:sym typeface="Wingdings" panose="05000000000000000000" pitchFamily="2" charset="2"/>
              </a:rPr>
              <a:t> in 2021 </a:t>
            </a:r>
            <a:r>
              <a:rPr lang="de-DE" dirty="0" err="1">
                <a:sym typeface="Wingdings" panose="05000000000000000000" pitchFamily="2" charset="2"/>
              </a:rPr>
              <a:t>Latvia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had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second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highest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percentage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GDP </a:t>
            </a:r>
            <a:r>
              <a:rPr lang="de-DE" dirty="0" err="1">
                <a:sym typeface="Wingdings" panose="05000000000000000000" pitchFamily="2" charset="2"/>
              </a:rPr>
              <a:t>spend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defence</a:t>
            </a: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Further </a:t>
            </a:r>
            <a:r>
              <a:rPr lang="de-DE" dirty="0" err="1">
                <a:sym typeface="Wingdings" panose="05000000000000000000" pitchFamily="2" charset="2"/>
              </a:rPr>
              <a:t>increased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their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military</a:t>
            </a:r>
            <a:r>
              <a:rPr lang="de-DE" dirty="0">
                <a:sym typeface="Wingdings" panose="05000000000000000000" pitchFamily="2" charset="2"/>
              </a:rPr>
              <a:t> spending </a:t>
            </a:r>
            <a:r>
              <a:rPr lang="de-DE" dirty="0" err="1">
                <a:sym typeface="Wingdings" panose="05000000000000000000" pitchFamily="2" charset="2"/>
              </a:rPr>
              <a:t>since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then</a:t>
            </a:r>
            <a:endParaRPr lang="de-DE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Further </a:t>
            </a:r>
            <a:r>
              <a:rPr lang="de-DE" dirty="0" err="1">
                <a:sym typeface="Wingdings" panose="05000000000000000000" pitchFamily="2" charset="2"/>
              </a:rPr>
              <a:t>rise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up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3%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GDP in 2027 </a:t>
            </a:r>
            <a:r>
              <a:rPr lang="de-DE" dirty="0" err="1">
                <a:sym typeface="Wingdings" panose="05000000000000000000" pitchFamily="2" charset="2"/>
              </a:rPr>
              <a:t>planned</a:t>
            </a: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>
                <a:sym typeface="Wingdings" panose="05000000000000000000" pitchFamily="2" charset="2"/>
              </a:rPr>
              <a:t>Decision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reinstall </a:t>
            </a:r>
            <a:r>
              <a:rPr lang="de-DE" dirty="0" err="1">
                <a:sym typeface="Wingdings" panose="05000000000000000000" pitchFamily="2" charset="2"/>
              </a:rPr>
              <a:t>military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service</a:t>
            </a:r>
            <a:r>
              <a:rPr lang="de-DE" dirty="0">
                <a:sym typeface="Wingdings" panose="05000000000000000000" pitchFamily="2" charset="2"/>
              </a:rPr>
              <a:t> in 2023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4ADE6AC-A444-B22B-1CC9-A3AE8EA4C1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D343742-8665-1465-5DCC-E41C2A4AAB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Policies of the EU member states / Jullia Beuerle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E85B083-2A51-600D-B672-83C8D67875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DC60161F-6EC6-DDEE-F91D-6825A9A75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640462"/>
            <a:ext cx="6455324" cy="4250583"/>
          </a:xfrm>
          <a:prstGeom prst="rect">
            <a:avLst/>
          </a:prstGeom>
        </p:spPr>
      </p:pic>
      <p:sp>
        <p:nvSpPr>
          <p:cNvPr id="9" name="Pfeil: nach oben 8">
            <a:extLst>
              <a:ext uri="{FF2B5EF4-FFF2-40B4-BE49-F238E27FC236}">
                <a16:creationId xmlns:a16="http://schemas.microsoft.com/office/drawing/2014/main" xmlns="" id="{C3C2F2AF-AC8F-1FBE-9A0C-99C0388A98E8}"/>
              </a:ext>
            </a:extLst>
          </p:cNvPr>
          <p:cNvSpPr/>
          <p:nvPr/>
        </p:nvSpPr>
        <p:spPr>
          <a:xfrm>
            <a:off x="4231533" y="4863830"/>
            <a:ext cx="97277" cy="1945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609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AD0A42C-E53A-2CFC-0CFC-9A63C7FA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crisis</a:t>
            </a:r>
            <a:r>
              <a:rPr lang="de-DE" dirty="0"/>
              <a:t> and Eurozone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ADBDF66-94CD-A09E-0251-9916790A2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Latvia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depression</a:t>
            </a:r>
            <a:r>
              <a:rPr lang="de-DE" dirty="0"/>
              <a:t> </a:t>
            </a:r>
            <a:r>
              <a:rPr lang="de-DE" dirty="0" err="1"/>
              <a:t>among</a:t>
            </a:r>
            <a:r>
              <a:rPr lang="de-DE" dirty="0"/>
              <a:t> EU countries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shrinking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economy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17,7% in 2009</a:t>
            </a:r>
          </a:p>
          <a:p>
            <a:r>
              <a:rPr lang="de-DE" dirty="0"/>
              <a:t>Sharp </a:t>
            </a:r>
            <a:r>
              <a:rPr lang="de-DE" dirty="0" err="1"/>
              <a:t>rise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emigration</a:t>
            </a:r>
            <a:r>
              <a:rPr lang="de-DE" dirty="0"/>
              <a:t> rate: 9,1%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country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2009 </a:t>
            </a:r>
            <a:r>
              <a:rPr lang="de-DE" dirty="0" err="1"/>
              <a:t>to</a:t>
            </a:r>
            <a:r>
              <a:rPr lang="de-DE" dirty="0"/>
              <a:t> 2013</a:t>
            </a:r>
          </a:p>
          <a:p>
            <a:pPr lvl="1"/>
            <a:r>
              <a:rPr lang="de-DE" dirty="0" err="1"/>
              <a:t>Mostly</a:t>
            </a:r>
            <a:r>
              <a:rPr lang="de-DE" dirty="0"/>
              <a:t> </a:t>
            </a:r>
            <a:r>
              <a:rPr lang="de-DE" dirty="0" err="1"/>
              <a:t>driven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and </a:t>
            </a:r>
            <a:r>
              <a:rPr lang="de-DE" dirty="0" err="1"/>
              <a:t>growing</a:t>
            </a:r>
            <a:r>
              <a:rPr lang="de-DE" dirty="0"/>
              <a:t> </a:t>
            </a:r>
            <a:r>
              <a:rPr lang="de-DE" dirty="0" err="1"/>
              <a:t>poverty</a:t>
            </a:r>
            <a:endParaRPr lang="de-DE" dirty="0"/>
          </a:p>
          <a:p>
            <a:r>
              <a:rPr lang="de-DE" dirty="0" err="1"/>
              <a:t>Latvian</a:t>
            </a:r>
            <a:r>
              <a:rPr lang="de-DE" dirty="0"/>
              <a:t> </a:t>
            </a:r>
            <a:r>
              <a:rPr lang="de-DE" dirty="0" err="1"/>
              <a:t>politicians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pushing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country‘s</a:t>
            </a:r>
            <a:r>
              <a:rPr lang="de-DE" dirty="0"/>
              <a:t> Eurozone </a:t>
            </a:r>
            <a:r>
              <a:rPr lang="de-DE" dirty="0" err="1"/>
              <a:t>membership</a:t>
            </a:r>
            <a:endParaRPr lang="de-DE" dirty="0"/>
          </a:p>
          <a:p>
            <a:pPr lvl="1"/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crisis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decide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stick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plan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devalue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</a:t>
            </a:r>
            <a:endParaRPr lang="de-DE" dirty="0"/>
          </a:p>
          <a:p>
            <a:pPr lvl="1"/>
            <a:r>
              <a:rPr lang="de-DE" dirty="0" err="1"/>
              <a:t>Despite</a:t>
            </a:r>
            <a:r>
              <a:rPr lang="de-DE" dirty="0"/>
              <a:t> potential massive </a:t>
            </a:r>
            <a:r>
              <a:rPr lang="de-DE" dirty="0" err="1"/>
              <a:t>damage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Latvian</a:t>
            </a:r>
            <a:r>
              <a:rPr lang="de-DE" dirty="0"/>
              <a:t> </a:t>
            </a:r>
            <a:r>
              <a:rPr lang="de-DE" dirty="0" err="1"/>
              <a:t>economy</a:t>
            </a:r>
            <a:r>
              <a:rPr lang="de-DE" dirty="0"/>
              <a:t> and </a:t>
            </a:r>
            <a:r>
              <a:rPr lang="de-DE" dirty="0" err="1"/>
              <a:t>decreasing</a:t>
            </a:r>
            <a:r>
              <a:rPr lang="de-DE" dirty="0"/>
              <a:t> </a:t>
            </a:r>
            <a:r>
              <a:rPr lang="de-DE" dirty="0" err="1"/>
              <a:t>wages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continued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Eurozone</a:t>
            </a:r>
          </a:p>
          <a:p>
            <a:pPr lvl="1"/>
            <a:r>
              <a:rPr lang="de-DE" dirty="0"/>
              <a:t>Polling in 2013 </a:t>
            </a:r>
            <a:r>
              <a:rPr lang="de-DE" dirty="0" err="1"/>
              <a:t>showed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62%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Latvians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implementing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Euro</a:t>
            </a:r>
          </a:p>
          <a:p>
            <a:pPr lvl="1"/>
            <a:r>
              <a:rPr lang="de-DE" dirty="0"/>
              <a:t>Fear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bailouts</a:t>
            </a:r>
            <a:r>
              <a:rPr lang="de-DE" dirty="0"/>
              <a:t> and </a:t>
            </a:r>
            <a:r>
              <a:rPr lang="de-DE" dirty="0" err="1"/>
              <a:t>paying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richer</a:t>
            </a:r>
            <a:r>
              <a:rPr lang="de-DE" dirty="0"/>
              <a:t> countries </a:t>
            </a:r>
            <a:r>
              <a:rPr lang="de-DE" dirty="0" err="1"/>
              <a:t>dept</a:t>
            </a:r>
            <a:endParaRPr lang="de-DE" dirty="0"/>
          </a:p>
          <a:p>
            <a:pPr lvl="1"/>
            <a:r>
              <a:rPr lang="de-DE" dirty="0"/>
              <a:t>Political </a:t>
            </a:r>
            <a:r>
              <a:rPr lang="de-DE" dirty="0" err="1"/>
              <a:t>choice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reflects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dedication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Europe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CACBBE8-A063-AF9E-4C44-D999858D9C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10.01.2024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44A0D3C-C49D-3CB1-752C-833D165EB2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/>
              <a:t>Policies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/ </a:t>
            </a:r>
            <a:r>
              <a:rPr lang="de-DE" dirty="0" err="1"/>
              <a:t>Jullia</a:t>
            </a:r>
            <a:r>
              <a:rPr lang="de-DE" dirty="0"/>
              <a:t> Beuerle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85B4DAF-E25A-83D8-3C6F-21FFFD46BE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68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E9F201-DFF3-A0AE-6814-05D20216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Russia-Ukraine war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C0C39C5-12FE-7A0E-4B7C-054607C8D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de-DE" i="1" dirty="0"/>
              <a:t>„The </a:t>
            </a:r>
            <a:r>
              <a:rPr lang="de-DE" i="1" dirty="0" err="1"/>
              <a:t>only</a:t>
            </a:r>
            <a:r>
              <a:rPr lang="de-DE" i="1" dirty="0"/>
              <a:t> </a:t>
            </a:r>
            <a:r>
              <a:rPr lang="de-DE" i="1" dirty="0" err="1"/>
              <a:t>way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get</a:t>
            </a:r>
            <a:r>
              <a:rPr lang="de-DE" i="1" dirty="0"/>
              <a:t> </a:t>
            </a:r>
            <a:r>
              <a:rPr lang="de-DE" i="1" dirty="0" err="1"/>
              <a:t>peace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ensure</a:t>
            </a:r>
            <a:r>
              <a:rPr lang="de-DE" i="1" dirty="0"/>
              <a:t> </a:t>
            </a:r>
            <a:r>
              <a:rPr lang="de-DE" i="1" dirty="0" err="1"/>
              <a:t>that</a:t>
            </a:r>
            <a:r>
              <a:rPr lang="de-DE" i="1" dirty="0"/>
              <a:t> Russia loses </a:t>
            </a:r>
            <a:r>
              <a:rPr lang="de-DE" i="1" dirty="0" err="1"/>
              <a:t>the</a:t>
            </a:r>
            <a:r>
              <a:rPr lang="de-DE" i="1" dirty="0"/>
              <a:t> war.“ – Former PM </a:t>
            </a:r>
            <a:r>
              <a:rPr lang="de-DE" i="1" dirty="0" err="1"/>
              <a:t>Krisjanis</a:t>
            </a:r>
            <a:r>
              <a:rPr lang="de-DE" i="1" dirty="0"/>
              <a:t> Karins</a:t>
            </a:r>
          </a:p>
          <a:p>
            <a:pPr marL="36900" indent="0">
              <a:buNone/>
            </a:pPr>
            <a:endParaRPr lang="de-DE" sz="800" dirty="0"/>
          </a:p>
          <a:p>
            <a:r>
              <a:rPr lang="de-DE" dirty="0"/>
              <a:t>Russian </a:t>
            </a:r>
            <a:r>
              <a:rPr lang="de-DE" dirty="0" err="1"/>
              <a:t>independent</a:t>
            </a:r>
            <a:r>
              <a:rPr lang="de-DE" dirty="0"/>
              <a:t> TV </a:t>
            </a:r>
            <a:r>
              <a:rPr lang="de-DE" dirty="0" err="1"/>
              <a:t>channel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exile</a:t>
            </a:r>
            <a:r>
              <a:rPr lang="de-DE" dirty="0"/>
              <a:t> in </a:t>
            </a:r>
            <a:r>
              <a:rPr lang="de-DE" dirty="0" err="1"/>
              <a:t>Latvia</a:t>
            </a:r>
            <a:r>
              <a:rPr lang="de-DE" dirty="0"/>
              <a:t> in </a:t>
            </a:r>
            <a:r>
              <a:rPr lang="de-DE" dirty="0" err="1"/>
              <a:t>February</a:t>
            </a:r>
            <a:r>
              <a:rPr lang="de-DE" dirty="0"/>
              <a:t> 2022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W</a:t>
            </a:r>
            <a:r>
              <a:rPr lang="de-DE" dirty="0"/>
              <a:t>as </a:t>
            </a:r>
            <a:r>
              <a:rPr lang="de-DE" dirty="0" err="1"/>
              <a:t>banned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months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Russian </a:t>
            </a:r>
            <a:r>
              <a:rPr lang="de-DE" dirty="0" err="1"/>
              <a:t>propaganda</a:t>
            </a:r>
            <a:r>
              <a:rPr lang="de-DE" dirty="0"/>
              <a:t> </a:t>
            </a:r>
            <a:r>
              <a:rPr lang="de-DE" dirty="0" err="1"/>
              <a:t>efforts</a:t>
            </a: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Russian </a:t>
            </a:r>
            <a:r>
              <a:rPr lang="de-DE" dirty="0" err="1"/>
              <a:t>community</a:t>
            </a:r>
            <a:r>
              <a:rPr lang="de-DE" dirty="0"/>
              <a:t> in </a:t>
            </a:r>
            <a:r>
              <a:rPr lang="de-DE" dirty="0" err="1"/>
              <a:t>Latvia</a:t>
            </a:r>
            <a:r>
              <a:rPr lang="de-DE" dirty="0"/>
              <a:t> (25%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)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affected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disinformation</a:t>
            </a:r>
            <a:endParaRPr lang="de-DE" dirty="0"/>
          </a:p>
          <a:p>
            <a:r>
              <a:rPr lang="de-DE" dirty="0" err="1"/>
              <a:t>Lowered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in </a:t>
            </a:r>
            <a:r>
              <a:rPr lang="de-DE" dirty="0" err="1"/>
              <a:t>Latvia</a:t>
            </a:r>
            <a:r>
              <a:rPr lang="de-DE" dirty="0"/>
              <a:t> and </a:t>
            </a:r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Russian gas </a:t>
            </a:r>
            <a:r>
              <a:rPr lang="de-DE" dirty="0" err="1"/>
              <a:t>supply</a:t>
            </a:r>
            <a:endParaRPr lang="de-DE" dirty="0"/>
          </a:p>
          <a:p>
            <a:r>
              <a:rPr lang="de-DE" dirty="0" err="1"/>
              <a:t>Latvian</a:t>
            </a:r>
            <a:r>
              <a:rPr lang="de-DE" dirty="0"/>
              <a:t> </a:t>
            </a:r>
            <a:r>
              <a:rPr lang="de-DE" dirty="0" err="1"/>
              <a:t>politicians</a:t>
            </a:r>
            <a:r>
              <a:rPr lang="de-DE" dirty="0"/>
              <a:t> </a:t>
            </a:r>
            <a:r>
              <a:rPr lang="de-DE" dirty="0" err="1"/>
              <a:t>repeatedly</a:t>
            </a:r>
            <a:r>
              <a:rPr lang="de-DE" dirty="0"/>
              <a:t> </a:t>
            </a:r>
            <a:r>
              <a:rPr lang="de-DE" dirty="0" err="1"/>
              <a:t>call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military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and support </a:t>
            </a:r>
            <a:r>
              <a:rPr lang="de-DE" dirty="0" err="1"/>
              <a:t>for</a:t>
            </a:r>
            <a:r>
              <a:rPr lang="de-DE" dirty="0"/>
              <a:t> Ukraine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EU countries</a:t>
            </a:r>
          </a:p>
          <a:p>
            <a:pPr lvl="1"/>
            <a:r>
              <a:rPr lang="de-DE" dirty="0"/>
              <a:t>Military </a:t>
            </a:r>
            <a:r>
              <a:rPr lang="de-DE" dirty="0" err="1"/>
              <a:t>strength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crucial</a:t>
            </a:r>
            <a:r>
              <a:rPr lang="de-DE" dirty="0"/>
              <a:t> in </a:t>
            </a:r>
            <a:r>
              <a:rPr lang="de-DE" dirty="0" err="1"/>
              <a:t>facing</a:t>
            </a:r>
            <a:r>
              <a:rPr lang="de-DE" dirty="0"/>
              <a:t> Russia</a:t>
            </a:r>
          </a:p>
          <a:p>
            <a:pPr lvl="1"/>
            <a:r>
              <a:rPr lang="de-DE" dirty="0" err="1"/>
              <a:t>Continuation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sanctions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Russia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499C202C-54AD-DB3C-AB82-76F5523244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189A0259-5449-A9FB-0B88-81E5B2FC4A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/>
              <a:t>Policies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/ </a:t>
            </a:r>
            <a:r>
              <a:rPr lang="de-DE" dirty="0" err="1"/>
              <a:t>Jullia</a:t>
            </a:r>
            <a:r>
              <a:rPr lang="de-DE" dirty="0"/>
              <a:t> Beuerle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2BA8DD34-A9FD-4E18-2A68-15A7513E60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601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E9F201-DFF3-A0AE-6814-05D20216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Russia-Ukraine war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C0C39C5-12FE-7A0E-4B7C-054607C8D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The </a:t>
            </a:r>
            <a:r>
              <a:rPr lang="de-DE" dirty="0" err="1"/>
              <a:t>three</a:t>
            </a:r>
            <a:r>
              <a:rPr lang="de-DE" dirty="0"/>
              <a:t> Baltic </a:t>
            </a:r>
            <a:r>
              <a:rPr lang="de-DE" dirty="0" err="1"/>
              <a:t>states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ones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declare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Russian </a:t>
            </a:r>
            <a:r>
              <a:rPr lang="de-DE" dirty="0" err="1"/>
              <a:t>regime</a:t>
            </a:r>
            <a:r>
              <a:rPr lang="de-DE" dirty="0"/>
              <a:t> a </a:t>
            </a:r>
            <a:r>
              <a:rPr lang="de-DE" dirty="0" err="1"/>
              <a:t>terrorist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de-DE" dirty="0"/>
          </a:p>
          <a:p>
            <a:r>
              <a:rPr lang="de-DE" dirty="0"/>
              <a:t>Demolition </a:t>
            </a:r>
            <a:r>
              <a:rPr lang="de-DE" dirty="0" err="1"/>
              <a:t>of</a:t>
            </a:r>
            <a:r>
              <a:rPr lang="de-DE" dirty="0"/>
              <a:t> war </a:t>
            </a:r>
            <a:r>
              <a:rPr lang="de-DE" dirty="0" err="1"/>
              <a:t>monuments</a:t>
            </a:r>
            <a:r>
              <a:rPr lang="de-DE" dirty="0"/>
              <a:t> </a:t>
            </a:r>
            <a:r>
              <a:rPr lang="de-DE" dirty="0" err="1"/>
              <a:t>glorifying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Army‘s</a:t>
            </a:r>
            <a:r>
              <a:rPr lang="de-DE" dirty="0"/>
              <a:t> </a:t>
            </a:r>
            <a:r>
              <a:rPr lang="de-DE" dirty="0" err="1"/>
              <a:t>victory</a:t>
            </a:r>
            <a:r>
              <a:rPr lang="de-DE" dirty="0"/>
              <a:t> and </a:t>
            </a:r>
            <a:r>
              <a:rPr lang="de-DE" dirty="0" err="1"/>
              <a:t>thus</a:t>
            </a:r>
            <a:r>
              <a:rPr lang="de-DE" dirty="0"/>
              <a:t> </a:t>
            </a:r>
            <a:r>
              <a:rPr lang="de-DE" dirty="0" err="1"/>
              <a:t>Russia‘s</a:t>
            </a:r>
            <a:r>
              <a:rPr lang="de-DE" dirty="0"/>
              <a:t> war </a:t>
            </a:r>
            <a:r>
              <a:rPr lang="de-DE" dirty="0" err="1"/>
              <a:t>crimes</a:t>
            </a:r>
            <a:r>
              <a:rPr lang="de-DE" dirty="0"/>
              <a:t> in 2nd WW in all Baltic countries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A </a:t>
            </a:r>
            <a:r>
              <a:rPr lang="de-DE" dirty="0" err="1"/>
              <a:t>protest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Russian </a:t>
            </a:r>
            <a:r>
              <a:rPr lang="de-DE" dirty="0" err="1"/>
              <a:t>community</a:t>
            </a:r>
            <a:r>
              <a:rPr lang="de-DE" dirty="0"/>
              <a:t> was not </a:t>
            </a:r>
            <a:r>
              <a:rPr lang="de-DE" dirty="0" err="1"/>
              <a:t>permitted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authorities</a:t>
            </a:r>
            <a:endParaRPr lang="de-DE" dirty="0"/>
          </a:p>
          <a:p>
            <a:r>
              <a:rPr lang="de-DE" dirty="0"/>
              <a:t>Travel </a:t>
            </a:r>
            <a:r>
              <a:rPr lang="de-DE" dirty="0" err="1"/>
              <a:t>restriction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Russian </a:t>
            </a:r>
            <a:r>
              <a:rPr lang="de-DE" dirty="0" err="1"/>
              <a:t>citizens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Schengen </a:t>
            </a:r>
            <a:r>
              <a:rPr lang="de-DE" dirty="0" err="1"/>
              <a:t>visas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Baltic </a:t>
            </a:r>
            <a:r>
              <a:rPr lang="de-DE" dirty="0" err="1"/>
              <a:t>borders</a:t>
            </a: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ban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Finland</a:t>
            </a:r>
            <a:r>
              <a:rPr lang="de-DE" dirty="0"/>
              <a:t> </a:t>
            </a:r>
            <a:r>
              <a:rPr lang="de-DE" dirty="0" err="1"/>
              <a:t>wanted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wait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decision</a:t>
            </a:r>
            <a:r>
              <a:rPr lang="de-DE" dirty="0"/>
              <a:t> on EU </a:t>
            </a:r>
            <a:r>
              <a:rPr lang="de-DE" dirty="0" err="1"/>
              <a:t>level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499C202C-54AD-DB3C-AB82-76F5523244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189A0259-5449-A9FB-0B88-81E5B2FC4A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/>
              <a:t>Policies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/ </a:t>
            </a:r>
            <a:r>
              <a:rPr lang="de-DE" dirty="0" err="1"/>
              <a:t>Jullia</a:t>
            </a:r>
            <a:r>
              <a:rPr lang="de-DE" dirty="0"/>
              <a:t> Beuerle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2BA8DD34-A9FD-4E18-2A68-15A7513E60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212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E9F201-DFF3-A0AE-6814-05D20216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Sources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C0C39C5-12FE-7A0E-4B7C-054607C8D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1759974"/>
            <a:ext cx="10363805" cy="4123301"/>
          </a:xfrm>
        </p:spPr>
        <p:txBody>
          <a:bodyPr numCol="2">
            <a:noAutofit/>
          </a:bodyPr>
          <a:lstStyle/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- The World Factbook (cia.gov)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– EU member country profile | European Union (europa.eu)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marks 18 years of its membership in the European Union |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Ārlietu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ministrija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(mfa.gov.lv)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Lettland | bpb.de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Vor 30 Jahren: Estland und Lettland erklären Unabhängigkeit | Hintergrund aktuell | bpb.de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Facts and figures, EU demographics | European Union (europa.eu)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- The World Factbook (cia.gov)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– EU member country profile | European Union (europa.eu)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- The World Factbook (cia.gov)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POLITICO Poll of Polls — Latvian polls, trends and election news for Latvia – POLITICO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Lettland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(LVA) | bpb.de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country profile - BBC News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2022 Latvian parliamentary election - Wikipedia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https://www.politico.eu/article/evika-silina-is-latvias-new-prime-minister/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parliament approves new broad coalition government – EURACTIV.com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Structure |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Ārlietu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ministrija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(mfa.gov.lv)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Evika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Siliņa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is Latvia’s new prime minister – POLITICO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country profile - BBC News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POLITICO Poll of Polls — Latvian polls, trends and election news for Latvia – POLITICO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Parlamentswahl in Lettland 2022 | Hintergrund aktuell | bpb.de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European Union |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Ārlietu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ministrija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(mfa.gov.lv)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Party of Latvia PM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Kariņš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wins election, provisional results show – POLITICO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Lettland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(LVA) | bpb.de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Opinion des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citoyens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et des managers sur: adhesion des États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baltes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et des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Republiques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sovietiques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à la CEE; Initiatives CE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Yougoslavie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Reforme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sur la politique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agricole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commune;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greves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l'été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à la Commission -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Oktober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1991 - - Eurobarometer survey (europa.eu)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 study on “Future of Europe – Latvia’s Viewpoint” reveals people’s opinions on EU-related priorities |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Ārlietu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ministrija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(mfa.gov.lv)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EU-Russia relations expected to get even worse, says bloc’s top diplomat | European Union | The Guardian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marks 18 years of its membership in the European Union |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Ārlietu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ministrija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(mfa.gov.lv)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 group of EU states formally express concerns over Macron’s Russia comments –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Euractiv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Macron’s Russia dialogue to be tested on Baltic trip – POLITICO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National Alliance (</a:t>
            </a:r>
            <a:r>
              <a:rPr lang="de-DE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</a:t>
            </a:r>
            <a:r>
              <a:rPr lang="de-DE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 – Wikipedia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Social Democratic Party "Harmony" – Wikipedia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Development/</a:t>
            </a:r>
            <a:r>
              <a:rPr lang="de-DE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For</a:t>
            </a:r>
            <a:r>
              <a:rPr lang="de-DE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! – Wikipedia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Latvian</a:t>
            </a:r>
            <a:r>
              <a:rPr lang="de-DE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Russian Union – Wikipedia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e-DE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New Unity – Wikipedia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For Latvia, euro still attractive despite Europe's financial crisis | Latvia | The Guardian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becomes 18th state to join the eurozone - BBC News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F48D503A-AC33-B4BB-3E71-5E971682ED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10.01.2024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29D3AFAD-E9FC-E71A-047A-46ABF51B03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Policies of the EU member states / Jullia Beuerle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9232A735-9BAA-C58C-7CC3-E26F69CB29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57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7F93FDF-D5B6-5902-1722-83CFF7BA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Sources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55E72C97-A3AD-3C1B-0E7F-19529FC1E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1759974"/>
            <a:ext cx="10363805" cy="4123301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de-DE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Grenze zwischen Lettland und Russland – Wikipedia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Latvia’s Crisis: Eurozone Membership is the Answer (ft.com)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For Latvia, euro still attractive despite Europe's financial crisis | Latvia | The Guardian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– Immigration, Emigration, Diaspora | Northern Europe | bpb.de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Coordination of the European Union Affairs in Latvia |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Ārlietu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ministrija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(mfa.gov.lv)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Latvia’s Presidency of the Council of the EU |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Ārlietu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ministrija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(mfa.gov.lv)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Security and Defence Policy |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Ārlietu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ministrija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(mfa.gov.lv)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File:Total general government expenditure on defence, 2021 (% of GDP).png - Statistics Explained (europa.eu)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set to join eurozone next year (ft.com)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Latvia’s Crisis: Eurozone Membership is the Answer (ft.com)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For Latvia, euro still attractive despite Europe's financial crisis | Latvia | The Guardian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– Immigration, Emigration, Diaspora | Northern Europe | bpb.de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For Latvia, euro still attractive despite Europe's financial crisis | Latvia | The Guardian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becomes 18th state to join the eurozone - BBC News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shuts down exiled Russian TV channel </a:t>
            </a:r>
            <a:r>
              <a:rPr lang="en-GB" sz="9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Dozhd</a:t>
            </a: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– POLITICO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Russia’s exiled TV Rain licensed in Netherlands after Latvian removal – EURACTIV.com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Russia’s ‘cynical’ actions at border aim to sow discord, Finland says – POLITICO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Latvian PM: ‘Russia has to lose’ – POLITICO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West must brace for years of Putin pressure on Ukraine, Latvian PM says – POLITICO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Latvia’s foreign minister wants planes for Ukraine — and sees ‘momentum’ – POLITICO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More EU countries threaten to close Russian borders amid migrant surge – POLITICO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‘If a war starts, they will come here first’: Latvia mounts a wary border watch – POLITICO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to reinstate compulsory military service amid Russia’s war on Ukraine – POLITICO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Gazprom cuts gas supplies to Latvia – POLITICO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‘Call a spade a spade’ — Latvia urges terror sponsor label for Russia – POLITICO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Estonian parliament declares Russia a terrorist state – POLITICO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to topple Soviet war monument – POLITICO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Estonia, Latvia, Lithuania to restrict entry of Russians – POLITICO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Surveys - Eurobarometer (europa.eu)</a:t>
            </a:r>
            <a:endParaRPr lang="en-GB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 euro area - November 2023 - - Eurobarometer survey (europa.eu)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nl-NL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Microsoft Word - 2-03062005-en-bp.doc (europa.eu)</a:t>
            </a:r>
            <a:endParaRPr lang="nl-NL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9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History of Latvia: A brief synopsis (mfa.gov.lv)</a:t>
            </a:r>
            <a:endParaRPr lang="de-DE" sz="9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38D9B0A-9C93-AAE5-1A23-85E39E3F50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10.01.2024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8613513-14B6-FA32-ED73-AE8D26DDE1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Policies of the EU member states / Jullia Beuerle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6628877-20CC-239F-0221-4576ADA4AF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269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C42D46-AEB8-C283-07AE-FD12AB89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Image </a:t>
            </a:r>
            <a:r>
              <a:rPr lang="de-DE" dirty="0" err="1"/>
              <a:t>sources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580543D6-ED7E-1AC6-CFCF-F69869443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Скачать</a:t>
            </a:r>
            <a:r>
              <a:rPr lang="de-DE" sz="18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- </a:t>
            </a:r>
            <a:r>
              <a:rPr lang="en-GB" sz="18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Флаг</a:t>
            </a:r>
            <a:r>
              <a:rPr lang="en-GB" sz="18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18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Латвии</a:t>
            </a:r>
            <a:r>
              <a:rPr lang="de-DE" sz="18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| Flagistrany.ru</a:t>
            </a:r>
            <a:endParaRPr lang="de-DE" sz="18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Eurostat </a:t>
            </a:r>
            <a:r>
              <a:rPr lang="de-DE" sz="18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celebrates</a:t>
            </a:r>
            <a:r>
              <a:rPr lang="de-DE" sz="18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de-DE" sz="18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</a:t>
            </a:r>
            <a:r>
              <a:rPr lang="de-DE" sz="18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- Products Eurostat News - Eurostat (europa.eu)</a:t>
            </a:r>
            <a:endParaRPr lang="de-DE" sz="18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Latvia Travel Advice &amp; Safety | </a:t>
            </a:r>
            <a:r>
              <a:rPr lang="en-GB" sz="18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Smartraveller</a:t>
            </a:r>
            <a:endParaRPr lang="de-DE" sz="1800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Valdībā</a:t>
            </a:r>
            <a:r>
              <a:rPr lang="en-GB" sz="18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(jaunavienotiba.lv)</a:t>
            </a:r>
            <a:endParaRPr lang="de-DE" sz="1800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Evika</a:t>
            </a:r>
            <a:r>
              <a:rPr lang="en-GB" sz="18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18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Siliņa</a:t>
            </a:r>
            <a:r>
              <a:rPr lang="en-GB" sz="18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(jaunavienotiba.lv)</a:t>
            </a:r>
            <a:endParaRPr lang="de-DE" sz="1800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Krišjānis</a:t>
            </a:r>
            <a:r>
              <a:rPr lang="en-GB" sz="18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1800" u="sng" dirty="0" err="1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Kariņš</a:t>
            </a:r>
            <a:r>
              <a:rPr lang="en-GB" sz="18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(jaunavienotiba.lv)</a:t>
            </a:r>
            <a:endParaRPr lang="en-GB" sz="18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POLITICO Poll of Polls — Latvian polls, trends and election news for Latvia – POLITICO</a:t>
            </a:r>
            <a:endParaRPr lang="en-GB" sz="18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Parliament's seven political groups | News | European Parliament (europa.eu)</a:t>
            </a:r>
            <a:endParaRPr lang="en-GB" sz="18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Surveys - Eurobarometer (europa.eu)</a:t>
            </a:r>
            <a:endParaRPr lang="de-DE" sz="1800" u="sng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B268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File:Total general government expenditure on defence, 2021 (% of GDP).png - Statistics Explained (europa.eu)</a:t>
            </a:r>
            <a:endParaRPr lang="de-DE" sz="1800" dirty="0">
              <a:solidFill>
                <a:srgbClr val="B268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0E06635-1280-C467-8563-46F510AD243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6E45562-BEA2-095B-8411-9A472D8A55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Policies of the EU member states / Jullia Beuerle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759F879-A14F-796A-5F56-0E866AEEF8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60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5C366C-1461-FF44-A74F-2C918709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A87E2D3-D2A7-69B0-A6D4-D970E02B8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1785438"/>
            <a:ext cx="10363805" cy="3986098"/>
          </a:xfrm>
        </p:spPr>
        <p:txBody>
          <a:bodyPr>
            <a:normAutofit/>
          </a:bodyPr>
          <a:lstStyle/>
          <a:p>
            <a:pPr marL="494100" indent="-457200">
              <a:buClr>
                <a:srgbClr val="B2686E"/>
              </a:buClr>
              <a:buAutoNum type="arabicPeriod"/>
            </a:pPr>
            <a:r>
              <a:rPr lang="de-DE" sz="2400" dirty="0"/>
              <a:t>Country </a:t>
            </a:r>
            <a:r>
              <a:rPr lang="de-DE" sz="2400" dirty="0" err="1"/>
              <a:t>profile</a:t>
            </a:r>
            <a:endParaRPr lang="de-DE" sz="2400" dirty="0"/>
          </a:p>
          <a:p>
            <a:pPr marL="494100" indent="-457200">
              <a:buClr>
                <a:srgbClr val="B2686E"/>
              </a:buClr>
              <a:buAutoNum type="arabicPeriod"/>
            </a:pPr>
            <a:r>
              <a:rPr lang="de-DE" sz="2400" dirty="0" err="1"/>
              <a:t>History</a:t>
            </a:r>
            <a:endParaRPr lang="de-DE" sz="2400" dirty="0"/>
          </a:p>
          <a:p>
            <a:pPr marL="494100" indent="-457200">
              <a:buClr>
                <a:srgbClr val="B2686E"/>
              </a:buClr>
              <a:buAutoNum type="arabicPeriod"/>
            </a:pPr>
            <a:r>
              <a:rPr lang="de-DE" sz="2400" dirty="0"/>
              <a:t>National </a:t>
            </a:r>
            <a:r>
              <a:rPr lang="de-DE" sz="2400" dirty="0" err="1"/>
              <a:t>politics</a:t>
            </a:r>
            <a:endParaRPr lang="de-DE" sz="2400" dirty="0"/>
          </a:p>
          <a:p>
            <a:pPr marL="494100" indent="-457200">
              <a:buClr>
                <a:srgbClr val="B2686E"/>
              </a:buClr>
              <a:buAutoNum type="arabicPeriod"/>
            </a:pPr>
            <a:r>
              <a:rPr lang="de-DE" sz="2400" dirty="0" err="1"/>
              <a:t>Euroscepticism</a:t>
            </a:r>
            <a:r>
              <a:rPr lang="de-DE" sz="2400" dirty="0"/>
              <a:t> </a:t>
            </a:r>
          </a:p>
          <a:p>
            <a:pPr marL="494100" indent="-457200">
              <a:buClr>
                <a:srgbClr val="B2686E"/>
              </a:buClr>
              <a:buAutoNum type="arabicPeriod"/>
            </a:pPr>
            <a:r>
              <a:rPr lang="de-DE" sz="2400" dirty="0" err="1"/>
              <a:t>Why</a:t>
            </a:r>
            <a:r>
              <a:rPr lang="de-DE" sz="2400" dirty="0"/>
              <a:t> and </a:t>
            </a:r>
            <a:r>
              <a:rPr lang="de-DE" sz="2400" dirty="0" err="1"/>
              <a:t>What</a:t>
            </a:r>
            <a:r>
              <a:rPr lang="de-DE" sz="2400" dirty="0"/>
              <a:t> Europe?</a:t>
            </a:r>
          </a:p>
          <a:p>
            <a:pPr marL="494100" indent="-457200">
              <a:buClr>
                <a:srgbClr val="B2686E"/>
              </a:buClr>
              <a:buAutoNum type="arabicPeriod"/>
            </a:pPr>
            <a:r>
              <a:rPr lang="de-DE" sz="2400" dirty="0" err="1"/>
              <a:t>Economic</a:t>
            </a:r>
            <a:r>
              <a:rPr lang="de-DE" sz="2400" dirty="0"/>
              <a:t> </a:t>
            </a:r>
            <a:r>
              <a:rPr lang="de-DE" sz="2400" dirty="0" err="1"/>
              <a:t>crisis</a:t>
            </a:r>
            <a:r>
              <a:rPr lang="de-DE" sz="2400" dirty="0"/>
              <a:t> and Eurozone</a:t>
            </a:r>
          </a:p>
          <a:p>
            <a:pPr marL="494100" indent="-457200">
              <a:buClr>
                <a:srgbClr val="B2686E"/>
              </a:buClr>
              <a:buAutoNum type="arabicPeriod"/>
            </a:pPr>
            <a:r>
              <a:rPr lang="de-DE" sz="2400" dirty="0"/>
              <a:t>Russia-Ukraine war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81CC4FA8-EABE-007A-FE78-F1CF2898B8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5CAFF5F0-E492-4A8B-46FE-43F8E1A327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Policies of the EU member states / Jullia Beuerle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68F0F7FD-FBDA-9749-8800-29C1AE5066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9DBEB166-56DD-821E-A701-22600EEF8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6" y="1742406"/>
            <a:ext cx="3816855" cy="38206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AF104672-3470-2852-B6C9-CD92F1589D23}"/>
              </a:ext>
            </a:extLst>
          </p:cNvPr>
          <p:cNvSpPr txBox="1"/>
          <p:nvPr/>
        </p:nvSpPr>
        <p:spPr>
          <a:xfrm>
            <a:off x="6090676" y="5563074"/>
            <a:ext cx="185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B2686E"/>
                </a:solidFill>
              </a:rPr>
              <a:t>(Data </a:t>
            </a:r>
            <a:r>
              <a:rPr lang="de-DE" sz="1600" dirty="0" err="1">
                <a:solidFill>
                  <a:srgbClr val="B2686E"/>
                </a:solidFill>
              </a:rPr>
              <a:t>from</a:t>
            </a:r>
            <a:r>
              <a:rPr lang="de-DE" sz="1600" dirty="0">
                <a:solidFill>
                  <a:srgbClr val="B2686E"/>
                </a:solidFill>
              </a:rPr>
              <a:t> 2017)</a:t>
            </a:r>
          </a:p>
        </p:txBody>
      </p:sp>
    </p:spTree>
    <p:extLst>
      <p:ext uri="{BB962C8B-B14F-4D97-AF65-F5344CB8AC3E}">
        <p14:creationId xmlns:p14="http://schemas.microsoft.com/office/powerpoint/2010/main" val="142198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777BD8-D9F7-5A1A-2B3D-76633A05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Country </a:t>
            </a:r>
            <a:r>
              <a:rPr lang="de-DE" dirty="0" err="1"/>
              <a:t>profile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B5D0C7A-8EBE-E0D0-620F-4A7CE6FFE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1759974"/>
            <a:ext cx="7835901" cy="428090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Capital: Riga</a:t>
            </a:r>
          </a:p>
          <a:p>
            <a:r>
              <a:rPr lang="de-DE" dirty="0"/>
              <a:t>283 km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border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Russia</a:t>
            </a:r>
          </a:p>
          <a:p>
            <a:r>
              <a:rPr lang="de-DE" dirty="0" err="1"/>
              <a:t>Territory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64,5 </a:t>
            </a:r>
            <a:r>
              <a:rPr lang="de-DE" dirty="0" err="1"/>
              <a:t>thousand</a:t>
            </a:r>
            <a:r>
              <a:rPr lang="de-DE" dirty="0"/>
              <a:t> </a:t>
            </a:r>
            <a:r>
              <a:rPr lang="de-DE" dirty="0" err="1"/>
              <a:t>square</a:t>
            </a:r>
            <a:r>
              <a:rPr lang="de-DE" dirty="0"/>
              <a:t> </a:t>
            </a:r>
            <a:r>
              <a:rPr lang="de-DE" dirty="0" err="1"/>
              <a:t>kilometer</a:t>
            </a:r>
            <a:endParaRPr lang="de-DE" dirty="0"/>
          </a:p>
          <a:p>
            <a:r>
              <a:rPr lang="de-DE" dirty="0"/>
              <a:t>Population </a:t>
            </a:r>
            <a:r>
              <a:rPr lang="de-DE" dirty="0" err="1"/>
              <a:t>of</a:t>
            </a:r>
            <a:r>
              <a:rPr lang="de-DE" dirty="0"/>
              <a:t> 1,83 </a:t>
            </a:r>
            <a:r>
              <a:rPr lang="de-DE" dirty="0" err="1"/>
              <a:t>million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 </a:t>
            </a:r>
            <a:r>
              <a:rPr lang="de-DE" dirty="0" err="1"/>
              <a:t>quarter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Russian</a:t>
            </a:r>
          </a:p>
          <a:p>
            <a:r>
              <a:rPr lang="de-DE" dirty="0"/>
              <a:t>GDP per </a:t>
            </a:r>
            <a:r>
              <a:rPr lang="de-DE" dirty="0" err="1"/>
              <a:t>capita</a:t>
            </a:r>
            <a:r>
              <a:rPr lang="de-DE" dirty="0"/>
              <a:t>: 74% </a:t>
            </a:r>
            <a:r>
              <a:rPr lang="de-DE" dirty="0" err="1"/>
              <a:t>of</a:t>
            </a:r>
            <a:r>
              <a:rPr lang="de-DE" dirty="0"/>
              <a:t> GDP in PPS</a:t>
            </a:r>
          </a:p>
          <a:p>
            <a:pPr lvl="1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lowest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EU</a:t>
            </a:r>
          </a:p>
          <a:p>
            <a:pPr lvl="1"/>
            <a:r>
              <a:rPr lang="de-DE" dirty="0"/>
              <a:t>Services 74%, Industry 22%, </a:t>
            </a:r>
            <a:r>
              <a:rPr lang="de-DE" dirty="0" err="1"/>
              <a:t>Agriculture</a:t>
            </a:r>
            <a:r>
              <a:rPr lang="de-DE" dirty="0"/>
              <a:t> 4%</a:t>
            </a:r>
          </a:p>
          <a:p>
            <a:r>
              <a:rPr lang="de-DE" dirty="0"/>
              <a:t>Intra-EU trade: 62%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exports</a:t>
            </a:r>
            <a:r>
              <a:rPr lang="de-DE" dirty="0"/>
              <a:t> and 76%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imports</a:t>
            </a:r>
            <a:endParaRPr lang="de-DE" dirty="0"/>
          </a:p>
          <a:p>
            <a:pPr lvl="1"/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mostly</a:t>
            </a:r>
            <a:r>
              <a:rPr lang="de-DE" dirty="0"/>
              <a:t> Baltic countries and Germany</a:t>
            </a:r>
          </a:p>
          <a:p>
            <a:pPr lvl="1"/>
            <a:r>
              <a:rPr lang="de-DE" dirty="0"/>
              <a:t>14%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imports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and 7%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exports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Russia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C3D5CA43-309D-A453-2EAD-ED9340B5C8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518E1B91-2104-762A-2214-81DE45B808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Policies of the EU member states / Jullia Beuerle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A388CF3-75DC-ABC9-A633-1AAF74D28F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C1696E67-6D8C-8453-37C5-5485BD7F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88" y="1926077"/>
            <a:ext cx="3879256" cy="267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3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1A7BB4A-C7AB-823C-31FA-FFD52CF0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dirty="0" err="1"/>
              <a:t>History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C2EA9FD-A6CD-6D63-94CD-8E5A70F595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1759974"/>
            <a:ext cx="10363805" cy="4123301"/>
          </a:xfrm>
        </p:spPr>
        <p:txBody>
          <a:bodyPr>
            <a:normAutofit fontScale="92500" lnSpcReduction="20000"/>
          </a:bodyPr>
          <a:lstStyle/>
          <a:p>
            <a:r>
              <a:rPr lang="de-DE" dirty="0">
                <a:solidFill>
                  <a:srgbClr val="B2686E"/>
                </a:solidFill>
              </a:rPr>
              <a:t>1920</a:t>
            </a:r>
            <a:r>
              <a:rPr lang="de-DE" dirty="0"/>
              <a:t>: First </a:t>
            </a:r>
            <a:r>
              <a:rPr lang="de-DE" dirty="0" err="1"/>
              <a:t>independence</a:t>
            </a:r>
            <a:r>
              <a:rPr lang="de-DE" dirty="0"/>
              <a:t> after Russian </a:t>
            </a:r>
            <a:r>
              <a:rPr lang="de-DE" dirty="0" err="1"/>
              <a:t>rule</a:t>
            </a:r>
            <a:r>
              <a:rPr lang="de-DE" dirty="0"/>
              <a:t> and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War </a:t>
            </a:r>
            <a:r>
              <a:rPr lang="de-DE" dirty="0" err="1"/>
              <a:t>of</a:t>
            </a:r>
            <a:r>
              <a:rPr lang="de-DE" dirty="0"/>
              <a:t> Independence</a:t>
            </a:r>
          </a:p>
          <a:p>
            <a:r>
              <a:rPr lang="de-DE" dirty="0">
                <a:solidFill>
                  <a:srgbClr val="B2686E"/>
                </a:solidFill>
              </a:rPr>
              <a:t>1940</a:t>
            </a:r>
            <a:r>
              <a:rPr lang="de-DE" dirty="0"/>
              <a:t>: </a:t>
            </a:r>
            <a:r>
              <a:rPr lang="de-DE" dirty="0" err="1"/>
              <a:t>Annexation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Soviet</a:t>
            </a:r>
            <a:r>
              <a:rPr lang="de-DE" dirty="0"/>
              <a:t> Union </a:t>
            </a:r>
          </a:p>
          <a:p>
            <a:pPr lvl="1"/>
            <a:r>
              <a:rPr lang="de-DE" dirty="0"/>
              <a:t>WW II: Invasion </a:t>
            </a:r>
            <a:r>
              <a:rPr lang="de-DE" dirty="0" err="1"/>
              <a:t>of</a:t>
            </a:r>
            <a:r>
              <a:rPr lang="de-DE" dirty="0"/>
              <a:t> Nazi Germany in 1941 </a:t>
            </a:r>
            <a:r>
              <a:rPr lang="de-DE" dirty="0">
                <a:sym typeface="Wingdings" panose="05000000000000000000" pitchFamily="2" charset="2"/>
              </a:rPr>
              <a:t> Strategic </a:t>
            </a:r>
            <a:r>
              <a:rPr lang="de-DE" dirty="0" err="1">
                <a:sym typeface="Wingdings" panose="05000000000000000000" pitchFamily="2" charset="2"/>
              </a:rPr>
              <a:t>role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between</a:t>
            </a:r>
            <a:r>
              <a:rPr lang="de-DE" dirty="0">
                <a:sym typeface="Wingdings" panose="05000000000000000000" pitchFamily="2" charset="2"/>
              </a:rPr>
              <a:t> Germany and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Eastern </a:t>
            </a:r>
            <a:r>
              <a:rPr lang="de-DE" dirty="0" err="1">
                <a:sym typeface="Wingdings" panose="05000000000000000000" pitchFamily="2" charset="2"/>
              </a:rPr>
              <a:t>world</a:t>
            </a:r>
            <a:endParaRPr lang="de-DE" dirty="0"/>
          </a:p>
          <a:p>
            <a:pPr lvl="1"/>
            <a:r>
              <a:rPr lang="de-DE" dirty="0"/>
              <a:t>Return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Soviet</a:t>
            </a:r>
            <a:r>
              <a:rPr lang="de-DE" dirty="0"/>
              <a:t>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army</a:t>
            </a:r>
            <a:r>
              <a:rPr lang="de-DE" dirty="0"/>
              <a:t> in 1944</a:t>
            </a:r>
          </a:p>
          <a:p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decades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strict</a:t>
            </a:r>
            <a:r>
              <a:rPr lang="de-DE" dirty="0"/>
              <a:t> </a:t>
            </a:r>
            <a:r>
              <a:rPr lang="de-DE" dirty="0" err="1"/>
              <a:t>Soviet</a:t>
            </a:r>
            <a:r>
              <a:rPr lang="de-DE" dirty="0"/>
              <a:t> </a:t>
            </a:r>
            <a:r>
              <a:rPr lang="de-DE" dirty="0" err="1"/>
              <a:t>regime</a:t>
            </a:r>
            <a:r>
              <a:rPr lang="de-DE" dirty="0"/>
              <a:t>: Many Russians </a:t>
            </a:r>
            <a:r>
              <a:rPr lang="de-DE" dirty="0" err="1"/>
              <a:t>settling</a:t>
            </a:r>
            <a:r>
              <a:rPr lang="de-DE" dirty="0"/>
              <a:t> in </a:t>
            </a:r>
            <a:r>
              <a:rPr lang="de-DE" dirty="0" err="1"/>
              <a:t>Latvia</a:t>
            </a:r>
            <a:endParaRPr lang="de-DE" dirty="0"/>
          </a:p>
          <a:p>
            <a:r>
              <a:rPr lang="de-DE" dirty="0">
                <a:solidFill>
                  <a:srgbClr val="B2686E"/>
                </a:solidFill>
              </a:rPr>
              <a:t>1988</a:t>
            </a:r>
            <a:r>
              <a:rPr lang="de-DE" dirty="0"/>
              <a:t>: Start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democratic</a:t>
            </a:r>
            <a:r>
              <a:rPr lang="de-DE" dirty="0"/>
              <a:t> </a:t>
            </a:r>
            <a:r>
              <a:rPr lang="de-DE" dirty="0" err="1"/>
              <a:t>movement</a:t>
            </a:r>
            <a:r>
              <a:rPr lang="de-DE" dirty="0"/>
              <a:t> and anti-</a:t>
            </a:r>
            <a:r>
              <a:rPr lang="de-DE" dirty="0" err="1"/>
              <a:t>Soviet</a:t>
            </a:r>
            <a:r>
              <a:rPr lang="de-DE" dirty="0"/>
              <a:t> </a:t>
            </a:r>
            <a:r>
              <a:rPr lang="de-DE" dirty="0" err="1"/>
              <a:t>demonstrations</a:t>
            </a:r>
            <a:endParaRPr lang="de-DE" dirty="0"/>
          </a:p>
          <a:p>
            <a:r>
              <a:rPr lang="de-DE" dirty="0">
                <a:solidFill>
                  <a:srgbClr val="B2686E"/>
                </a:solidFill>
              </a:rPr>
              <a:t>1991</a:t>
            </a:r>
            <a:r>
              <a:rPr lang="de-DE" dirty="0"/>
              <a:t>: Declaration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independence</a:t>
            </a:r>
            <a:r>
              <a:rPr lang="de-DE" dirty="0"/>
              <a:t> after 73% </a:t>
            </a:r>
            <a:r>
              <a:rPr lang="de-DE" dirty="0" err="1"/>
              <a:t>voted</a:t>
            </a:r>
            <a:r>
              <a:rPr lang="de-DE" dirty="0"/>
              <a:t> in </a:t>
            </a:r>
            <a:r>
              <a:rPr lang="de-DE" dirty="0" err="1"/>
              <a:t>favour</a:t>
            </a:r>
            <a:r>
              <a:rPr lang="de-DE" dirty="0"/>
              <a:t> in a </a:t>
            </a:r>
            <a:r>
              <a:rPr lang="de-DE" dirty="0" err="1"/>
              <a:t>referendum</a:t>
            </a:r>
            <a:endParaRPr lang="de-DE" dirty="0"/>
          </a:p>
          <a:p>
            <a:r>
              <a:rPr lang="de-DE" dirty="0">
                <a:solidFill>
                  <a:srgbClr val="B2686E"/>
                </a:solidFill>
              </a:rPr>
              <a:t>1995</a:t>
            </a:r>
            <a:r>
              <a:rPr lang="de-DE" dirty="0"/>
              <a:t>: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EU </a:t>
            </a:r>
            <a:r>
              <a:rPr lang="de-DE" dirty="0" err="1"/>
              <a:t>membership</a:t>
            </a:r>
            <a:endParaRPr lang="de-DE" dirty="0"/>
          </a:p>
          <a:p>
            <a:r>
              <a:rPr lang="de-DE" dirty="0">
                <a:solidFill>
                  <a:srgbClr val="B2686E"/>
                </a:solidFill>
              </a:rPr>
              <a:t>2004</a:t>
            </a:r>
            <a:r>
              <a:rPr lang="de-DE" dirty="0"/>
              <a:t>: </a:t>
            </a:r>
            <a:r>
              <a:rPr lang="de-DE" dirty="0" err="1"/>
              <a:t>Latvia</a:t>
            </a:r>
            <a:r>
              <a:rPr lang="de-DE" dirty="0"/>
              <a:t> </a:t>
            </a:r>
            <a:r>
              <a:rPr lang="de-DE" dirty="0" err="1"/>
              <a:t>joins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and NATO</a:t>
            </a:r>
          </a:p>
          <a:p>
            <a:r>
              <a:rPr lang="de-DE" dirty="0">
                <a:solidFill>
                  <a:srgbClr val="B2686E"/>
                </a:solidFill>
              </a:rPr>
              <a:t>2007</a:t>
            </a:r>
            <a:r>
              <a:rPr lang="de-DE" dirty="0"/>
              <a:t>: </a:t>
            </a:r>
            <a:r>
              <a:rPr lang="de-DE" dirty="0" err="1"/>
              <a:t>Latvia</a:t>
            </a:r>
            <a:r>
              <a:rPr lang="de-DE" dirty="0"/>
              <a:t> </a:t>
            </a:r>
            <a:r>
              <a:rPr lang="de-DE" dirty="0" err="1"/>
              <a:t>joins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Schengen </a:t>
            </a:r>
            <a:r>
              <a:rPr lang="de-DE" dirty="0" err="1"/>
              <a:t>area</a:t>
            </a:r>
            <a:endParaRPr lang="de-DE" dirty="0"/>
          </a:p>
          <a:p>
            <a:r>
              <a:rPr lang="de-DE" dirty="0">
                <a:solidFill>
                  <a:srgbClr val="B2686E"/>
                </a:solidFill>
              </a:rPr>
              <a:t>2014</a:t>
            </a:r>
            <a:r>
              <a:rPr lang="de-DE" dirty="0"/>
              <a:t>: </a:t>
            </a:r>
            <a:r>
              <a:rPr lang="de-DE" dirty="0" err="1"/>
              <a:t>Latvia</a:t>
            </a:r>
            <a:r>
              <a:rPr lang="de-DE" dirty="0"/>
              <a:t> </a:t>
            </a:r>
            <a:r>
              <a:rPr lang="de-DE" dirty="0" err="1"/>
              <a:t>joins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Eurozone</a:t>
            </a:r>
          </a:p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83160562-F9CC-9392-086D-4F2A03723C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5AEC98BC-A68B-30C0-24C9-86391004AE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Policies of the EU member states / Jullia Beuerle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877EB704-ACCA-90EA-193E-4B5FA2F5B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53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0B4B8D6-D919-98C8-5F22-009D342B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National </a:t>
            </a:r>
            <a:r>
              <a:rPr lang="de-DE" dirty="0" err="1"/>
              <a:t>politics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DA840F8-B7B3-83FB-08C5-81C17C7018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1759975"/>
            <a:ext cx="10363805" cy="1669026"/>
          </a:xfrm>
        </p:spPr>
        <p:txBody>
          <a:bodyPr/>
          <a:lstStyle/>
          <a:p>
            <a:r>
              <a:rPr lang="en-US" dirty="0"/>
              <a:t>Parliamentary republic with the prime minister as head of government and the president as head of state</a:t>
            </a:r>
          </a:p>
          <a:p>
            <a:r>
              <a:rPr lang="en-US" dirty="0" err="1"/>
              <a:t>Saeima</a:t>
            </a:r>
            <a:r>
              <a:rPr lang="en-US" dirty="0"/>
              <a:t>: Latvian parliament with 100 members</a:t>
            </a:r>
          </a:p>
          <a:p>
            <a:r>
              <a:rPr lang="en-US" dirty="0"/>
              <a:t>Multi-party system, several changes and electoral alliances</a:t>
            </a:r>
          </a:p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4535193E-0A3B-102D-D6D0-AAC5D749D9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10.01.2024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439879D2-0919-6388-E499-8FD7AEEA31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53871" y="5633674"/>
            <a:ext cx="2227337" cy="365125"/>
          </a:xfrm>
        </p:spPr>
        <p:txBody>
          <a:bodyPr/>
          <a:lstStyle/>
          <a:p>
            <a:r>
              <a:rPr lang="de-DE" sz="1050" dirty="0">
                <a:solidFill>
                  <a:schemeClr val="bg2"/>
                </a:solidFill>
              </a:rPr>
              <a:t>Minister </a:t>
            </a:r>
            <a:r>
              <a:rPr lang="de-DE" sz="1050" dirty="0" err="1">
                <a:solidFill>
                  <a:schemeClr val="bg2"/>
                </a:solidFill>
              </a:rPr>
              <a:t>of</a:t>
            </a:r>
            <a:r>
              <a:rPr lang="de-DE" sz="1050" dirty="0">
                <a:solidFill>
                  <a:schemeClr val="bg2"/>
                </a:solidFill>
              </a:rPr>
              <a:t> </a:t>
            </a:r>
            <a:r>
              <a:rPr lang="de-DE" sz="1050" dirty="0" err="1">
                <a:solidFill>
                  <a:schemeClr val="bg2"/>
                </a:solidFill>
              </a:rPr>
              <a:t>Foreign</a:t>
            </a:r>
            <a:r>
              <a:rPr lang="de-DE" sz="1050" dirty="0">
                <a:solidFill>
                  <a:schemeClr val="bg2"/>
                </a:solidFill>
              </a:rPr>
              <a:t> Affairs: </a:t>
            </a:r>
            <a:r>
              <a:rPr lang="de-DE" sz="1050" dirty="0" err="1">
                <a:solidFill>
                  <a:schemeClr val="bg2"/>
                </a:solidFill>
              </a:rPr>
              <a:t>Krisjanis</a:t>
            </a:r>
            <a:r>
              <a:rPr lang="de-DE" sz="1050" dirty="0">
                <a:solidFill>
                  <a:schemeClr val="bg2"/>
                </a:solidFill>
              </a:rPr>
              <a:t> Karins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F64AA79-96E8-0866-8BA6-3E845DF854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595086A-7295-539B-265A-7BA7460C3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26" y="3395666"/>
            <a:ext cx="2230599" cy="223059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940576E-30FC-DFFB-31FC-3B420ED2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660" y="3395666"/>
            <a:ext cx="2230599" cy="223059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7E4575DB-6E48-1CC9-78BD-3707B428E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711" y="3395667"/>
            <a:ext cx="2230599" cy="2230599"/>
          </a:xfrm>
          <a:prstGeom prst="rect">
            <a:avLst/>
          </a:prstGeom>
        </p:spPr>
      </p:pic>
      <p:sp>
        <p:nvSpPr>
          <p:cNvPr id="16" name="Fußzeilenplatzhalter 7">
            <a:extLst>
              <a:ext uri="{FF2B5EF4-FFF2-40B4-BE49-F238E27FC236}">
                <a16:creationId xmlns:a16="http://schemas.microsoft.com/office/drawing/2014/main" xmlns="" id="{39C1AD1C-219E-7CA3-5BC7-AEEA1BACA41F}"/>
              </a:ext>
            </a:extLst>
          </p:cNvPr>
          <p:cNvSpPr txBox="1">
            <a:spLocks/>
          </p:cNvSpPr>
          <p:nvPr/>
        </p:nvSpPr>
        <p:spPr>
          <a:xfrm>
            <a:off x="1066195" y="60356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2">
                    <a:lumMod val="50000"/>
                  </a:schemeClr>
                </a:solidFill>
              </a:rPr>
              <a:t>Policies of the EU member states / Jullia Beuerle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Fußzeilenplatzhalter 7">
            <a:extLst>
              <a:ext uri="{FF2B5EF4-FFF2-40B4-BE49-F238E27FC236}">
                <a16:creationId xmlns:a16="http://schemas.microsoft.com/office/drawing/2014/main" xmlns="" id="{829D8C49-A45B-7A87-D1FB-28F698914670}"/>
              </a:ext>
            </a:extLst>
          </p:cNvPr>
          <p:cNvSpPr txBox="1">
            <a:spLocks/>
          </p:cNvSpPr>
          <p:nvPr/>
        </p:nvSpPr>
        <p:spPr>
          <a:xfrm>
            <a:off x="6976290" y="5633674"/>
            <a:ext cx="2227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err="1"/>
              <a:t>President</a:t>
            </a:r>
            <a:r>
              <a:rPr lang="de-DE" sz="1050" dirty="0"/>
              <a:t>: Edgar </a:t>
            </a:r>
            <a:r>
              <a:rPr lang="de-DE" sz="1050" dirty="0" err="1"/>
              <a:t>Rinkevics</a:t>
            </a:r>
            <a:endParaRPr lang="de-DE" sz="1050" dirty="0"/>
          </a:p>
          <a:p>
            <a:endParaRPr lang="de-DE" sz="1050" dirty="0"/>
          </a:p>
        </p:txBody>
      </p:sp>
      <p:sp>
        <p:nvSpPr>
          <p:cNvPr id="18" name="Fußzeilenplatzhalter 7">
            <a:extLst>
              <a:ext uri="{FF2B5EF4-FFF2-40B4-BE49-F238E27FC236}">
                <a16:creationId xmlns:a16="http://schemas.microsoft.com/office/drawing/2014/main" xmlns="" id="{F897482B-A9E5-B554-4A62-00106FCE8162}"/>
              </a:ext>
            </a:extLst>
          </p:cNvPr>
          <p:cNvSpPr txBox="1">
            <a:spLocks/>
          </p:cNvSpPr>
          <p:nvPr/>
        </p:nvSpPr>
        <p:spPr>
          <a:xfrm>
            <a:off x="9362467" y="5641054"/>
            <a:ext cx="2227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/>
              <a:t>Prime Minister: </a:t>
            </a:r>
            <a:r>
              <a:rPr lang="de-DE" sz="1050" dirty="0" err="1"/>
              <a:t>Evika</a:t>
            </a:r>
            <a:r>
              <a:rPr lang="de-DE" sz="1050" dirty="0"/>
              <a:t> Silina</a:t>
            </a:r>
          </a:p>
          <a:p>
            <a:endParaRPr lang="de-DE" sz="105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08BFB1F8-6E5D-E576-482B-60C0E91E144C}"/>
              </a:ext>
            </a:extLst>
          </p:cNvPr>
          <p:cNvSpPr txBox="1"/>
          <p:nvPr/>
        </p:nvSpPr>
        <p:spPr>
          <a:xfrm>
            <a:off x="913795" y="3428999"/>
            <a:ext cx="3447479" cy="260667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 marL="720000" indent="-270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2pPr>
            <a:lvl3pPr marL="1026000" indent="-21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3pPr>
            <a:lvl4pPr marL="1386000" indent="-21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4pPr>
            <a:lvl5pPr marL="1674000" indent="-21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5pPr>
            <a:lvl6pPr marL="20146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6pPr>
            <a:lvl7pPr marL="24018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7pPr>
            <a:lvl8pPr marL="2789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8pPr>
            <a:lvl9pPr marL="3106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9pPr>
          </a:lstStyle>
          <a:p>
            <a:r>
              <a:rPr lang="en-US" dirty="0"/>
              <a:t>National elections in 2022</a:t>
            </a:r>
          </a:p>
          <a:p>
            <a:pPr lvl="1"/>
            <a:r>
              <a:rPr lang="en-US" dirty="0"/>
              <a:t>Russian war as the main topic</a:t>
            </a:r>
          </a:p>
          <a:p>
            <a:pPr lvl="1"/>
            <a:r>
              <a:rPr lang="en-US" dirty="0"/>
              <a:t>New Unity Party won</a:t>
            </a:r>
          </a:p>
          <a:p>
            <a:pPr lvl="1"/>
            <a:r>
              <a:rPr lang="en-US" dirty="0"/>
              <a:t>Karins stepped down as prime minister in 2023 after disputes in the coalition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3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0B4B8D6-D919-98C8-5F22-009D342B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National </a:t>
            </a:r>
            <a:r>
              <a:rPr lang="de-DE" dirty="0" err="1"/>
              <a:t>politics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DA840F8-B7B3-83FB-08C5-81C17C7018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57875" y="1636712"/>
            <a:ext cx="5420329" cy="4370388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coalition</a:t>
            </a:r>
            <a:r>
              <a:rPr lang="de-DE" dirty="0"/>
              <a:t> (</a:t>
            </a:r>
            <a:r>
              <a:rPr lang="de-DE" dirty="0" err="1"/>
              <a:t>since</a:t>
            </a:r>
            <a:r>
              <a:rPr lang="de-DE" dirty="0"/>
              <a:t> 2023):</a:t>
            </a:r>
          </a:p>
          <a:p>
            <a:r>
              <a:rPr lang="de-DE" dirty="0">
                <a:solidFill>
                  <a:srgbClr val="88C144"/>
                </a:solidFill>
              </a:rPr>
              <a:t>JV: New Unity</a:t>
            </a:r>
          </a:p>
          <a:p>
            <a:r>
              <a:rPr lang="de-DE" dirty="0">
                <a:solidFill>
                  <a:srgbClr val="5FD00B"/>
                </a:solidFill>
              </a:rPr>
              <a:t>ZZS: Union </a:t>
            </a:r>
            <a:r>
              <a:rPr lang="de-DE" dirty="0" err="1">
                <a:solidFill>
                  <a:srgbClr val="5FD00B"/>
                </a:solidFill>
              </a:rPr>
              <a:t>of</a:t>
            </a:r>
            <a:r>
              <a:rPr lang="de-DE" dirty="0">
                <a:solidFill>
                  <a:srgbClr val="5FD00B"/>
                </a:solidFill>
              </a:rPr>
              <a:t> Greens and Farmers</a:t>
            </a:r>
          </a:p>
          <a:p>
            <a:r>
              <a:rPr lang="de-DE" dirty="0">
                <a:solidFill>
                  <a:srgbClr val="E64632"/>
                </a:solidFill>
              </a:rPr>
              <a:t>PRO: The Progressives</a:t>
            </a:r>
          </a:p>
          <a:p>
            <a:pPr marL="36900" indent="0">
              <a:buNone/>
            </a:pPr>
            <a:endParaRPr lang="de-DE" dirty="0">
              <a:solidFill>
                <a:srgbClr val="FF221F"/>
              </a:solidFill>
            </a:endParaRPr>
          </a:p>
          <a:p>
            <a:pPr marL="36900" indent="0">
              <a:buNone/>
            </a:pPr>
            <a:r>
              <a:rPr lang="de-DE" dirty="0" err="1"/>
              <a:t>Others</a:t>
            </a:r>
            <a:r>
              <a:rPr lang="de-DE" dirty="0"/>
              <a:t>:</a:t>
            </a:r>
          </a:p>
          <a:p>
            <a:r>
              <a:rPr lang="de-DE" dirty="0">
                <a:solidFill>
                  <a:srgbClr val="060B7A"/>
                </a:solidFill>
              </a:rPr>
              <a:t>JKP: The </a:t>
            </a:r>
            <a:r>
              <a:rPr lang="de-DE" dirty="0" err="1">
                <a:solidFill>
                  <a:srgbClr val="060B7A"/>
                </a:solidFill>
              </a:rPr>
              <a:t>Conservatives</a:t>
            </a:r>
            <a:endParaRPr lang="de-DE" dirty="0">
              <a:solidFill>
                <a:srgbClr val="060B7A"/>
              </a:solidFill>
            </a:endParaRPr>
          </a:p>
          <a:p>
            <a:r>
              <a:rPr lang="de-DE" dirty="0">
                <a:solidFill>
                  <a:srgbClr val="2175D9"/>
                </a:solidFill>
              </a:rPr>
              <a:t>LRA/AS: United List/ </a:t>
            </a:r>
            <a:r>
              <a:rPr lang="de-DE" dirty="0" err="1">
                <a:solidFill>
                  <a:srgbClr val="2175D9"/>
                </a:solidFill>
              </a:rPr>
              <a:t>Latvian</a:t>
            </a:r>
            <a:r>
              <a:rPr lang="de-DE" dirty="0">
                <a:solidFill>
                  <a:srgbClr val="2175D9"/>
                </a:solidFill>
              </a:rPr>
              <a:t> </a:t>
            </a:r>
            <a:r>
              <a:rPr lang="de-DE" dirty="0" err="1">
                <a:solidFill>
                  <a:srgbClr val="2175D9"/>
                </a:solidFill>
              </a:rPr>
              <a:t>Association</a:t>
            </a:r>
            <a:r>
              <a:rPr lang="de-DE" dirty="0">
                <a:solidFill>
                  <a:srgbClr val="2175D9"/>
                </a:solidFill>
              </a:rPr>
              <a:t> </a:t>
            </a:r>
            <a:r>
              <a:rPr lang="de-DE" dirty="0" err="1">
                <a:solidFill>
                  <a:srgbClr val="2175D9"/>
                </a:solidFill>
              </a:rPr>
              <a:t>of</a:t>
            </a:r>
            <a:r>
              <a:rPr lang="de-DE" dirty="0">
                <a:solidFill>
                  <a:srgbClr val="2175D9"/>
                </a:solidFill>
              </a:rPr>
              <a:t> </a:t>
            </a:r>
            <a:r>
              <a:rPr lang="de-DE" dirty="0" err="1">
                <a:solidFill>
                  <a:srgbClr val="2175D9"/>
                </a:solidFill>
              </a:rPr>
              <a:t>Regions</a:t>
            </a:r>
            <a:endParaRPr lang="de-DE" dirty="0">
              <a:solidFill>
                <a:srgbClr val="2175D9"/>
              </a:solidFill>
            </a:endParaRPr>
          </a:p>
          <a:p>
            <a:pPr marL="36900" indent="0">
              <a:buNone/>
            </a:pPr>
            <a:endParaRPr lang="de-DE" dirty="0">
              <a:solidFill>
                <a:srgbClr val="2175D9"/>
              </a:solidFill>
            </a:endParaRPr>
          </a:p>
          <a:p>
            <a:pPr marL="36900" indent="0">
              <a:buNone/>
            </a:pPr>
            <a:r>
              <a:rPr lang="de-DE" dirty="0">
                <a:sym typeface="Wingdings" panose="05000000000000000000" pitchFamily="2" charset="2"/>
              </a:rPr>
              <a:t> 5% </a:t>
            </a:r>
            <a:r>
              <a:rPr lang="de-DE" dirty="0" err="1">
                <a:sym typeface="Wingdings" panose="05000000000000000000" pitchFamily="2" charset="2"/>
              </a:rPr>
              <a:t>electoral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threshold</a:t>
            </a:r>
            <a:endParaRPr lang="de-DE" dirty="0"/>
          </a:p>
          <a:p>
            <a:endParaRPr lang="de-DE" dirty="0">
              <a:solidFill>
                <a:srgbClr val="FF9100"/>
              </a:solidFill>
            </a:endParaRPr>
          </a:p>
          <a:p>
            <a:pPr marL="36900" indent="0">
              <a:buNone/>
            </a:pPr>
            <a:endParaRPr lang="de-DE" dirty="0">
              <a:solidFill>
                <a:srgbClr val="FF9100"/>
              </a:solidFill>
            </a:endParaRPr>
          </a:p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4535193E-0A3B-102D-D6D0-AAC5D749D9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439879D2-0919-6388-E499-8FD7AEEA31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/>
              <a:t>Policies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/ </a:t>
            </a:r>
            <a:r>
              <a:rPr lang="de-DE" dirty="0" err="1"/>
              <a:t>Jullia</a:t>
            </a:r>
            <a:r>
              <a:rPr lang="de-DE" dirty="0"/>
              <a:t> Beuerle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F64AA79-96E8-0866-8BA6-3E845DF854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0B2CCF89-3DD6-51AF-F5F7-097B7B50A3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6"/>
          <a:stretch/>
        </p:blipFill>
        <p:spPr>
          <a:xfrm>
            <a:off x="905852" y="1636712"/>
            <a:ext cx="4780393" cy="42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9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0B4B8D6-D919-98C8-5F22-009D342B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National </a:t>
            </a:r>
            <a:r>
              <a:rPr lang="de-DE" dirty="0" err="1"/>
              <a:t>politics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DA840F8-B7B3-83FB-08C5-81C17C7018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57875" y="1636712"/>
            <a:ext cx="5420329" cy="4370388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de-DE" u="sng" dirty="0"/>
              <a:t>Pro Russian </a:t>
            </a:r>
            <a:r>
              <a:rPr lang="de-DE" u="sng" dirty="0" err="1"/>
              <a:t>parties</a:t>
            </a:r>
            <a:r>
              <a:rPr lang="de-DE" u="sng" dirty="0"/>
              <a:t>:</a:t>
            </a:r>
          </a:p>
          <a:p>
            <a:r>
              <a:rPr lang="de-DE" dirty="0">
                <a:solidFill>
                  <a:srgbClr val="FF221F"/>
                </a:solidFill>
              </a:rPr>
              <a:t>SDPS: </a:t>
            </a:r>
            <a:r>
              <a:rPr lang="de-DE" dirty="0" err="1">
                <a:solidFill>
                  <a:srgbClr val="FF221F"/>
                </a:solidFill>
              </a:rPr>
              <a:t>Social</a:t>
            </a:r>
            <a:r>
              <a:rPr lang="de-DE" dirty="0">
                <a:solidFill>
                  <a:srgbClr val="FF221F"/>
                </a:solidFill>
              </a:rPr>
              <a:t> Democratic Party </a:t>
            </a:r>
            <a:r>
              <a:rPr lang="de-DE" dirty="0" err="1">
                <a:solidFill>
                  <a:srgbClr val="FF221F"/>
                </a:solidFill>
              </a:rPr>
              <a:t>Harmony</a:t>
            </a:r>
            <a:endParaRPr lang="de-DE" dirty="0">
              <a:solidFill>
                <a:srgbClr val="FF221F"/>
              </a:solidFill>
            </a:endParaRPr>
          </a:p>
          <a:p>
            <a:r>
              <a:rPr lang="de-DE" dirty="0">
                <a:solidFill>
                  <a:srgbClr val="BF3333"/>
                </a:solidFill>
              </a:rPr>
              <a:t>LKS: </a:t>
            </a:r>
            <a:r>
              <a:rPr lang="de-DE" dirty="0" err="1">
                <a:solidFill>
                  <a:srgbClr val="BF3333"/>
                </a:solidFill>
              </a:rPr>
              <a:t>Latvian</a:t>
            </a:r>
            <a:r>
              <a:rPr lang="de-DE" dirty="0">
                <a:solidFill>
                  <a:srgbClr val="BF3333"/>
                </a:solidFill>
              </a:rPr>
              <a:t> Russian Union</a:t>
            </a:r>
          </a:p>
          <a:p>
            <a:r>
              <a:rPr lang="de-DE" dirty="0">
                <a:solidFill>
                  <a:srgbClr val="FF221F"/>
                </a:solidFill>
              </a:rPr>
              <a:t> </a:t>
            </a:r>
            <a:r>
              <a:rPr lang="de-DE" dirty="0">
                <a:solidFill>
                  <a:srgbClr val="FF9100"/>
                </a:solidFill>
              </a:rPr>
              <a:t>S!: </a:t>
            </a:r>
            <a:r>
              <a:rPr lang="de-DE" dirty="0" err="1">
                <a:solidFill>
                  <a:srgbClr val="FF9100"/>
                </a:solidFill>
              </a:rPr>
              <a:t>For</a:t>
            </a:r>
            <a:r>
              <a:rPr lang="de-DE" dirty="0">
                <a:solidFill>
                  <a:srgbClr val="FF9100"/>
                </a:solidFill>
              </a:rPr>
              <a:t> </a:t>
            </a:r>
            <a:r>
              <a:rPr lang="de-DE" dirty="0" err="1">
                <a:solidFill>
                  <a:srgbClr val="FF9100"/>
                </a:solidFill>
              </a:rPr>
              <a:t>Stability</a:t>
            </a:r>
            <a:r>
              <a:rPr lang="de-DE" dirty="0">
                <a:solidFill>
                  <a:srgbClr val="FF9100"/>
                </a:solidFill>
              </a:rPr>
              <a:t>!</a:t>
            </a:r>
          </a:p>
          <a:p>
            <a:pPr marL="36900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Important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change</a:t>
            </a:r>
            <a:r>
              <a:rPr lang="de-DE" dirty="0">
                <a:sym typeface="Wingdings" panose="05000000000000000000" pitchFamily="2" charset="2"/>
              </a:rPr>
              <a:t>: </a:t>
            </a:r>
            <a:r>
              <a:rPr lang="de-DE" dirty="0" err="1">
                <a:sym typeface="Wingdings" panose="05000000000000000000" pitchFamily="2" charset="2"/>
              </a:rPr>
              <a:t>Harmony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party</a:t>
            </a:r>
            <a:r>
              <a:rPr lang="de-DE" dirty="0">
                <a:sym typeface="Wingdings" panose="05000000000000000000" pitchFamily="2" charset="2"/>
              </a:rPr>
              <a:t> lost all </a:t>
            </a:r>
            <a:r>
              <a:rPr lang="de-DE" dirty="0" err="1">
                <a:sym typeface="Wingdings" panose="05000000000000000000" pitchFamily="2" charset="2"/>
              </a:rPr>
              <a:t>its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seats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parliament</a:t>
            </a:r>
            <a:r>
              <a:rPr lang="de-DE" dirty="0">
                <a:sym typeface="Wingdings" panose="05000000000000000000" pitchFamily="2" charset="2"/>
              </a:rPr>
              <a:t> in 2022 </a:t>
            </a:r>
            <a:r>
              <a:rPr lang="de-DE" dirty="0" err="1">
                <a:sym typeface="Wingdings" panose="05000000000000000000" pitchFamily="2" charset="2"/>
              </a:rPr>
              <a:t>elections</a:t>
            </a:r>
            <a:endParaRPr lang="de-DE" dirty="0"/>
          </a:p>
          <a:p>
            <a:endParaRPr lang="de-DE" dirty="0">
              <a:solidFill>
                <a:srgbClr val="FF221F"/>
              </a:solidFill>
            </a:endParaRPr>
          </a:p>
          <a:p>
            <a:pPr marL="36900" indent="0">
              <a:buNone/>
            </a:pPr>
            <a:r>
              <a:rPr lang="de-DE" u="sng" dirty="0" err="1"/>
              <a:t>Eurosceptic</a:t>
            </a:r>
            <a:r>
              <a:rPr lang="de-DE" u="sng" dirty="0"/>
              <a:t> </a:t>
            </a:r>
            <a:r>
              <a:rPr lang="de-DE" u="sng" dirty="0" err="1"/>
              <a:t>parties</a:t>
            </a:r>
            <a:r>
              <a:rPr lang="de-DE" u="sng" dirty="0"/>
              <a:t>:</a:t>
            </a:r>
          </a:p>
          <a:p>
            <a:r>
              <a:rPr 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KPV: Who </a:t>
            </a:r>
            <a:r>
              <a:rPr lang="de-DE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owns</a:t>
            </a:r>
            <a:r>
              <a:rPr 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state</a:t>
            </a:r>
            <a:r>
              <a:rPr 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?</a:t>
            </a:r>
          </a:p>
          <a:p>
            <a:r>
              <a:rPr lang="de-DE" dirty="0">
                <a:solidFill>
                  <a:srgbClr val="EFC800"/>
                </a:solidFill>
              </a:rPr>
              <a:t>NA: National Alliance</a:t>
            </a:r>
          </a:p>
          <a:p>
            <a:r>
              <a:rPr lang="de-DE" dirty="0">
                <a:solidFill>
                  <a:srgbClr val="800020"/>
                </a:solidFill>
              </a:rPr>
              <a:t>LPV: </a:t>
            </a:r>
            <a:r>
              <a:rPr lang="de-DE" dirty="0" err="1">
                <a:solidFill>
                  <a:srgbClr val="800020"/>
                </a:solidFill>
              </a:rPr>
              <a:t>Latvia</a:t>
            </a:r>
            <a:r>
              <a:rPr lang="de-DE" dirty="0">
                <a:solidFill>
                  <a:srgbClr val="800020"/>
                </a:solidFill>
              </a:rPr>
              <a:t> First</a:t>
            </a:r>
          </a:p>
          <a:p>
            <a:pPr marL="36900" indent="0">
              <a:buNone/>
            </a:pPr>
            <a:endParaRPr lang="de-DE" dirty="0">
              <a:solidFill>
                <a:srgbClr val="FF9100"/>
              </a:solidFill>
            </a:endParaRPr>
          </a:p>
          <a:p>
            <a:pPr marL="36900" indent="0">
              <a:buNone/>
            </a:pPr>
            <a:endParaRPr lang="de-DE" dirty="0">
              <a:solidFill>
                <a:srgbClr val="FF9100"/>
              </a:solidFill>
            </a:endParaRPr>
          </a:p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4535193E-0A3B-102D-D6D0-AAC5D749D9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439879D2-0919-6388-E499-8FD7AEEA31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/>
              <a:t>Policies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/ </a:t>
            </a:r>
            <a:r>
              <a:rPr lang="de-DE" dirty="0" err="1"/>
              <a:t>Jullia</a:t>
            </a:r>
            <a:r>
              <a:rPr lang="de-DE" dirty="0"/>
              <a:t> Beuerle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F64AA79-96E8-0866-8BA6-3E845DF854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0B2CCF89-3DD6-51AF-F5F7-097B7B50A3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6"/>
          <a:stretch/>
        </p:blipFill>
        <p:spPr>
          <a:xfrm>
            <a:off x="905852" y="1636712"/>
            <a:ext cx="4780393" cy="42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9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0B4B8D6-D919-98C8-5F22-009D342B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National </a:t>
            </a:r>
            <a:r>
              <a:rPr lang="de-DE" dirty="0" err="1"/>
              <a:t>politics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DA840F8-B7B3-83FB-08C5-81C17C7018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688" y="1677330"/>
            <a:ext cx="4583327" cy="437038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u="sng" dirty="0"/>
              <a:t>European </a:t>
            </a:r>
            <a:r>
              <a:rPr lang="de-DE" u="sng" dirty="0" err="1"/>
              <a:t>parliament</a:t>
            </a:r>
            <a:r>
              <a:rPr lang="de-DE" u="sng" dirty="0"/>
              <a:t> </a:t>
            </a:r>
            <a:r>
              <a:rPr lang="de-DE" u="sng" dirty="0" err="1"/>
              <a:t>groups</a:t>
            </a:r>
            <a:endParaRPr lang="de-DE" u="sng" dirty="0"/>
          </a:p>
          <a:p>
            <a:r>
              <a:rPr lang="de-DE" dirty="0" err="1"/>
              <a:t>Social</a:t>
            </a:r>
            <a:r>
              <a:rPr lang="de-DE" dirty="0"/>
              <a:t> Democratic Party </a:t>
            </a:r>
            <a:r>
              <a:rPr lang="de-DE" dirty="0" err="1"/>
              <a:t>Harmony</a:t>
            </a:r>
            <a:r>
              <a:rPr lang="de-DE" dirty="0"/>
              <a:t>: </a:t>
            </a:r>
            <a:r>
              <a:rPr lang="de-DE" i="1" dirty="0"/>
              <a:t>Progressive Alliance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Socialists</a:t>
            </a:r>
            <a:r>
              <a:rPr lang="de-DE" i="1" dirty="0"/>
              <a:t> and </a:t>
            </a:r>
            <a:r>
              <a:rPr lang="de-DE" i="1" dirty="0" err="1"/>
              <a:t>Democrats</a:t>
            </a:r>
            <a:r>
              <a:rPr lang="de-DE" i="1" dirty="0"/>
              <a:t> (S&amp;D)</a:t>
            </a:r>
          </a:p>
          <a:p>
            <a:r>
              <a:rPr lang="de-DE" dirty="0" err="1"/>
              <a:t>Latvian</a:t>
            </a:r>
            <a:r>
              <a:rPr lang="de-DE" dirty="0"/>
              <a:t> Russian Union: </a:t>
            </a:r>
            <a:r>
              <a:rPr lang="de-DE" i="1" dirty="0"/>
              <a:t>The Greens/ EFA</a:t>
            </a:r>
          </a:p>
          <a:p>
            <a:r>
              <a:rPr lang="de-DE" dirty="0"/>
              <a:t>Development/</a:t>
            </a:r>
            <a:r>
              <a:rPr lang="de-DE" dirty="0" err="1"/>
              <a:t>For</a:t>
            </a:r>
            <a:r>
              <a:rPr lang="de-DE" dirty="0"/>
              <a:t>!: </a:t>
            </a:r>
            <a:r>
              <a:rPr lang="de-DE" i="1" dirty="0" err="1"/>
              <a:t>Renew</a:t>
            </a:r>
            <a:r>
              <a:rPr lang="de-DE" i="1" dirty="0"/>
              <a:t> Europe</a:t>
            </a:r>
          </a:p>
          <a:p>
            <a:r>
              <a:rPr lang="de-DE" dirty="0"/>
              <a:t>New Unity: </a:t>
            </a:r>
            <a:r>
              <a:rPr lang="de-DE" i="1" dirty="0" err="1"/>
              <a:t>European‘s</a:t>
            </a:r>
            <a:r>
              <a:rPr lang="de-DE" i="1" dirty="0"/>
              <a:t> People Party (</a:t>
            </a:r>
            <a:r>
              <a:rPr lang="de-DE" i="1" dirty="0" err="1"/>
              <a:t>epp</a:t>
            </a:r>
            <a:r>
              <a:rPr lang="de-DE" i="1" dirty="0"/>
              <a:t>)</a:t>
            </a:r>
          </a:p>
          <a:p>
            <a:r>
              <a:rPr lang="de-DE" dirty="0"/>
              <a:t>NA: National Alliance: </a:t>
            </a:r>
            <a:r>
              <a:rPr lang="de-DE" i="1" dirty="0"/>
              <a:t>European </a:t>
            </a:r>
            <a:r>
              <a:rPr lang="de-DE" i="1" dirty="0" err="1"/>
              <a:t>Conservatives</a:t>
            </a:r>
            <a:r>
              <a:rPr lang="de-DE" i="1" dirty="0"/>
              <a:t> and </a:t>
            </a:r>
            <a:r>
              <a:rPr lang="de-DE" i="1" dirty="0" err="1"/>
              <a:t>Reformists</a:t>
            </a:r>
            <a:r>
              <a:rPr lang="de-DE" i="1" dirty="0"/>
              <a:t> (ECR)</a:t>
            </a:r>
          </a:p>
          <a:p>
            <a:pPr marL="36900" indent="0">
              <a:buNone/>
            </a:pPr>
            <a:endParaRPr lang="de-DE" dirty="0"/>
          </a:p>
          <a:p>
            <a:endParaRPr lang="de-DE" dirty="0"/>
          </a:p>
          <a:p>
            <a:pPr marL="3690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4535193E-0A3B-102D-D6D0-AAC5D749D9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439879D2-0919-6388-E499-8FD7AEEA31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/>
              <a:t>Policies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/ </a:t>
            </a:r>
            <a:r>
              <a:rPr lang="de-DE" dirty="0" err="1"/>
              <a:t>Jullia</a:t>
            </a:r>
            <a:r>
              <a:rPr lang="de-DE" dirty="0"/>
              <a:t> Beuerle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F64AA79-96E8-0866-8BA6-3E845DF854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614577DC-F273-4E83-9433-79186574E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30" y="1677330"/>
            <a:ext cx="5895925" cy="3322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E432D8A-611C-E976-D20E-2BB18F5DF966}"/>
              </a:ext>
            </a:extLst>
          </p:cNvPr>
          <p:cNvSpPr txBox="1"/>
          <p:nvPr/>
        </p:nvSpPr>
        <p:spPr>
          <a:xfrm>
            <a:off x="5593730" y="5000020"/>
            <a:ext cx="5895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Total </a:t>
            </a:r>
            <a:r>
              <a:rPr lang="de-DE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of</a:t>
            </a:r>
            <a:r>
              <a:rPr lang="de-DE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 8 </a:t>
            </a:r>
            <a:r>
              <a:rPr lang="de-DE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seats</a:t>
            </a:r>
            <a:r>
              <a:rPr lang="de-DE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 in European </a:t>
            </a:r>
            <a:r>
              <a:rPr lang="de-DE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Parliament</a:t>
            </a:r>
            <a:r>
              <a:rPr lang="de-DE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de-DE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1 </a:t>
            </a:r>
            <a:r>
              <a:rPr lang="de-DE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each</a:t>
            </a:r>
            <a:r>
              <a:rPr lang="de-DE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de-DE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of</a:t>
            </a:r>
            <a:r>
              <a:rPr lang="de-DE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de-DE" sz="2000" i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The Greens/EFA </a:t>
            </a:r>
            <a:r>
              <a:rPr lang="de-DE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and </a:t>
            </a:r>
            <a:r>
              <a:rPr lang="de-DE" sz="2000" i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Renew</a:t>
            </a:r>
            <a:r>
              <a:rPr lang="de-DE" sz="2000" i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 Europe </a:t>
            </a:r>
            <a:r>
              <a:rPr lang="de-DE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and 2 </a:t>
            </a:r>
            <a:r>
              <a:rPr lang="de-DE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each</a:t>
            </a:r>
            <a:r>
              <a:rPr lang="de-DE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de-DE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of</a:t>
            </a:r>
            <a:r>
              <a:rPr lang="de-DE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de-DE" sz="2000" i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S&amp;D, </a:t>
            </a:r>
            <a:r>
              <a:rPr lang="de-DE" sz="2000" i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epp</a:t>
            </a:r>
            <a:r>
              <a:rPr lang="de-DE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 and </a:t>
            </a:r>
            <a:r>
              <a:rPr lang="de-DE" sz="2000" i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ECR</a:t>
            </a:r>
            <a:r>
              <a:rPr lang="de-DE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sym typeface="Wingdings" panose="05000000000000000000" pitchFamily="2" charset="2"/>
              </a:rPr>
              <a:t> </a:t>
            </a:r>
            <a:endParaRPr lang="de-DE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42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3684523-64BA-120E-2831-192BC5EA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Euroscepticism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014D9E5D-8C7C-4835-D901-0B87ACC486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10.01.2024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83B74CCC-4FFC-3CFA-AFC3-D026F28C56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Policies of the EU member states / Jullia Beuerle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6396D297-DA8E-0154-A093-6E458E13B1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E0422F-CD67-4745-9F33-9205045867DB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69055A8E-A7AE-0803-0B84-3F0B20667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" y="1576508"/>
            <a:ext cx="8408006" cy="4306768"/>
          </a:xfrm>
          <a:prstGeom prst="rect">
            <a:avLst/>
          </a:prstGeom>
        </p:spPr>
      </p:pic>
      <p:sp>
        <p:nvSpPr>
          <p:cNvPr id="3" name="Pfeil: nach oben 2">
            <a:extLst>
              <a:ext uri="{FF2B5EF4-FFF2-40B4-BE49-F238E27FC236}">
                <a16:creationId xmlns:a16="http://schemas.microsoft.com/office/drawing/2014/main" xmlns="" id="{6A4C2FCD-D092-E2F2-2E02-5A0C5CEE076A}"/>
              </a:ext>
            </a:extLst>
          </p:cNvPr>
          <p:cNvSpPr/>
          <p:nvPr/>
        </p:nvSpPr>
        <p:spPr>
          <a:xfrm>
            <a:off x="1984443" y="5466945"/>
            <a:ext cx="116731" cy="24319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354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iefer">
  <a:themeElements>
    <a:clrScheme name="Schie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chie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ie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TM04033929[[fn=Schiefer]]</Template>
  <TotalTime>0</TotalTime>
  <Words>2191</Words>
  <Application>Microsoft Office PowerPoint</Application>
  <PresentationFormat>Widescreen</PresentationFormat>
  <Paragraphs>279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Calisto MT</vt:lpstr>
      <vt:lpstr>Times New Roman</vt:lpstr>
      <vt:lpstr>Trebuchet MS</vt:lpstr>
      <vt:lpstr>Wingdings</vt:lpstr>
      <vt:lpstr>Wingdings 2</vt:lpstr>
      <vt:lpstr>Schiefer</vt:lpstr>
      <vt:lpstr>Benutzerdefiniertes Design</vt:lpstr>
      <vt:lpstr>Latvia</vt:lpstr>
      <vt:lpstr>Outline</vt:lpstr>
      <vt:lpstr>1. Country profile</vt:lpstr>
      <vt:lpstr>2. History</vt:lpstr>
      <vt:lpstr>3. National politics</vt:lpstr>
      <vt:lpstr>3. National politics</vt:lpstr>
      <vt:lpstr>3. National politics</vt:lpstr>
      <vt:lpstr>3. National politics</vt:lpstr>
      <vt:lpstr>4. Euroscepticism</vt:lpstr>
      <vt:lpstr>4. Euroscepticism</vt:lpstr>
      <vt:lpstr>5. Why and What Europe?</vt:lpstr>
      <vt:lpstr>5. Why and What Europe?</vt:lpstr>
      <vt:lpstr>5. Why and What Europe</vt:lpstr>
      <vt:lpstr>6. Economic crisis and Eurozone</vt:lpstr>
      <vt:lpstr>7. Russia-Ukraine war</vt:lpstr>
      <vt:lpstr>7. Russia-Ukraine war</vt:lpstr>
      <vt:lpstr>Sources</vt:lpstr>
      <vt:lpstr>Sources</vt:lpstr>
      <vt:lpstr>Image 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Latvia</dc:title>
  <dc:creator>Julia Beuerle</dc:creator>
  <cp:lastModifiedBy>Susa</cp:lastModifiedBy>
  <cp:revision>32</cp:revision>
  <dcterms:created xsi:type="dcterms:W3CDTF">2024-01-02T10:37:17Z</dcterms:created>
  <dcterms:modified xsi:type="dcterms:W3CDTF">2024-01-09T14:54:40Z</dcterms:modified>
</cp:coreProperties>
</file>