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8" r:id="rId3"/>
    <p:sldId id="257" r:id="rId4"/>
    <p:sldId id="299" r:id="rId5"/>
    <p:sldId id="296" r:id="rId6"/>
    <p:sldId id="295" r:id="rId7"/>
    <p:sldId id="283" r:id="rId8"/>
    <p:sldId id="259" r:id="rId9"/>
    <p:sldId id="260" r:id="rId10"/>
    <p:sldId id="261" r:id="rId11"/>
    <p:sldId id="262" r:id="rId12"/>
    <p:sldId id="263" r:id="rId13"/>
    <p:sldId id="264" r:id="rId14"/>
    <p:sldId id="297" r:id="rId15"/>
    <p:sldId id="265" r:id="rId16"/>
    <p:sldId id="266" r:id="rId17"/>
    <p:sldId id="267" r:id="rId18"/>
    <p:sldId id="293" r:id="rId19"/>
    <p:sldId id="294" r:id="rId20"/>
    <p:sldId id="284" r:id="rId21"/>
    <p:sldId id="268" r:id="rId22"/>
    <p:sldId id="269" r:id="rId23"/>
    <p:sldId id="270" r:id="rId24"/>
    <p:sldId id="271" r:id="rId25"/>
    <p:sldId id="272" r:id="rId26"/>
    <p:sldId id="273" r:id="rId27"/>
    <p:sldId id="274" r:id="rId28"/>
    <p:sldId id="275" r:id="rId29"/>
    <p:sldId id="276" r:id="rId30"/>
    <p:sldId id="277" r:id="rId31"/>
    <p:sldId id="278" r:id="rId32"/>
    <p:sldId id="280" r:id="rId33"/>
    <p:sldId id="281" r:id="rId34"/>
    <p:sldId id="279" r:id="rId35"/>
    <p:sldId id="282" r:id="rId36"/>
    <p:sldId id="285" r:id="rId37"/>
    <p:sldId id="286" r:id="rId38"/>
    <p:sldId id="287" r:id="rId39"/>
    <p:sldId id="288" r:id="rId40"/>
    <p:sldId id="289" r:id="rId41"/>
    <p:sldId id="290" r:id="rId42"/>
    <p:sldId id="291"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669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5-10-08T07:32:29.54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2262 814,'-20'0,"0"0,0 0,1 0,-21-20,0 20,-19 0,-1 0,41-19,-1 19,0 0,0 0,-19 0,19 0,-20 0,0 0,21 0,-1 0,20 0,-60 0,21 0,-21-20,21 20,-21 0,21 0,39 0,-20 0,-20 0,1 0,19 0,0 0,-20 0,-19 0,-1 0,41 0,19 0,-20 0,0 0,0 0,-19 0,-1 0,20 0,-20 0,21 0,-1 0,-20 0,-19 0,19 0,0 0,21 0,-1 0,20 0,0 0,-20 0,-20 0,21 0,-21 0,20 0,20 0,-39 0,19 0,0 0,20 0,-40 0,40 0,-20 0,20 0,-19 0,19 0,-40 0,20 0,0 0,1 0,19 0,-20 0,0 0,20 20,-20-20,20 0,-39 19,19-19,-40 20,40-20,1 0,19 20,0-20,-20 39,20-39,0 20,0-20,0 20,0 0,0-1,-20 1,20 0,0-20,0 20,0-20,0 19,0-19,0 20,0 0,0 0,0-20,0 19,0-19,0 40,0-40,0 0,20 20,-20-20,0 19,0-19,20 20,-20 0,0 0,19-1,1 21,-20-40,0 20,20-20,-20 19,20-19,0 0,19 20,-39 0,40-20,-20 0,39 0,-39 20,-20-20,40 0,-1 0,1 19,-20-19,0 0,-1 0,41 0,-21 0,-19 0,0 0,20 0,-1-19,1 19,-20 0,19 0,-19 0,40 0,-21 0,21 0,-1 0,1 0,-21 0,-19 0,20 0,-1 0,-19 0,40 0,-21 0,40 0,1 0,39 0,-60 0,-19 0,-21 0,1 0,-20 0,40 0,-20 0,19 0,21 0,-21 0,1 0,20 0,-21 0,21 0,-41 0,-19 0,40 0,-20-20,0 20,19-20,1 0,-20 20,0 0,-20 0,19-19,1-21,20 1,-1 19,-19-20,-20 40,0-19,0-1,0 20,0-59,-20 39,20 0,0-19,-19 39,19-20,0 20,0 0,-20-20,20 20,0-20,0 1,-20 19,20-20,-20 20,20-20,-20 0,-39 20,-1 0,21-19,39 19,-40 0,40-20,0 20</inkml:trace>
  <inkml:trace contextRef="#ctx0" brushRef="#br0" timeOffset="4945">1172 2098,'-40'0,"1"0,-80 0,79 0,-59 0,20 0,19 0,21-20,39 20,-20 0,0 0,-39 0,19 0,20 0,-39 0,39 0,20 0,-20 0,0 0,1 0,-41 20,1-20,-1 20,41-20,19 0,0 0,-20 19,0 1,0 0,20-20,0 20,-20-20,20 19,0 1,-20-20,20 0,0 20,0 0,0-1,0 1,0 0,0-20,0 20,0-1,0-19,0 20,0-20,0 20,20-20,-20 0,0 0,20 0,-20 20,20-1,20 21,-1-20,1 19,-20-19,19 0,-39-20,0 0,20 0,-20 19,0-19,40 0,-21 20,1-20,40 0,-1 0,1 0,-1 0,-19 0,19 0,-39 0,0 0,0 0,-1 0,1 0,20 0,-1 0,1 0,-20 0,39 0,-39 0,20 0,-40-20,39 20,1 0,19 0,1 0,-1 0,-19 0,0 0,-21 0,21 0,0 0,19 0,-19 0,39 0,0 0,1 0,-1 0,20 0,-59 0,39 0,-40 0,21 0,39 0,-20 0,20 0,0 0,-19 0,-21 0,-39 0,0 0,-1 0,21 0,-20 0,0 0,39 0,20 0,1 0,19 0,-20 0,-39 0,-21 0,1 0,20 0,19 0,21 20,-1-20,-20 20,1-20,-40 0,19 0,21 0,-21 0,1 0,19 0,1 0,-1 20,1-20,-1 0,-19 0,-1 0,-19 0,0 0,39 0,-39 0,0 0,20-40,-21 40,1-20,-20 20,20-19,-20-41,40 41,-20-1,-1-20,1 40,-20-39,20 19,0 0,-20-19,0 19,0 0,0 1,0-1,0 0,-20 0,0 20,20 0,-59-19,-1 19,1 0,-1-20,-78 20,58-40,21 40,19 0,-19 0,39-19,0 19,1 0,-21 0,0 0,1 0,19 0,-20 0,-19 0,19 0,-19 0,19 0,-19 0,19 0,20 0,-39 0,39 0,-40 0,1 0,0 0,-41-20,21 20,-20 0,0 0,40 0,19 0,20 0,0 0,20 0,-19 0,-41 0,1 0,-21 0,21 0,-20 0,19 0,1-20,39 20,20 0,-20 0,20 0,-20 0,-19 0,-21 0,-19 0,39 0,-39 0,-40 0,40 0,20 0,19 0,20 0,0 0,20 0,-19 0,19 0,-40 0,0 0,-19 0,19 0,1 0,19 0,0 0,20 0,-20 0,-20 0,21 0,-1 0,0 0,-20 0,40 0</inkml:trace>
  <inkml:trace contextRef="#ctx0" brushRef="#br0" timeOffset="10764">657 5,'20'0,"-20"0,19 0,-19 0,20 0,-20 0,20 0,0 0,-20 0,40 0,-1 0,1 0,19 0,-39 0,-20 0,20 0,0 0,-20 19,79-19,-20 0,1 0,-1 0,-19 0,-20 0,0 0,19 0,-19 0,39 0,1 0,-1 0,-19 0,0 0,-21 0,1 0,0 0,0 0,19 0,1 0,20 0,-41 0,21 0,-20 0,19 0,-19 0,-20 0,20 0,0 0,-20 0,20 0,19 0,-19-19,40 19,-41 0,1 0,-20 0,20 0,20 0,-40 0,19 0,1 0,-20 0,20 0,-20 0,20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5-08-15T09:53:38.73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0-82,'0'-14,"25"14,-1 0,1 0,0 0,25 0,-26 0,1-10,0 10,0 0,0 0,24 0,-24 0,0 0,25 0,-26 0,1 0,0 0,0 0,0 0,-1 0,26 0,-25 0,0 0,0 0,-1 0,1 0,25 0,-25 0,-1 0,1 0,0 0,0 0,0 0,0 0,-1 0,1 0,25 0,-25 0,-1 0,1 0,0 0,0 0,24 0,-24 0,0 0,0 0,0 0,0 0,-1 0,1 0,0 0,0 0,0 0,-1 0,1 0,0 0,0 0,0 0,0 0,-1 0,1 0,0 0,0 0,0 0,-1 0,1 0,0 0,0 0,0 0,-1 0,1 0,0 0,0 0,25 0,-26 0,1 0,0 0,0 0,0 0,-1 0,1 0,0 0,0 0,0 0,-25 10,0 4,-25-14,-25 0,25 0,-24 12,24-2,-25-10,1 0,24 0,0 0,0 0,0 0,1 0,-1 0,0 0,-25 0,1 0,24 0,-25 0,26 0,-1 0,0 0,0 0,0 0,0 0,1 0,-1 0,0 0,0 0,0 0,1 0,-1 0,0 0,0 0,0 0,0 0,1 0,-1 0,0 0,0 0,0 0,1 0,-1 0,0 0,0 0,0 0,1 0,-1 0,0 0,0 0,0 0,0 0,1 0,-1 0,0 0,0 0,0 0,1 0,-1 0,0 0,0 0,0 0,0 0,1 0,-1 0,0 0,0 0,0 0,1 0,-1 0,0 0,0 0,0 0,0 0,1 0,-1 0,0 0,0 0,0 0,1 0,-1 0,0 0,0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5-10-08T07:32:49.52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2472 51,'-20'0,"-20"0,-19 0,39 0,1-20,-21 20,40 0,-20 0,20-19,0 19,-20 0,1 0,-21 0,1 0,-1 0,-19 0,19 0,20 0,1 0,19 0,-40 19,40 1,-39 0,39-20,-20 39,0-39,0 20,0-20,20 20,-19-20,19 19,0 1,-20-20,20 0,-20 20,0-20,20 19,0 1,-19 0,-1-20,20 19,-40 1,40-20,-20 20,20-20,0 0,-19 19,19-19,-40 20,40 0,-20-20,20 0,0 20,0-20,-39 39,39-39,0 20,0-20,-20 19,20 1,0-20,0 20,0-20,0 19,0-19,0 20,0 0,0-1,0 1,0 0,0-1,0 1,0 0,0-20,0 20,0-20,0 19,0-19,0 20,20-20,-20 20,0-20,0 19,0 1,20 0,-20-1,0-19,0 20,0 0,0-1,0-19,19 40,-19-21,0 1,20 0,0 39,-20-59,39 39,-39-19,0-20,20 20,-20-20,0 0,20 39,0-39,39 59,-39-59,19 39,-19-39,-20 0,40 20,-40 0,0-20,20 0,-1 0,-19 20,40-20,19 39,-19-39,-1 20,-19-20,-20 19,20-19,-20 20,39-20,1 20,-1-20,1 19,-40-19,40 20,-40-20,0 0,19 0,-19 0,40 0,-1 20,-39-20,20 0,20 19,-1-19,1 0,19 20,-19-20,39 0,20 0,-40 0,-19 0,-40 0,19 0,-19-20,60 1,-1 19,-20 0,-19 0,0 0,20-20,19 20,-59-20,20 20,-1-19,21-1,19-39,-39 39,20-19,39-20,-60 19,1 21,-20 19,0-20,20 0,0-19,-20 19,20-19,-20 0,0-1,19 20,-19 1,0-21,0 21,0-1,0-19,0-1,0 1,0-20,0 19,0 21,0-21,0 1,0 0,0 39,-19-20,-1-19,20 39,0-20,0-19,-20 19,0 20,0-20,1 0,-1 20,0-19,0 19,20-40,0 40,-39-19,-1-21,21 21,-21-1,-19 0,-1 1,21 19,-1 0,20-20,-19 20,39 0,-20 0,-19-20,19 20,0 0,20 0,-39 0,19 0,-20 0,1 0,19 0,0 0,0 0,20 0,-19 0,-1-19,-59 19,39 0,1 0,39 0,-20 0,20 0,-20 0,0-20,-19 0,39 20,-20 0,20-20</inkml:trace>
  <inkml:trace contextRef="#ctx0" brushRef="#br0" timeOffset="25008">0 1705,'0'0,"20"0,-20 0,20 0,-1 0,1 0,20 0,-21 0,-19 0,60 0,-40 0,19 0,-39 0,20 0,0 0,-1 0,-19 0,20 0,20 0,-1 0,-19 0,0 0,0 0,-20 0,19 0,1 0,-20 0,20 0,19 0,1 0,-40 0,20 0,0 0,-1 0,-19 0,20 0,20 0,-40 0,19 20,1-20,0 0,20 0,19 0,0 0,-39 0,20 0,-1 0,-19 0,0 0,-20 0,19 0,21 0,-1 0,1 19,19-19,-19 20,-40-20,20 0,-20 0,59 0,-39 0,0 0,39 0,-39 0,-20 0,39 0,-39 0,20 0,-20 0,20 0,19 0,-39-20,0 20,20 0,-20-19</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5-10-08T07:34:37.6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3731 1410,'0'0,"20"0,-20 0,20 0,0 0,20 0,-1 0,-39 0,20 0,-20 0,0-20,20 20,0-19,0 19,-20 0,39 0,-19 0,-20 0,20 0,0 0,0 0,-20 0,40 0,39 0,0 0,-39 0,-20 0,0 0,0 0,39 0,1 0,-40 0,19 0,-19 0,-20 0,20 0,20 0,39 0,-19 0,-1 0,-39 0,39 0,-19 0,0 0,-20 0,19 0,21 0,-40 0,19 0,21 0,-40 0,0 0,0 0,-20 0,19 0,1 0,40 0,-1 0,1 0,-1 0,-39 0,20 0,-40 0,20 0,39 0,-19 0,0 0,-20 0,-1 0,-19 0</inkml:trace>
  <inkml:trace contextRef="#ctx0" brushRef="#br0" timeOffset="4337">0 858,'0'0,"60"0,-21 0,1 0,0 0,-20 0,19 0,-39 0,20 0,-20 0,40 0,0 0,-1 0,-19 0,0 0,0 0,-20 0,20 0,0 0,39 0,20 0,-39 0,20 0,-21 0,-19-20,40 20,-21 0,1 0,-20 0,0 0,0 0,-20 0,20 0,-20 0,39 0,1 0,-20 0,0 0,0 0,-1 0,1 0,-20 0</inkml:trace>
  <inkml:trace contextRef="#ctx0" brushRef="#br0" timeOffset="12386">2064 69,'0'0,"-20"0,1 0,-1 0,20 0,-20 20,0-20,20 0,0 0,-20 0,20 20,0-20,-20 20,20-1,-19-19,19 20,0-20,0 20,-20-20,20 19,-20-19,20 20,0 0,-20-20,20 20,-20-1,20-19,-20 20,20-20,0 20,-20-20,20 19,0 1,0-20,0 0,0 20,-19-20,19 20,0-20,0 19,0 1,0-20,0 20,0-20,0 19,0-19,0 20,0 0,0 0,0-1,0-19,0 20,0 0,0-20,0 39,0-39,19 20,-19-20,0 20,0-20,20 19,-20 1,0 0,0-20,0 19,20-19,-20 20,40 0,-40-20,40 20,-40-20,19 0,-19 0,0 19,20-19,20 20,-20-20,0 20,-1-20,1 0,-20 20,20-20,-20 0,60 0,-40 0,19 19,-19 1,0-40,20 20,-40 0,19 0,1 0,0 0,20 0,0 0,19 0,-19 0,-20 0,0 20,-20-20,19 0,1 0,20 0,-20 0,19 0,21 0,0 0,-41 0,1 0,0 0,20 0,-20 0,-1 0,21 0,0 0,19 0,-59 0,20 0,0 0,0 0,-20 0,20 0,0 0,-20-20,19 20,1 0,-20 0,20-19,-20 19,20 0,-20 0,0-20,20 20,-20 0,20-20,-20 20,0 0,0-20,20 20,-20-19,0 19,39-20,-39 20,20-20,-20 0,20 20,-20-19,20 19,-20-20,20 0,-1 1,-19 19,20-20,-20 20,0 0,0-20,0 20,20 0,-20-20,0 1,20-1,-20 20,0-20,0 1,0 19,0-20,0 20,0-40,0 21,0-1,0 0,0-19,0 19,0 20,0-39,0 39,0-20,0 20,0-20,0 20,0-19,0-1,0 20,0-20,0 0,-20 20,20-19,0-1,-20 20,0-39,1 39,19-20,-20 20,20 0,0 0,-40-20,20 0,0 20,1 0,19-19,0 19,-20 0,0 0,0 0,20 0,-40-20,20 20,1 0,-21 0,20 0,0 0,20-20,-20 20,1 0,-41 0,20 0,-19 0,19 0,0 0,21 0,19 0,-20 0,0 0,0 0,-20 0,20 0,-19 0,19 0,20 0,-40 0,40 0,-20 0,1 0,-21 0,20 0,-20 0,40 0,-20 0,1 0,-1 0,0 0,20 0,-20 0,20 20,-20-20,0 0,20 0,-20 0,1 0,19 0,0 20,-40-20,40 0,-20 0,20 0,-40 0,21 0,19 0,-20 0,0 19,-20-19,0 0,21 0,-21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18-11-04T15:45:00.09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3863 10689,'0'-17,"18"17,-18-18,-18 18,0 0,1 0,-1 0,0 0,18 18,-17-18,-1 0,0 0,1 17,-1-17,1 0,-1 0,0 0,18 18,-17-18,17 17,-18-17,18 18,-18-18,1 0,-1 0,0 18,1-1,-1-17,0 18,1 0,-1-1,1-17,-1 0,18 18,-18-18,1 18,-1-1,0 1,1-18,17 17,-18-17,0 0,18 18,0 0,-17-18,-1 17,18 1,0 0,-17-18,17 17,-18 1,0-18,18 18,-17-18,17 17,0 1,-18-1,18 1,-18 0,18-1,0 1,0 0,0-1,-17-17,-1 0,18 18,0 0,0-1,0 1,0 0,0 17,0-18,0 1,0 0,0-1,0 1,0 0,0-1,18-17,-18 18,17-18,-17 18,0-1,18-17,0 0,-18 18,0-1,17-17,-17 18,18-18,0 0,-18 18,17-18,-17 17,18-17,-18 18,17-18,1 0,-18 18,0-1,18-17,-18 18,17 0,1-1,-18 1,0-1,18-17,-1 0,-17 18,0 0,0-1,18-17,0 18,-18 0,17-18,-17 17,0 1,0 0,18-18,-1 0,-17 17,0 1,18-18,0 0,-18 18,17-18,-17 17,18-17,0 0,-1 0,1 0,-18 18,18-18,-18 17,17-17,1 0,0 0,-1 18,1-18,-1 0,-17 18,18-18,0 0,-1 0,1 0,0 17,-1-17,1 0,0 0,-1 0,1 0,-1 0,-17 18,18-18,0 0,-1 0,1 0,0 0,-1 0,1 0,-18 18,0-1,18-17,-1 0,1 0,-1 0,1 0,0 0,17 0,-17 0,-1 18,1 0,0-18,-1 0,1 0,0 0,-1 0,18 0,-17 0,0 0,-1 0,1 0,0 0,-1 0,1 0,0 0,-18 17,17-17,1 18,-1-18,1 0,0 0,-1 0,1 17,0-17,-1 0,1 0,0 0,-1 0,1 0,-1 0,1 0,17 0,-17 0,0 0,-1 0,1 0,0 0,-1 0,1 0,0 0,-1 0,1 0,-1 0,1 0,0 0,-1 0,1 0,0 0,-1 0,1 0,0 0,-1 0,1 0,-1 0,1 0,0 0,17-17,-17 17,-1-18,19 18,-1-17,-18 17,19-18,-1 18,-17 0,-18-18,17 18,1 0,0 0,-1 0,-17-17,18 17,17 0,-35-18,35 18,-17 0,0 0,-1 0,-17-18,18 18,0 0,-1 0,1 0,0-17,-1 17,1 0,-1 0,-17-18,18 18,0 0,17 0,-17-18,-1 18,1 0,0 0,-1-17,1 17,-18-18,17 18,1 0,0-17,-1-1,1 18,0 0,-1 0,-17-18,18 18,-18-17,18-1,-1 18,1 0,0-18,-1 18,-17-17,18 17,-1 0,-17-18,18 18,0-18,-18 1,17 17,1 0,0 0,-18-18,17 18,-17-18,18 18,-18-17,18-1,-1 18,1-17,-1 17,1-18,-18 0,18 1,-1 17,1-18,0 0,-18 1,17 17,-17-18,18 0,0 18,-18-17,17 17,-17-18,0 1,0-1,18 18,-18-18,17 1,-17-1,18 0,-18 1,0-1,0 0,18 18,-18-17,0-1,0 1,0-1,0 0,0 1,0-1,0 0,0 1,0-1,0 0,0 1,0-1,0 0,0 1,0-1,-18 18,18-17,-18 17,18-36,-17 36,17-17,-18-1,18 0,-17 18,17-17,-18 17,18-18,0 0,-18 18,1 0,17-17,0-1,0 1,-18 17,0 0,18-18,0 0,-17 18,-1 0,0 0,18-17,-17 17,17-18,-18 18,1-18,-1 18,18-17,-18 17,18-18,-17 18,-1 0,0 0,18-18,-17 1,-1 17,0 0,1-18,-1 1,1 17,17-18,-18 18,0 0,1 0,-1 0,0 0,1-18,17 1,-18 17,0 0,1 0,-1 0,0 0,1 0,-1 0,1 0,-1 0,0 0,1 0,-1 0,0 0,1 0,-1 0,0-18,1 18,-1-18,1 18,-1 0,0 0,1 0,-1 0,0 0,1 0,-1 0,0 0,1 0,-1 0,1 0,-1 0,-17 0,-1 0,19 0,-1 0,-17 0,17 0,-17 0,17 0,1 0,-1 0,0 0,1 0,-1 0,18 18,-18-18,1 18,-1-18,0 0,-17 0,35 17,-53-17,18 18,0 0,17-18,-35 0,36 17,-1-17,-17 0,-1 0,19 18,-1-18,0 17,1-17,17 18,-18-18,0 0,1 0,-1 0,1 0,-19 0,19 18,-1-18,0 0,1 0,-1 0,0 0,18 17,-17-17,-1 0,1 0,-1 0,0 0,1 0,-1 0,0-17,1 17,-1 0,0 0,-17 0,0 0,17 0,-17 0,0 0,-1 0,19 0,-1 0,0 0,1 0,-1 0,1 0,-1 0,0 0,18-18,-17 18,-1 0,0 0,18-18,-17 18,-1 0,0 0,1 0,-1 0,1 0,-1 0,18-17</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18-11-04T15:45:35.288"/>
    </inkml:context>
    <inkml:brush xml:id="br0">
      <inkml:brushProperty name="width" value="0.05292" units="cm"/>
      <inkml:brushProperty name="height" value="0.05292" units="cm"/>
      <inkml:brushProperty name="color" value="#FF0000"/>
    </inkml:brush>
  </inkml:definitions>
  <inkml:trace contextRef="#ctx0" brushRef="#br0">6738 1076,'-18'0,"1"0,-1 0,0 0,1 0,-1 0,1 0,-1 0,0 0,18-18,0 1,-17 17,-1 0,0 0,1 0,-1 0,0 0,1 0,-1 0,1 0,-1 0,0 0,1 0,-1 0,0 0,1 0,-1 0,0 0,1 0,-1 0,18-18,-17 18,-1 0,0 0,1 0,-1 0,0 0,1 0,-1 0,0 0,1 0,-1 0,0 0,1 0,-1 0,1 0,-1 0,0 0,1 0,-1 0,0 0,1 0,-1 0,0 0,1 0,-1 0,1 0,-1 0,0 0,1 0,-1 0,0 0,1 0,-1 0,0 0,1 0,-1 0,1 0,-1 0,0 0,1 0,-1 0,0 0,1 0,-1 0,0 0,1 0,-1 0,0 0,1 0,-1 0,1 0,-1 0,0 0,1 0,-1 0,0 0,1 0,-1 0,-17 0,17 0,-17 0,17 0,1 0,-19 0,19 0,-1 0,0 0,1 0,-1 0,1 0,-1 0,0 0,1 0,-1 0,0 0,1 0,-19 0,1 0,0 0,17 0,-35 0,18 0,17 0,-17 0,-18 0,18 0,0 0,35 18,-18-18,0 0,18 17,-17-17,-1 0,0 0,18 18,-17 0,-1-18,1 0,-1 0,0 0,1 0,-19 0,1 0,0 0,-18 17,35-17,-17 0,0 18,-1 0,-17-18,18 0,18 0,-19 0,19 0,-1 0,0 0,1 0,-1 0,0 0,1 0,-1 0,1 0,-1 0,0 0,-17 17,17-17,1 18,-1-1,0-17,1 0,-1 0,18 18,0 0,0-1,0 1,0 0,-18-1,1 19,-1-36,18 17,0 1,0-1,0 1,0 0,0-1,0 1,0 0,0-1,18-17,-18 18,0 0,0-1,17-17,-17 18,18-18,-18 17,0 1,18-18,-18 18,0-1,0 1,17-18,-17 18,18-18,-18 17,0 1,18-18,-1 18,1-18,-18 17,18-17,-1 0,1 0,0 0,-1 0,1 0,-1 0,1 0,0 0,-1 0,1 0,0 0,-1 0,1 0,0 0,-1 0,1 0,-1 0,1 0,0 0,-1 0,1 0,0 0,-1 0,1 0,0 0,-1 0,1 0,-1 0,1 0,0 0,-1 0,1 0,0 0,-1 0,1 0,0 0,-1 0,1 0,0 0,-1 0,1 0,-1 0,1 0,0 0,-1 0,19 0,-19 0,1 0,0 0,-1 0,1 0,-1 0,1 0,0 0,-1 0,1 0,0 0,-1 0,1 0,0 0,-1 0,1 0,-1 0,1 0,0 0,-1 0,1 0,0 0,-1 0,1 0,0 0,-1 0,1 0,0 0,-1 0,1 0,-1 0,-17-17,18 17,0 0,-1 0,1 0,-18-18,18 18,-1 0,1 0,0 0,-1 0,1 0,-1 0,1 0,0 0,-18-18,17 18,1 0,0 0,-18-17,17 17,1 0,0 0,-1 0,1 0,-1 0,1 0,0 0,-1 0,1 0,0 0,-1 0,1 0,0 0,-1 0,1 0,0 0,-1 0,1 0,-1 0,1 0,0 0,-1 0,1 0,0 0,-1 0,1 0,0 0,-1 0,1 0,-1 0,1 0,0 0,-1 0,1 0,0 0,-1 0,1 0,0 0,-1 0,1 0,-1 0,1 0,0 0,-1 0,1 0,0 0,-1 0,1 0,0 0,-1 0,1 0,0 0,-1 0,1 0,-1 0,1 0,0 0,-1 0,1 0,0 0,-1 0,1 0,-18-18,18 18,-1 0,1 0,-1 0,1 0,0 0,-1 0,1 0,0 0,-1 0,1 0,0 0,-1 0,1 0,-1 0,1 0,0 0,-1 0,1 0,0 18,-18-1,17-17,1 0,0 0,-1 0,1 0,0 0,-1 0,1 0,-1 18,-17 0,18-18,0 0,-1-18,1 18,0 0,-1 0,1 0,0 0,-1 0,1 0,-1 0,1 0,0 0,-1 0,1 0,0 0,-1-18,1 18,-18-17,18 17,-1 0,1-18,-1 0,-17 1,18-1,-18 0,0 1,18 17,-1-18,-17 1,0-1,0-17,18 35,0 0,-1 0,-17-18,0 0,0 1,18-1,-18 0,18 1,-18-1,0 1,0-1,0 0,0 1,0-1,0 0,-18 18,0-17,1 17,17-18,-18 0,0 18,1 0,17-17,-18 17,0 0,1 0,-1 0,1 0,17-18,-18 18,0 0,1 0,-1 0,0 0,18-17,-17 17,34-18,-17 0,0 1,-17 17,17-18,-18 18,0 0,1 0,-1 0,1 0,-1 0,0 0,1 0,-1 0,0 0,1 0,-1 0,0 0,1 0,-1 0,1 0,-1 0,0 0,1 0,-1 0,0 0,1 0,-1 0,0 0,1 0,-1 0,0 0,1 0,-1 0,1 0,-1 0,0 0,1 0,17-18,-18 1,0 17</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8-09-01T06:55:01.9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48 125,'-25'0,"1"0,48 0,1-21,0 21,0 0,-1-22,1 22,0 0,0-21,-1 21,1 0,0 0,24 0,-24 0,0 0,0 0,-1 0,1 0,-25-21,50 21,-25 0,-1 0,1 0,0 0,0 0,-1 0,1 0,0 0,0 0,-1 0,26 0,-25 0,-1 0,1 0,0 0,0 0,24 0,-24 0,24 0,1 0,-25 0,0 0,-1 0,1 0,0 0,24 0,-24 0,0 0,24 0,-24 0,0 0,0 0,-1 0,1 0,25 0,-26 0,26 0,-25 0,-1 0,1 0,0 0,0 0,0 0,-1 0,26 0,-25 0,-1 0,26 0,-25 0,-1 0,1 0,0 0,24 0,-24 0,25 0,-1 0,1 0,-25 0,-1 0,1 0,0 0,0 0,24 0,-24 0,0 0,-1 0,1 0,0 0,0 0,-1 0,-24-22,50 22,-25 0,-1 0,1 0,25 0,-26 0,1 0,0 0,0 0,0 0,24 0,-24 0,0 0,-1 0,1 0,0 0,0 0,-1 0,26 0,-25 0,24 0,-24 0,0 0,-1 0,1 0,0 22,-25 20,0-20,-25-1,0 1,1-22,-1 21,0 0,0-21,1 22,-1-22,25 21,-50-21,26 0,-1 22,0-22,0 0,1 0,-1 0,0 21,0 0,1-21,-1 0,0 0,0 0,0 0,1 0,-26 0,25 0,1 0,-26 0,25 0,-24 0,24 0,0 0,1 0,-1 0,-25 0,1 0,24 0,0 0,1 0,-1 0,0 0,-25 0,26 0,-1 0,0 0,0 0,1 0,-1 0,-25 0,26 0,-1 0,0 0,0 0,1 0,-1 0,-25 0,1 0,24 0,0 0,-24 0,24 0,0 0,0 22,-24-22,24 0,0 0,-24 0,24 0,0 0,1 0,-1 0,0 0,0 0,1 0,-1 0,0 0,0 0,-24 0,24 0,0 0,0 0,1 0,-1 0,0 0,0 0,-24 0,24 0,-24 0,24 0,0 0,0 0,1 0,-1 0,-25 0,26 0,-1 0,0 0,0 0,1 0,-1 0,0 0,-25 0,26 0,-1 0,0 0,0 0,1-22,-26 22,25 0,1-21,-1 21,0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8-09-01T06:55:09.52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0 251,'50'-24,"-1"24,-24 0,0 0,0 0,-1 0,1 0,0 0,0 0,24 24,-24-24,0 0,0 0,0 0,-1 0,1 0,0 0,25 0,-26 0,1 0,0 0,24 0,-24 0,0 0,0 23,0-23,49 24,-49-24,24 0,-24 23,0-23,25 0,-1 0,-24 0,0 0,0 0,-1 24,0-24,1 0,0 0,0 0,-1 0,26 0,-25 0,24 0,1 0,-25 0,24 0,-24 0,0 0,0 0,-1 0,1 0,0 0,25 0,-26 0,1 0,25 24,-25-24,-1 0,1 0,0 0,0 0,24 0,-24 0,50 0,-51 0,26 0,-25 0,24 0,-24 0,0 0,0 0,-1 0,-24-48,-49 25,49-1,-50 1,50-1,-24 0,-1 0,0 24,0-23,0 23,1 0,-1-24,-25 24,25 0,1 0,-1 0,0 0,0 0,0 0,1 0,-26 0,25 0,0 0,1 0,-1 0,0 0,-25 0,26 0,-1 0,0 0,0 0,0 0,-24 0,24 0,0 0,1 0,-1 0,-25 0,25 0,1 0,-1 0,0 0,0 0,-23 0,23 0,0 0,0 0,0 24,1-24,-1 0,0 0,-25 0,26 0,-1 0,0 0,0 0,0 0,1 0,-1 0,0 0,0 0,0 23,-24-23,24 0,0 0,1 0,-1 0,0 48,-25-48,1 0,24 0,-25 47,26-47,-1 0,0 0,0 0,0 0,1 0,-26 0,0 47,50-23,0 24,25-48,0 0,0 0,0 0,-1 0,26 0,-25 0,0 0,-1 0,1 0,0 0,0 0,0 0,24 0,-24 0,0 0,0 0,-1 0,1 0,25 0,-1 48,-24-48,0 0,24 0,-24 0,0 0,0 0,0 0,-1 0,1 0,0 0,25 0,-1 0,-24 0,0 0,0 0,-1 0,0 0,26 0,-25 0,49 0,-49 0,0 0,-1 0,1 0,0 0,24 0,-24 0,0 0,0 0,0 0,24 0,-24 0,0 0,0 0,24-24,1 24,-25 0,-1-24,1 24,0 0,0 0,0 0,-1-24,1 24,0-24,0 0,0 1,-1-1,1 1,0-1,0-24,-50 25,0 23,-24-24,24 0,0 0,0 24,0 0,1 0,-1 0,0 0,-25-24,26 24,-1 0,-25 0,50-24,-25 24,-49 0,24 0,-49 0,50 0,-1-24,1 24,24 0,-25 0,25 0,-24 0,24 0,0 0,-23 0,23 0,-25 0,1 0,-1 0,0 0,-24 24,24-24,26 0,-26 0,25 0,0 0,1 0,-1 0,-25 0,50 48,-24-48,-51 0,50 0,1 0,-1 0,0 0,0 0,0 48,1-48,-1 0,0 0,-25 0,26 0,-26 47,0-47,50 48,-49-48,49 47,0-23,0-1,25 1,24 24,-24-48,0 0,0 0,-1 48,1-48,25 0,-25 0,-1 0,1 47,0-47,0 0,0 0,-1 0,26 0,-25 0,0 0,-1 24,1-24,0 0,24 0,-24 0,0 0,0 0,0 0,24 0,-24 0,0 0,0 0,-1-24,1 24,25 0,-25 0,-1 0,26 0,-25 0,0 0,-1 0,0 0,1 0,0 0,0 0,24 0,-24 0,0 0,0 0,-1 0,1 0,25 0,-50-24,49 24</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5-08-15T09:53:25.79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0 235,'25'0,"-1"0,1 0,0 0,0 0,25 0,-1 0,-24 24,0-24,0 0,-1 0,1 0,0 0,0 0,0 0,-1 0,1 0,0 0,0 0,0 0,-1 0,1 0,0 0,0 0,0 0,-1 23,1-23,0 0,0 0,0 0,-1 0,26 0,-25 0,24 0,-24 0,0 0,25 0,-26 0,1 24,0-24,0 0,0 0,24 0,-24 0,0 0,0 23,24-23,-24 0,25 0,-1 0,-24 24,0-24,25 23,-26-23,1 0,25 0,-25 0,-1 0,1 24,25-24,-1 0,-24 0,0 0,0 0,24 23,-24-23,25 0,-1 0,-24 0,0 0,0 0,0 0,24 0,-24 0,25 0,-25 0,24 0,1 0,-1 0,-24 0,25 0,-25 0,-1 0,1 0,0 0,25 0,-26 0,1 0,25 0,-25 0,-1 0,1 0,0 0,0 0,0 0,-1 0,1 0,0 0,0 0,0 0,-1 0,26 0,-25 0,24 0,-24 0,0 0,0 0,0 0,24 0,-24 0,25 0,-25 0,-1 0,26 0,0 0,49 24,-25-1,-24-23,24 0,-49 0,25 24,-1-24,-24 0,0 0,0 0,-1 0,1 0,0 0,0 0,0 0,-1 0,1 0,0 0,0 0,0 0,-1 0,1 0,0 0,0 0,0 0,0 0,-1 0,1 0,25-24,-1 24,26 0,-1 0,-24 0,-1 0,-24 0,-25-23,25 23,0 0,0-24,-1 24,1-23,0 23,0 0,-25-24,0 1,0-1,0 1,0-1,0 1,25 23,-25-24,-25 24,-25 0,25 0,1-23,-26 23,25 0,-24 0,24 0,0-24,0 24,0 0,1 0,-1-23,0 23,0 0,0 0,-24 0,-26-24,1 24,24 0,25 0,1-23,-1 23,-25 0,25 0,1 0,-51 0,50 0,-24 0,24 0,-25 0,50-24,-49 24,24 0,-49 0,49-23,0 23,0-24,0 24,1 0,-1 0,0 0,0 0,0 0,-24 0,24 0,0 0,0 0,1 0,-26 0,25 0,0 0,0-23,1 23,-1 0,0 0,0 0,0 0,1 0,-1 0,0 0,0 0,0 0,1 0,-1 0,0 0,0 0,0 0,1 0,-1 0,0 0,0 0,-24 0,-1 0,25 0,-24 0,24 0,0 0,-25 0,1 0,24 0,-25 0,26 0,-51 0,26 0,24 0,-25 0,25 0,-24 0,-1 0,25 0,0 0,1 0,-1 0,0 0,0 0,0 0,1 0,-1 0,0 0,0 0,0 0,1 0,-26 0,0 0,-24 23,49-23,-24 0,-1 0,0 0,26 0,-1 0,-50 0,75 24,-24-24,-1 0,-50 0,1 0,49 0,-25 0,1 0,-1 0,25 0,1 0,-26 0,25 0,0 0,1 0,-1 0,0 0,0 0,0 0,1 0,-1 0,-25 0,25 0,-49 0,24 0,26 0,-26 0,0 0,26 0,-1 0,0 0,25 23,-25-23,0 0,1 24,-1-24,0 0,25 23,25-23,0 0,-1 0,51 24,-50-24,49 0,-49 23,49-23,-49 0,74 0,-74 0,25 0,-26 0,1 0,25 0,-25 0,-1 0,1 0,25 0,-25 0,24 0,-24 0,25 0,-26 0,26 0,-25 0,49 0,-24 0,-25 0,49 0,-49 0,0 0,24 0,-24 0,25 0,-25 0,24 0,1 0,-25 0,24 0,-24 0,0 0,0 0,24 0,-24 0,25 0,-26 0,1 0,0 0,0 0,24 0,-24 0,25 0,-25 0,24 0,1 24,-25-24,0 0,-1 0,1 0,0 0,0 0,0 0,-1 0,26 0,-25 23,24-23,-24 0,0 0,0 0,0 0,-1 0,1 0,25 24,-25-24,24 0,-24 0,0 0,0 0,-1 0,1 0,0 0,0 0,0 0,24 0,1 0,-50 23,25-23,24 0,-24 0,0 0,0 0,-1 24,26-24,-25 0,0 0,24 0,-24 0,25 0,-25 0,-1 0,1 0,0 0,0 0,0 0,-1 0,1 0,0 0,0 0,0 0,-1 0,1 0,0 0,25 23,-26-23,1 24,0-24,0 0,0 0,-1 0,1 0,0 0,0 0,0 0,-1 23,1-23,0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5-08-15T09:53:34.9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50,'25'0,"0"0,0 0,0 0,-1 0,1 0,0 0,0 0,0 0,-25-25,25 25,-1 0,1 0,0 0,0 0,0 0,-1 0,1 0,0 0,0 0,0 0,0 0,-1 0,1 0,0 0,0 0,0 0,-1 0,1 0,0 0,0 0,0 0,0 0,-1 0,1 0,0 0,0 0,0 0,-1 0,1 0,0 0,0 0,0 0,0 0,-1 0,1 0,0 0,0 0,0 0,0 0,-1 0,1 0,0 0,0 0,0 0,-1 0,1 0,0 0,0 0,0 0,0 0,-1 0,1 0,0 0,0 0,0 0,-1 0,1 0,-25-27,25 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8354D-2147-4296-968E-BE1E15D5DF4E}" type="datetimeFigureOut">
              <a:rPr lang="el-GR" smtClean="0"/>
              <a:t>4/11/2018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8817D-C60D-4DEF-883B-ACCA71F70C59}" type="slidenum">
              <a:rPr lang="el-GR" smtClean="0"/>
              <a:t>‹#›</a:t>
            </a:fld>
            <a:endParaRPr lang="el-GR"/>
          </a:p>
        </p:txBody>
      </p:sp>
    </p:spTree>
    <p:extLst>
      <p:ext uri="{BB962C8B-B14F-4D97-AF65-F5344CB8AC3E}">
        <p14:creationId xmlns:p14="http://schemas.microsoft.com/office/powerpoint/2010/main" val="234583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58A5FE6-3A1C-47E6-9FC8-B73EF94462D5}" type="slidenum">
              <a:rPr lang="el-GR" smtClean="0"/>
              <a:pPr/>
              <a:t>22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58A5FE6-3A1C-47E6-9FC8-B73EF94462D5}" type="slidenum">
              <a:rPr lang="el-GR" smtClean="0"/>
              <a:pPr/>
              <a:t>33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85C3697-FEE1-4D81-AB58-7CCCB7288D86}" type="datetimeFigureOut">
              <a:rPr lang="el-GR" smtClean="0"/>
              <a:t>4/11/2018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6596B1D-B8BB-4FDA-AB71-1BD2E3172DDD}" type="slidenum">
              <a:rPr lang="el-GR" smtClean="0"/>
              <a:t>‹#›</a:t>
            </a:fld>
            <a:endParaRPr lang="el-GR"/>
          </a:p>
        </p:txBody>
      </p:sp>
    </p:spTree>
    <p:extLst>
      <p:ext uri="{BB962C8B-B14F-4D97-AF65-F5344CB8AC3E}">
        <p14:creationId xmlns:p14="http://schemas.microsoft.com/office/powerpoint/2010/main" val="377627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85C3697-FEE1-4D81-AB58-7CCCB7288D86}" type="datetimeFigureOut">
              <a:rPr lang="el-GR" smtClean="0"/>
              <a:t>4/11/2018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6596B1D-B8BB-4FDA-AB71-1BD2E3172DDD}" type="slidenum">
              <a:rPr lang="el-GR" smtClean="0"/>
              <a:t>‹#›</a:t>
            </a:fld>
            <a:endParaRPr lang="el-GR"/>
          </a:p>
        </p:txBody>
      </p:sp>
    </p:spTree>
    <p:extLst>
      <p:ext uri="{BB962C8B-B14F-4D97-AF65-F5344CB8AC3E}">
        <p14:creationId xmlns:p14="http://schemas.microsoft.com/office/powerpoint/2010/main" val="84746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85C3697-FEE1-4D81-AB58-7CCCB7288D86}" type="datetimeFigureOut">
              <a:rPr lang="el-GR" smtClean="0"/>
              <a:t>4/11/2018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6596B1D-B8BB-4FDA-AB71-1BD2E3172DDD}" type="slidenum">
              <a:rPr lang="el-GR" smtClean="0"/>
              <a:t>‹#›</a:t>
            </a:fld>
            <a:endParaRPr lang="el-GR"/>
          </a:p>
        </p:txBody>
      </p:sp>
    </p:spTree>
    <p:extLst>
      <p:ext uri="{BB962C8B-B14F-4D97-AF65-F5344CB8AC3E}">
        <p14:creationId xmlns:p14="http://schemas.microsoft.com/office/powerpoint/2010/main" val="31674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85C3697-FEE1-4D81-AB58-7CCCB7288D86}" type="datetimeFigureOut">
              <a:rPr lang="el-GR" smtClean="0"/>
              <a:t>4/11/2018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6596B1D-B8BB-4FDA-AB71-1BD2E3172DDD}" type="slidenum">
              <a:rPr lang="el-GR" smtClean="0"/>
              <a:t>‹#›</a:t>
            </a:fld>
            <a:endParaRPr lang="el-GR"/>
          </a:p>
        </p:txBody>
      </p:sp>
    </p:spTree>
    <p:extLst>
      <p:ext uri="{BB962C8B-B14F-4D97-AF65-F5344CB8AC3E}">
        <p14:creationId xmlns:p14="http://schemas.microsoft.com/office/powerpoint/2010/main" val="267251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85C3697-FEE1-4D81-AB58-7CCCB7288D86}" type="datetimeFigureOut">
              <a:rPr lang="el-GR" smtClean="0"/>
              <a:t>4/11/2018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6596B1D-B8BB-4FDA-AB71-1BD2E3172DDD}" type="slidenum">
              <a:rPr lang="el-GR" smtClean="0"/>
              <a:t>‹#›</a:t>
            </a:fld>
            <a:endParaRPr lang="el-GR"/>
          </a:p>
        </p:txBody>
      </p:sp>
    </p:spTree>
    <p:extLst>
      <p:ext uri="{BB962C8B-B14F-4D97-AF65-F5344CB8AC3E}">
        <p14:creationId xmlns:p14="http://schemas.microsoft.com/office/powerpoint/2010/main" val="5328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85C3697-FEE1-4D81-AB58-7CCCB7288D86}" type="datetimeFigureOut">
              <a:rPr lang="el-GR" smtClean="0"/>
              <a:t>4/11/2018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6596B1D-B8BB-4FDA-AB71-1BD2E3172DDD}" type="slidenum">
              <a:rPr lang="el-GR" smtClean="0"/>
              <a:t>‹#›</a:t>
            </a:fld>
            <a:endParaRPr lang="el-GR"/>
          </a:p>
        </p:txBody>
      </p:sp>
    </p:spTree>
    <p:extLst>
      <p:ext uri="{BB962C8B-B14F-4D97-AF65-F5344CB8AC3E}">
        <p14:creationId xmlns:p14="http://schemas.microsoft.com/office/powerpoint/2010/main" val="5393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85C3697-FEE1-4D81-AB58-7CCCB7288D86}" type="datetimeFigureOut">
              <a:rPr lang="el-GR" smtClean="0"/>
              <a:t>4/11/2018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6596B1D-B8BB-4FDA-AB71-1BD2E3172DDD}" type="slidenum">
              <a:rPr lang="el-GR" smtClean="0"/>
              <a:t>‹#›</a:t>
            </a:fld>
            <a:endParaRPr lang="el-GR"/>
          </a:p>
        </p:txBody>
      </p:sp>
    </p:spTree>
    <p:extLst>
      <p:ext uri="{BB962C8B-B14F-4D97-AF65-F5344CB8AC3E}">
        <p14:creationId xmlns:p14="http://schemas.microsoft.com/office/powerpoint/2010/main" val="73261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85C3697-FEE1-4D81-AB58-7CCCB7288D86}" type="datetimeFigureOut">
              <a:rPr lang="el-GR" smtClean="0"/>
              <a:t>4/11/2018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6596B1D-B8BB-4FDA-AB71-1BD2E3172DDD}" type="slidenum">
              <a:rPr lang="el-GR" smtClean="0"/>
              <a:t>‹#›</a:t>
            </a:fld>
            <a:endParaRPr lang="el-GR"/>
          </a:p>
        </p:txBody>
      </p:sp>
    </p:spTree>
    <p:extLst>
      <p:ext uri="{BB962C8B-B14F-4D97-AF65-F5344CB8AC3E}">
        <p14:creationId xmlns:p14="http://schemas.microsoft.com/office/powerpoint/2010/main" val="206385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85C3697-FEE1-4D81-AB58-7CCCB7288D86}" type="datetimeFigureOut">
              <a:rPr lang="el-GR" smtClean="0"/>
              <a:t>4/11/2018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6596B1D-B8BB-4FDA-AB71-1BD2E3172DDD}" type="slidenum">
              <a:rPr lang="el-GR" smtClean="0"/>
              <a:t>‹#›</a:t>
            </a:fld>
            <a:endParaRPr lang="el-GR"/>
          </a:p>
        </p:txBody>
      </p:sp>
    </p:spTree>
    <p:extLst>
      <p:ext uri="{BB962C8B-B14F-4D97-AF65-F5344CB8AC3E}">
        <p14:creationId xmlns:p14="http://schemas.microsoft.com/office/powerpoint/2010/main" val="65339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85C3697-FEE1-4D81-AB58-7CCCB7288D86}" type="datetimeFigureOut">
              <a:rPr lang="el-GR" smtClean="0"/>
              <a:t>4/11/2018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6596B1D-B8BB-4FDA-AB71-1BD2E3172DDD}" type="slidenum">
              <a:rPr lang="el-GR" smtClean="0"/>
              <a:t>‹#›</a:t>
            </a:fld>
            <a:endParaRPr lang="el-GR"/>
          </a:p>
        </p:txBody>
      </p:sp>
    </p:spTree>
    <p:extLst>
      <p:ext uri="{BB962C8B-B14F-4D97-AF65-F5344CB8AC3E}">
        <p14:creationId xmlns:p14="http://schemas.microsoft.com/office/powerpoint/2010/main" val="174072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85C3697-FEE1-4D81-AB58-7CCCB7288D86}" type="datetimeFigureOut">
              <a:rPr lang="el-GR" smtClean="0"/>
              <a:t>4/11/2018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6596B1D-B8BB-4FDA-AB71-1BD2E3172DDD}" type="slidenum">
              <a:rPr lang="el-GR" smtClean="0"/>
              <a:t>‹#›</a:t>
            </a:fld>
            <a:endParaRPr lang="el-GR"/>
          </a:p>
        </p:txBody>
      </p:sp>
    </p:spTree>
    <p:extLst>
      <p:ext uri="{BB962C8B-B14F-4D97-AF65-F5344CB8AC3E}">
        <p14:creationId xmlns:p14="http://schemas.microsoft.com/office/powerpoint/2010/main" val="408995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4">
              <a:lumMod val="40000"/>
              <a:lumOff val="60000"/>
            </a:schemeClr>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C3697-FEE1-4D81-AB58-7CCCB7288D86}" type="datetimeFigureOut">
              <a:rPr lang="el-GR" smtClean="0"/>
              <a:t>4/11/2018</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96B1D-B8BB-4FDA-AB71-1BD2E3172DDD}" type="slidenum">
              <a:rPr lang="el-GR" smtClean="0"/>
              <a:t>‹#›</a:t>
            </a:fld>
            <a:endParaRPr lang="el-GR"/>
          </a:p>
        </p:txBody>
      </p:sp>
    </p:spTree>
    <p:extLst>
      <p:ext uri="{BB962C8B-B14F-4D97-AF65-F5344CB8AC3E}">
        <p14:creationId xmlns:p14="http://schemas.microsoft.com/office/powerpoint/2010/main" val="422916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66.emf"/><Relationship Id="rId3" Type="http://schemas.openxmlformats.org/officeDocument/2006/relationships/image" Target="../media/image23.jpeg"/><Relationship Id="rId7" Type="http://schemas.openxmlformats.org/officeDocument/2006/relationships/customXml" Target="../ink/ink1.xml"/><Relationship Id="rId12" Type="http://schemas.openxmlformats.org/officeDocument/2006/relationships/image" Target="../media/image268.emf"/><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customXml" Target="../ink/ink3.xml"/><Relationship Id="rId5" Type="http://schemas.openxmlformats.org/officeDocument/2006/relationships/image" Target="../media/image25.jpeg"/><Relationship Id="rId10" Type="http://schemas.openxmlformats.org/officeDocument/2006/relationships/image" Target="../media/image267.emf"/><Relationship Id="rId4" Type="http://schemas.openxmlformats.org/officeDocument/2006/relationships/image" Target="../media/image24.jpeg"/><Relationship Id="rId9" Type="http://schemas.openxmlformats.org/officeDocument/2006/relationships/customXml" Target="../ink/ink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29.emf"/><Relationship Id="rId5" Type="http://schemas.openxmlformats.org/officeDocument/2006/relationships/customXml" Target="../ink/ink5.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9.emf"/><Relationship Id="rId2" Type="http://schemas.openxmlformats.org/officeDocument/2006/relationships/customXml" Target="../ink/ink6.xml"/><Relationship Id="rId1" Type="http://schemas.openxmlformats.org/officeDocument/2006/relationships/slideLayout" Target="../slideLayouts/slideLayout6.xml"/><Relationship Id="rId5" Type="http://schemas.openxmlformats.org/officeDocument/2006/relationships/image" Target="../media/image270.emf"/><Relationship Id="rId4" Type="http://schemas.openxmlformats.org/officeDocument/2006/relationships/customXml" Target="../ink/ink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74.emf"/><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73.emf"/><Relationship Id="rId5" Type="http://schemas.openxmlformats.org/officeDocument/2006/relationships/customXml" Target="../ink/ink9.xml"/><Relationship Id="rId4" Type="http://schemas.openxmlformats.org/officeDocument/2006/relationships/image" Target="../media/image27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cientificm.wpengine.com/image_quiz/vertebrae-spinal-cord/" TargetMode="External"/><Relationship Id="rId18" Type="http://schemas.openxmlformats.org/officeDocument/2006/relationships/image" Target="../media/image9.jpg"/><Relationship Id="rId3" Type="http://schemas.openxmlformats.org/officeDocument/2006/relationships/hyperlink" Target="https://medlineplus.gov/games.html" TargetMode="External"/><Relationship Id="rId21" Type="http://schemas.openxmlformats.org/officeDocument/2006/relationships/hyperlink" Target="http://www.hiponproject.eu/el/" TargetMode="External"/><Relationship Id="rId7" Type="http://schemas.openxmlformats.org/officeDocument/2006/relationships/hyperlink" Target="http://www.bio-alive.com/games/medicine.htm" TargetMode="External"/><Relationship Id="rId12" Type="http://schemas.openxmlformats.org/officeDocument/2006/relationships/image" Target="../media/image6.png"/><Relationship Id="rId17" Type="http://schemas.openxmlformats.org/officeDocument/2006/relationships/hyperlink" Target="https://www.class-central.com/subject/health" TargetMode="External"/><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interactivehealthcaretraining.co.uk/" TargetMode="External"/><Relationship Id="rId5" Type="http://schemas.openxmlformats.org/officeDocument/2006/relationships/hyperlink" Target="http://pie.med.utoronto.ca/PIE/PIE_whatWeDo_VPatient.html" TargetMode="External"/><Relationship Id="rId15" Type="http://schemas.openxmlformats.org/officeDocument/2006/relationships/hyperlink" Target="https://www.nejm.org/multimedia/interactive-medical-case" TargetMode="External"/><Relationship Id="rId10" Type="http://schemas.openxmlformats.org/officeDocument/2006/relationships/image" Target="../media/image5.png"/><Relationship Id="rId19" Type="http://schemas.openxmlformats.org/officeDocument/2006/relationships/hyperlink" Target="https://academicearth.org/medicine-and-healthcare/" TargetMode="External"/><Relationship Id="rId4" Type="http://schemas.openxmlformats.org/officeDocument/2006/relationships/image" Target="../media/image2.jpeg"/><Relationship Id="rId9" Type="http://schemas.openxmlformats.org/officeDocument/2006/relationships/hyperlink" Target="https://www.proprofs.com/quiz-school/story.php?title=doctors-quiz" TargetMode="External"/><Relationship Id="rId14" Type="http://schemas.openxmlformats.org/officeDocument/2006/relationships/image" Target="../media/image7.jpg"/><Relationship Id="rId22"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988840"/>
            <a:ext cx="9144000" cy="4032448"/>
          </a:xfrm>
        </p:spPr>
        <p:txBody>
          <a:bodyPr>
            <a:normAutofit fontScale="90000"/>
          </a:bodyPr>
          <a:lstStyle/>
          <a:p>
            <a:r>
              <a:rPr lang="el-GR" sz="3100" dirty="0">
                <a:effectLst>
                  <a:outerShdw blurRad="38100" dist="38100" dir="2700000" algn="tl">
                    <a:srgbClr val="000000">
                      <a:alpha val="43137"/>
                    </a:srgbClr>
                  </a:outerShdw>
                </a:effectLst>
              </a:rPr>
              <a:t>Εκπαιδευτική </a:t>
            </a:r>
            <a:r>
              <a:rPr lang="el-GR" sz="3100" dirty="0" smtClean="0">
                <a:effectLst>
                  <a:outerShdw blurRad="38100" dist="38100" dir="2700000" algn="tl">
                    <a:srgbClr val="000000">
                      <a:alpha val="43137"/>
                    </a:srgbClr>
                  </a:outerShdw>
                </a:effectLst>
              </a:rPr>
              <a:t>Ημερίδα</a:t>
            </a:r>
            <a:r>
              <a:rPr lang="en-US" sz="3100" dirty="0" smtClean="0">
                <a:effectLst>
                  <a:outerShdw blurRad="38100" dist="38100" dir="2700000" algn="tl">
                    <a:srgbClr val="000000">
                      <a:alpha val="43137"/>
                    </a:srgbClr>
                  </a:outerShdw>
                </a:effectLst>
              </a:rPr>
              <a:t> </a:t>
            </a:r>
            <a:r>
              <a:rPr lang="el-GR" sz="3100" dirty="0" smtClean="0">
                <a:effectLst>
                  <a:outerShdw blurRad="38100" dist="38100" dir="2700000" algn="tl">
                    <a:srgbClr val="000000">
                      <a:alpha val="43137"/>
                    </a:srgbClr>
                  </a:outerShdw>
                </a:effectLst>
              </a:rPr>
              <a:t>Επιστημονική</a:t>
            </a:r>
            <a:r>
              <a:rPr lang="el-GR" sz="3100" dirty="0">
                <a:effectLst>
                  <a:outerShdw blurRad="38100" dist="38100" dir="2700000" algn="tl">
                    <a:srgbClr val="000000">
                      <a:alpha val="43137"/>
                    </a:srgbClr>
                  </a:outerShdw>
                </a:effectLst>
              </a:rPr>
              <a:t>ς</a:t>
            </a:r>
            <a:r>
              <a:rPr lang="el-GR" sz="3100" dirty="0" smtClean="0">
                <a:effectLst>
                  <a:outerShdw blurRad="38100" dist="38100" dir="2700000" algn="tl">
                    <a:srgbClr val="000000">
                      <a:alpha val="43137"/>
                    </a:srgbClr>
                  </a:outerShdw>
                </a:effectLst>
              </a:rPr>
              <a:t> Εταιρείας </a:t>
            </a:r>
            <a:br>
              <a:rPr lang="el-GR" sz="3100" dirty="0" smtClean="0">
                <a:effectLst>
                  <a:outerShdw blurRad="38100" dist="38100" dir="2700000" algn="tl">
                    <a:srgbClr val="000000">
                      <a:alpha val="43137"/>
                    </a:srgbClr>
                  </a:outerShdw>
                </a:effectLst>
              </a:rPr>
            </a:br>
            <a:r>
              <a:rPr lang="el-GR" sz="3100" dirty="0" smtClean="0">
                <a:effectLst>
                  <a:outerShdw blurRad="38100" dist="38100" dir="2700000" algn="tl">
                    <a:srgbClr val="000000">
                      <a:alpha val="43137"/>
                    </a:srgbClr>
                  </a:outerShdw>
                </a:effectLst>
              </a:rPr>
              <a:t>Φοιτητών </a:t>
            </a:r>
            <a:r>
              <a:rPr lang="el-GR" sz="3100" dirty="0">
                <a:effectLst>
                  <a:outerShdw blurRad="38100" dist="38100" dir="2700000" algn="tl">
                    <a:srgbClr val="000000">
                      <a:alpha val="43137"/>
                    </a:srgbClr>
                  </a:outerShdw>
                </a:effectLst>
              </a:rPr>
              <a:t>Ιατρικής </a:t>
            </a:r>
            <a:r>
              <a:rPr lang="el-GR" sz="3100" dirty="0" smtClean="0">
                <a:effectLst>
                  <a:outerShdw blurRad="38100" dist="38100" dir="2700000" algn="tl">
                    <a:srgbClr val="000000">
                      <a:alpha val="43137"/>
                    </a:srgbClr>
                  </a:outerShdw>
                </a:effectLst>
              </a:rPr>
              <a:t>Ελλάδας - Παραρτήματος </a:t>
            </a:r>
            <a:r>
              <a:rPr lang="el-GR" sz="3100" dirty="0">
                <a:effectLst>
                  <a:outerShdw blurRad="38100" dist="38100" dir="2700000" algn="tl">
                    <a:srgbClr val="000000">
                      <a:alpha val="43137"/>
                    </a:srgbClr>
                  </a:outerShdw>
                </a:effectLst>
              </a:rPr>
              <a:t>Αθηνών</a:t>
            </a:r>
            <a:br>
              <a:rPr lang="el-GR" sz="3100" dirty="0">
                <a:effectLst>
                  <a:outerShdw blurRad="38100" dist="38100" dir="2700000" algn="tl">
                    <a:srgbClr val="000000">
                      <a:alpha val="43137"/>
                    </a:srgbClr>
                  </a:outerShdw>
                </a:effectLst>
              </a:rPr>
            </a:br>
            <a:r>
              <a:rPr lang="en-US" sz="3100" dirty="0" smtClean="0">
                <a:effectLst>
                  <a:outerShdw blurRad="38100" dist="38100" dir="2700000" algn="tl">
                    <a:srgbClr val="000000">
                      <a:alpha val="43137"/>
                    </a:srgbClr>
                  </a:outerShdw>
                </a:effectLst>
              </a:rPr>
              <a:t>5.11.2018</a:t>
            </a:r>
            <a:r>
              <a:rPr lang="el-GR" sz="3100" dirty="0" smtClean="0">
                <a:effectLst>
                  <a:outerShdw blurRad="38100" dist="38100" dir="2700000" algn="tl">
                    <a:srgbClr val="000000">
                      <a:alpha val="43137"/>
                    </a:srgbClr>
                  </a:outerShdw>
                </a:effectLst>
              </a:rPr>
              <a:t/>
            </a:r>
            <a:br>
              <a:rPr lang="el-GR" sz="3100" dirty="0" smtClean="0">
                <a:effectLst>
                  <a:outerShdw blurRad="38100" dist="38100" dir="2700000" algn="tl">
                    <a:srgbClr val="000000">
                      <a:alpha val="43137"/>
                    </a:srgbClr>
                  </a:outerShdw>
                </a:effectLst>
              </a:rPr>
            </a:br>
            <a:r>
              <a:rPr lang="el-GR" sz="3100" dirty="0"/>
              <a:t/>
            </a:r>
            <a:br>
              <a:rPr lang="el-GR" sz="3100" dirty="0"/>
            </a:br>
            <a:r>
              <a:rPr lang="el-GR" sz="3100" dirty="0"/>
              <a:t/>
            </a:r>
            <a:br>
              <a:rPr lang="el-GR" sz="3100" dirty="0"/>
            </a:br>
            <a:r>
              <a:rPr lang="el-GR" sz="3600" dirty="0" err="1">
                <a:solidFill>
                  <a:schemeClr val="accent4">
                    <a:lumMod val="50000"/>
                  </a:schemeClr>
                </a:solidFill>
                <a:effectLst>
                  <a:outerShdw blurRad="38100" dist="38100" dir="2700000" algn="tl">
                    <a:srgbClr val="000000">
                      <a:alpha val="43137"/>
                    </a:srgbClr>
                  </a:outerShdw>
                </a:effectLst>
              </a:rPr>
              <a:t>Hippocrates</a:t>
            </a:r>
            <a:r>
              <a:rPr lang="el-GR" sz="3600" dirty="0">
                <a:solidFill>
                  <a:schemeClr val="accent4">
                    <a:lumMod val="50000"/>
                  </a:schemeClr>
                </a:solidFill>
                <a:effectLst>
                  <a:outerShdw blurRad="38100" dist="38100" dir="2700000" algn="tl">
                    <a:srgbClr val="000000">
                      <a:alpha val="43137"/>
                    </a:srgbClr>
                  </a:outerShdw>
                </a:effectLst>
              </a:rPr>
              <a:t>’ </a:t>
            </a:r>
            <a:r>
              <a:rPr lang="el-GR" sz="3600" dirty="0" err="1">
                <a:solidFill>
                  <a:schemeClr val="accent4">
                    <a:lumMod val="50000"/>
                  </a:schemeClr>
                </a:solidFill>
                <a:effectLst>
                  <a:outerShdw blurRad="38100" dist="38100" dir="2700000" algn="tl">
                    <a:srgbClr val="000000">
                      <a:alpha val="43137"/>
                    </a:srgbClr>
                  </a:outerShdw>
                </a:effectLst>
              </a:rPr>
              <a:t>Dilemmas</a:t>
            </a:r>
            <a:r>
              <a:rPr lang="el-GR" sz="3600" dirty="0">
                <a:solidFill>
                  <a:schemeClr val="accent4">
                    <a:lumMod val="50000"/>
                  </a:schemeClr>
                </a:solidFill>
                <a:effectLst>
                  <a:outerShdw blurRad="38100" dist="38100" dir="2700000" algn="tl">
                    <a:srgbClr val="000000">
                      <a:alpha val="43137"/>
                    </a:srgbClr>
                  </a:outerShdw>
                </a:effectLst>
              </a:rPr>
              <a:t> </a:t>
            </a:r>
            <a:r>
              <a:rPr lang="el-GR" sz="3600" i="1" dirty="0" smtClean="0">
                <a:solidFill>
                  <a:schemeClr val="accent4">
                    <a:lumMod val="50000"/>
                  </a:schemeClr>
                </a:solidFill>
                <a:effectLst>
                  <a:outerShdw blurRad="38100" dist="38100" dir="2700000" algn="tl">
                    <a:srgbClr val="000000">
                      <a:alpha val="43137"/>
                    </a:srgbClr>
                  </a:outerShdw>
                </a:effectLst>
              </a:rPr>
              <a:t>|</a:t>
            </a:r>
            <a:br>
              <a:rPr lang="el-GR" sz="3600" i="1" dirty="0" smtClean="0">
                <a:solidFill>
                  <a:schemeClr val="accent4">
                    <a:lumMod val="50000"/>
                  </a:schemeClr>
                </a:solidFill>
                <a:effectLst>
                  <a:outerShdw blurRad="38100" dist="38100" dir="2700000" algn="tl">
                    <a:srgbClr val="000000">
                      <a:alpha val="43137"/>
                    </a:srgbClr>
                  </a:outerShdw>
                </a:effectLst>
              </a:rPr>
            </a:br>
            <a:r>
              <a:rPr lang="el-GR" sz="3600" dirty="0" smtClean="0">
                <a:solidFill>
                  <a:schemeClr val="accent4">
                    <a:lumMod val="50000"/>
                  </a:schemeClr>
                </a:solidFill>
                <a:effectLst>
                  <a:outerShdw blurRad="38100" dist="38100" dir="2700000" algn="tl">
                    <a:srgbClr val="000000">
                      <a:alpha val="43137"/>
                    </a:srgbClr>
                  </a:outerShdw>
                </a:effectLst>
              </a:rPr>
              <a:t> </a:t>
            </a:r>
            <a:r>
              <a:rPr lang="el-GR" sz="3600" dirty="0">
                <a:solidFill>
                  <a:schemeClr val="accent4">
                    <a:lumMod val="50000"/>
                  </a:schemeClr>
                </a:solidFill>
                <a:effectLst>
                  <a:outerShdw blurRad="38100" dist="38100" dir="2700000" algn="tl">
                    <a:srgbClr val="000000">
                      <a:alpha val="43137"/>
                    </a:srgbClr>
                  </a:outerShdw>
                </a:effectLst>
              </a:rPr>
              <a:t>Καθημερινές προκλήσεις στον χώρο</a:t>
            </a:r>
            <a:br>
              <a:rPr lang="el-GR" sz="3600" dirty="0">
                <a:solidFill>
                  <a:schemeClr val="accent4">
                    <a:lumMod val="50000"/>
                  </a:schemeClr>
                </a:solidFill>
                <a:effectLst>
                  <a:outerShdw blurRad="38100" dist="38100" dir="2700000" algn="tl">
                    <a:srgbClr val="000000">
                      <a:alpha val="43137"/>
                    </a:srgbClr>
                  </a:outerShdw>
                </a:effectLst>
              </a:rPr>
            </a:br>
            <a:r>
              <a:rPr lang="el-GR" sz="3600" dirty="0">
                <a:solidFill>
                  <a:schemeClr val="accent4">
                    <a:lumMod val="50000"/>
                  </a:schemeClr>
                </a:solidFill>
                <a:effectLst>
                  <a:outerShdw blurRad="38100" dist="38100" dir="2700000" algn="tl">
                    <a:srgbClr val="000000">
                      <a:alpha val="43137"/>
                    </a:srgbClr>
                  </a:outerShdw>
                </a:effectLst>
              </a:rPr>
              <a:t>της </a:t>
            </a:r>
            <a:r>
              <a:rPr lang="el-GR" sz="3600" dirty="0" smtClean="0">
                <a:solidFill>
                  <a:schemeClr val="accent4">
                    <a:lumMod val="50000"/>
                  </a:schemeClr>
                </a:solidFill>
                <a:effectLst>
                  <a:outerShdw blurRad="38100" dist="38100" dir="2700000" algn="tl">
                    <a:srgbClr val="000000">
                      <a:alpha val="43137"/>
                    </a:srgbClr>
                  </a:outerShdw>
                </a:effectLst>
              </a:rPr>
              <a:t>Ιατρικής</a:t>
            </a:r>
            <a:br>
              <a:rPr lang="el-GR" sz="3600" dirty="0" smtClean="0">
                <a:solidFill>
                  <a:schemeClr val="accent4">
                    <a:lumMod val="50000"/>
                  </a:schemeClr>
                </a:solidFill>
                <a:effectLst>
                  <a:outerShdw blurRad="38100" dist="38100" dir="2700000" algn="tl">
                    <a:srgbClr val="000000">
                      <a:alpha val="43137"/>
                    </a:srgbClr>
                  </a:outerShdw>
                </a:effectLst>
              </a:rPr>
            </a:br>
            <a:r>
              <a:rPr lang="el-GR" sz="3600" dirty="0"/>
              <a:t/>
            </a:r>
            <a:br>
              <a:rPr lang="el-GR" sz="3600" dirty="0"/>
            </a:br>
            <a:r>
              <a:rPr lang="el-GR" sz="3600" b="1" dirty="0" smtClean="0">
                <a:solidFill>
                  <a:srgbClr val="000066"/>
                </a:solidFill>
              </a:rPr>
              <a:t>Εφαρμογή συγχρόνων μεθόδων διδασκαλίας</a:t>
            </a:r>
            <a:br>
              <a:rPr lang="el-GR" sz="3600" b="1" dirty="0" smtClean="0">
                <a:solidFill>
                  <a:srgbClr val="000066"/>
                </a:solidFill>
              </a:rPr>
            </a:br>
            <a:r>
              <a:rPr lang="el-GR" sz="3600" b="1" dirty="0" smtClean="0">
                <a:solidFill>
                  <a:srgbClr val="000066"/>
                </a:solidFill>
              </a:rPr>
              <a:t>στην Ιατρική </a:t>
            </a:r>
            <a:br>
              <a:rPr lang="el-GR" sz="3600" b="1" dirty="0" smtClean="0">
                <a:solidFill>
                  <a:srgbClr val="000066"/>
                </a:solidFill>
              </a:rPr>
            </a:br>
            <a:r>
              <a:rPr lang="el-GR" sz="3600" dirty="0" smtClean="0"/>
              <a:t/>
            </a:r>
            <a:br>
              <a:rPr lang="el-GR" sz="3600" dirty="0" smtClean="0"/>
            </a:br>
            <a:r>
              <a:rPr lang="el-GR" dirty="0" smtClean="0"/>
              <a:t/>
            </a:r>
            <a:br>
              <a:rPr lang="el-GR" dirty="0" smtClean="0"/>
            </a:br>
            <a:r>
              <a:rPr lang="en-US" dirty="0" smtClean="0"/>
              <a:t/>
            </a:r>
            <a:br>
              <a:rPr lang="en-US" dirty="0" smtClean="0"/>
            </a:br>
            <a:r>
              <a:rPr lang="en-US" dirty="0"/>
              <a:t/>
            </a:r>
            <a:br>
              <a:rPr lang="en-US" dirty="0"/>
            </a:br>
            <a:endParaRPr lang="el-GR" dirty="0"/>
          </a:p>
        </p:txBody>
      </p:sp>
      <p:sp>
        <p:nvSpPr>
          <p:cNvPr id="3" name="Υπότιτλος 2"/>
          <p:cNvSpPr>
            <a:spLocks noGrp="1"/>
          </p:cNvSpPr>
          <p:nvPr>
            <p:ph type="subTitle" idx="1"/>
          </p:nvPr>
        </p:nvSpPr>
        <p:spPr>
          <a:xfrm>
            <a:off x="1371600" y="5661248"/>
            <a:ext cx="6400800" cy="720080"/>
          </a:xfrm>
        </p:spPr>
        <p:txBody>
          <a:bodyPr>
            <a:normAutofit/>
          </a:bodyPr>
          <a:lstStyle/>
          <a:p>
            <a:r>
              <a:rPr lang="el-GR" dirty="0" smtClean="0">
                <a:solidFill>
                  <a:srgbClr val="002060"/>
                </a:solidFill>
              </a:rPr>
              <a:t>Αντρέας  Χ. </a:t>
            </a:r>
            <a:r>
              <a:rPr lang="el-GR" dirty="0" err="1" smtClean="0">
                <a:solidFill>
                  <a:srgbClr val="002060"/>
                </a:solidFill>
              </a:rPr>
              <a:t>Λάζαρης</a:t>
            </a:r>
            <a:r>
              <a:rPr lang="el-GR" dirty="0" smtClean="0">
                <a:solidFill>
                  <a:srgbClr val="002060"/>
                </a:solidFill>
              </a:rPr>
              <a:t> </a:t>
            </a:r>
            <a:endParaRPr lang="el-GR" dirty="0">
              <a:solidFill>
                <a:srgbClr val="002060"/>
              </a:solidFill>
            </a:endParaRPr>
          </a:p>
        </p:txBody>
      </p:sp>
    </p:spTree>
    <p:extLst>
      <p:ext uri="{BB962C8B-B14F-4D97-AF65-F5344CB8AC3E}">
        <p14:creationId xmlns:p14="http://schemas.microsoft.com/office/powerpoint/2010/main" val="1158499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p:spPr>
        <p:txBody>
          <a:bodyPr>
            <a:normAutofit fontScale="90000"/>
          </a:bodyPr>
          <a:lstStyle/>
          <a:p>
            <a:r>
              <a:rPr lang="el-GR" u="sng" dirty="0" smtClean="0"/>
              <a:t/>
            </a:r>
            <a:br>
              <a:rPr lang="el-GR" u="sng" dirty="0" smtClean="0"/>
            </a:br>
            <a:r>
              <a:rPr lang="el-GR" u="sng" dirty="0"/>
              <a:t/>
            </a:r>
            <a:br>
              <a:rPr lang="el-GR" u="sng" dirty="0"/>
            </a:br>
            <a:r>
              <a:rPr lang="el-GR" u="sng" dirty="0" smtClean="0"/>
              <a:t>Επαναπροσδιορισμός </a:t>
            </a:r>
            <a:br>
              <a:rPr lang="el-GR" u="sng" dirty="0" smtClean="0"/>
            </a:br>
            <a:r>
              <a:rPr lang="el-GR" dirty="0" smtClean="0"/>
              <a:t>των εκπαιδευτικών αναγκών</a:t>
            </a:r>
            <a:r>
              <a:rPr lang="en-US" dirty="0" smtClean="0">
                <a:solidFill>
                  <a:srgbClr val="002060"/>
                </a:solidFill>
              </a:rPr>
              <a:t/>
            </a:r>
            <a:br>
              <a:rPr lang="en-US" dirty="0" smtClean="0">
                <a:solidFill>
                  <a:srgbClr val="002060"/>
                </a:solidFill>
              </a:rPr>
            </a:br>
            <a:endParaRPr lang="el-GR" dirty="0">
              <a:solidFill>
                <a:srgbClr val="002060"/>
              </a:solidFill>
            </a:endParaRPr>
          </a:p>
        </p:txBody>
      </p:sp>
      <p:sp>
        <p:nvSpPr>
          <p:cNvPr id="3" name="Rectangle 2"/>
          <p:cNvSpPr/>
          <p:nvPr/>
        </p:nvSpPr>
        <p:spPr>
          <a:xfrm>
            <a:off x="428596" y="0"/>
            <a:ext cx="8286808" cy="6863417"/>
          </a:xfrm>
          <a:prstGeom prst="rect">
            <a:avLst/>
          </a:prstGeom>
        </p:spPr>
        <p:txBody>
          <a:bodyPr wrap="square">
            <a:spAutoFit/>
          </a:bodyPr>
          <a:lstStyle/>
          <a:p>
            <a:endParaRPr lang="en-US" sz="2400" dirty="0" smtClean="0"/>
          </a:p>
          <a:p>
            <a:endParaRPr lang="en-US" sz="2400" dirty="0" smtClean="0"/>
          </a:p>
          <a:p>
            <a:pPr algn="ctr"/>
            <a:endParaRPr lang="el-GR" sz="2400" dirty="0" smtClean="0"/>
          </a:p>
          <a:p>
            <a:pPr algn="ctr"/>
            <a:r>
              <a:rPr lang="el-GR" sz="3200" b="1" dirty="0" smtClean="0">
                <a:solidFill>
                  <a:srgbClr val="C00000"/>
                </a:solidFill>
              </a:rPr>
              <a:t>Οι εκπαιδευόμενοι  θα πρέπει να μαθαίνουν </a:t>
            </a:r>
            <a:r>
              <a:rPr lang="el-GR" sz="3200" b="1" u="sng" dirty="0" smtClean="0">
                <a:solidFill>
                  <a:srgbClr val="C00000"/>
                </a:solidFill>
              </a:rPr>
              <a:t>και</a:t>
            </a:r>
            <a:r>
              <a:rPr lang="el-GR" sz="3200" b="1" dirty="0" smtClean="0">
                <a:solidFill>
                  <a:srgbClr val="C00000"/>
                </a:solidFill>
              </a:rPr>
              <a:t> μέσω της εμπειρίας.</a:t>
            </a:r>
          </a:p>
          <a:p>
            <a:pPr algn="ctr"/>
            <a:endParaRPr lang="el-GR" sz="2400" dirty="0" smtClean="0"/>
          </a:p>
          <a:p>
            <a:pPr algn="ctr"/>
            <a:r>
              <a:rPr lang="el-GR" sz="2800" dirty="0" smtClean="0"/>
              <a:t>Ο σημερινός κόσμος έχει πλημμυρίσει από </a:t>
            </a:r>
            <a:r>
              <a:rPr lang="el-GR" sz="2800" dirty="0" smtClean="0">
                <a:effectLst>
                  <a:outerShdw blurRad="38100" dist="38100" dir="2700000" algn="tl">
                    <a:srgbClr val="000000">
                      <a:alpha val="43137"/>
                    </a:srgbClr>
                  </a:outerShdw>
                </a:effectLst>
              </a:rPr>
              <a:t>πληροφορίες</a:t>
            </a:r>
            <a:r>
              <a:rPr lang="el-GR" sz="2800" dirty="0" smtClean="0"/>
              <a:t> που προέρχονται </a:t>
            </a:r>
          </a:p>
          <a:p>
            <a:pPr algn="ctr"/>
            <a:r>
              <a:rPr lang="el-GR" sz="2800" dirty="0" smtClean="0"/>
              <a:t>από </a:t>
            </a:r>
            <a:r>
              <a:rPr lang="el-GR" sz="2800" dirty="0" smtClean="0">
                <a:effectLst>
                  <a:outerShdw blurRad="38100" dist="38100" dir="2700000" algn="tl">
                    <a:srgbClr val="000000">
                      <a:alpha val="43137"/>
                    </a:srgbClr>
                  </a:outerShdw>
                </a:effectLst>
              </a:rPr>
              <a:t>έντυπες</a:t>
            </a:r>
            <a:r>
              <a:rPr lang="el-GR" sz="2800" dirty="0" smtClean="0"/>
              <a:t> και </a:t>
            </a:r>
            <a:r>
              <a:rPr lang="el-GR" sz="2800" dirty="0" smtClean="0">
                <a:effectLst>
                  <a:outerShdw blurRad="38100" dist="38100" dir="2700000" algn="tl">
                    <a:srgbClr val="000000">
                      <a:alpha val="43137"/>
                    </a:srgbClr>
                  </a:outerShdw>
                </a:effectLst>
              </a:rPr>
              <a:t>ηλεκτρονικές</a:t>
            </a:r>
            <a:r>
              <a:rPr lang="el-GR" sz="2800" dirty="0" smtClean="0"/>
              <a:t> πηγές</a:t>
            </a:r>
            <a:r>
              <a:rPr lang="en-US" sz="2800" dirty="0" smtClean="0"/>
              <a:t>. </a:t>
            </a:r>
            <a:endParaRPr lang="el-GR" sz="2800" dirty="0" smtClean="0"/>
          </a:p>
          <a:p>
            <a:pPr algn="ctr"/>
            <a:r>
              <a:rPr lang="el-GR" sz="2800" dirty="0" smtClean="0"/>
              <a:t>Η βάση της διδασκαλίας </a:t>
            </a:r>
          </a:p>
          <a:p>
            <a:pPr algn="ctr"/>
            <a:r>
              <a:rPr lang="el-GR" sz="2800" i="1" dirty="0" smtClean="0">
                <a:effectLst>
                  <a:outerShdw blurRad="38100" dist="38100" dir="2700000" algn="tl">
                    <a:srgbClr val="000000">
                      <a:alpha val="43137"/>
                    </a:srgbClr>
                  </a:outerShdw>
                </a:effectLst>
              </a:rPr>
              <a:t>δεν </a:t>
            </a:r>
            <a:r>
              <a:rPr lang="el-GR" sz="2800" dirty="0" smtClean="0"/>
              <a:t>είναι πλέον να </a:t>
            </a:r>
            <a:r>
              <a:rPr lang="el-GR" sz="2800" i="1" dirty="0" smtClean="0">
                <a:solidFill>
                  <a:srgbClr val="7030A0"/>
                </a:solidFill>
              </a:rPr>
              <a:t>«μεταδίδει» γνώσεις</a:t>
            </a:r>
            <a:r>
              <a:rPr lang="el-GR" sz="2800" dirty="0" smtClean="0"/>
              <a:t>, </a:t>
            </a:r>
          </a:p>
          <a:p>
            <a:pPr algn="ctr"/>
            <a:r>
              <a:rPr lang="el-GR" sz="2800" dirty="0" smtClean="0"/>
              <a:t>αλλά να </a:t>
            </a:r>
            <a:r>
              <a:rPr lang="el-GR" sz="2800" b="1" dirty="0" smtClean="0">
                <a:solidFill>
                  <a:srgbClr val="C00000"/>
                </a:solidFill>
                <a:effectLst>
                  <a:outerShdw blurRad="38100" dist="38100" dir="2700000" algn="tl">
                    <a:srgbClr val="000000">
                      <a:alpha val="43137"/>
                    </a:srgbClr>
                  </a:outerShdw>
                </a:effectLst>
              </a:rPr>
              <a:t>βοηθά τους μαθητές να τις </a:t>
            </a:r>
            <a:r>
              <a:rPr lang="el-GR" sz="2800" b="1" u="sng" dirty="0" smtClean="0">
                <a:solidFill>
                  <a:srgbClr val="C00000"/>
                </a:solidFill>
                <a:effectLst>
                  <a:outerShdw blurRad="38100" dist="38100" dir="2700000" algn="tl">
                    <a:srgbClr val="000000">
                      <a:alpha val="43137"/>
                    </a:srgbClr>
                  </a:outerShdw>
                </a:effectLst>
              </a:rPr>
              <a:t>χρησιμοποιούν</a:t>
            </a:r>
            <a:r>
              <a:rPr lang="el-GR" sz="2800" dirty="0" smtClean="0"/>
              <a:t>,</a:t>
            </a:r>
            <a:r>
              <a:rPr lang="en-US" sz="2800" dirty="0" smtClean="0"/>
              <a:t> </a:t>
            </a:r>
            <a:r>
              <a:rPr lang="el-GR" sz="2800" dirty="0" smtClean="0"/>
              <a:t>αναπτύσσοντας τις ικανότητές τους για </a:t>
            </a:r>
          </a:p>
          <a:p>
            <a:pPr algn="ctr"/>
            <a:r>
              <a:rPr lang="el-GR" sz="2800" u="sng" spc="600" dirty="0" smtClean="0">
                <a:effectLst>
                  <a:outerShdw blurRad="38100" dist="38100" dir="2700000" algn="tl">
                    <a:srgbClr val="000000">
                      <a:alpha val="43137"/>
                    </a:srgbClr>
                  </a:outerShdw>
                </a:effectLst>
              </a:rPr>
              <a:t>κριτική σκέψη</a:t>
            </a:r>
            <a:r>
              <a:rPr lang="el-GR" sz="2800" dirty="0" smtClean="0"/>
              <a:t>, </a:t>
            </a:r>
            <a:r>
              <a:rPr lang="el-GR" sz="2800" dirty="0" smtClean="0">
                <a:effectLst>
                  <a:outerShdw blurRad="38100" dist="38100" dir="2700000" algn="tl">
                    <a:srgbClr val="000000">
                      <a:alpha val="43137"/>
                    </a:srgbClr>
                  </a:outerShdw>
                </a:effectLst>
              </a:rPr>
              <a:t>επίλυση προβλημάτων</a:t>
            </a:r>
            <a:r>
              <a:rPr lang="el-GR" sz="2800" dirty="0" smtClean="0"/>
              <a:t>, </a:t>
            </a:r>
          </a:p>
          <a:p>
            <a:pPr algn="ctr"/>
            <a:r>
              <a:rPr lang="el-GR" sz="2800" b="1" dirty="0" smtClean="0"/>
              <a:t>λήψη τεκμηριωμένων αποφάσεων </a:t>
            </a:r>
          </a:p>
          <a:p>
            <a:pPr algn="ctr"/>
            <a:r>
              <a:rPr lang="el-GR" sz="2800" dirty="0" smtClean="0"/>
              <a:t>και, </a:t>
            </a:r>
            <a:r>
              <a:rPr lang="el-GR" sz="2800" dirty="0" smtClean="0">
                <a:effectLst>
                  <a:outerShdw blurRad="38100" dist="38100" dir="2700000" algn="tl">
                    <a:srgbClr val="000000">
                      <a:alpha val="43137"/>
                    </a:srgbClr>
                  </a:outerShdw>
                </a:effectLst>
              </a:rPr>
              <a:t>περαιτέρω, δημιουργία νέας γνώσης</a:t>
            </a:r>
            <a:r>
              <a:rPr lang="el-GR" sz="2800" dirty="0" smtClean="0"/>
              <a:t>.</a:t>
            </a:r>
            <a:endParaRPr lang="el-GR" sz="2800" dirty="0"/>
          </a:p>
        </p:txBody>
      </p:sp>
    </p:spTree>
    <p:extLst>
      <p:ext uri="{BB962C8B-B14F-4D97-AF65-F5344CB8AC3E}">
        <p14:creationId xmlns:p14="http://schemas.microsoft.com/office/powerpoint/2010/main" val="231348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dissolve">
                                      <p:cBhvr>
                                        <p:cTn id="21" dur="500"/>
                                        <p:tgtEl>
                                          <p:spTgt spid="3">
                                            <p:txEl>
                                              <p:pRg st="8" end="8"/>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dissolve">
                                      <p:cBhvr>
                                        <p:cTn id="24" dur="500"/>
                                        <p:tgtEl>
                                          <p:spTgt spid="3">
                                            <p:txEl>
                                              <p:pRg st="9" end="9"/>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dissolve">
                                      <p:cBhvr>
                                        <p:cTn id="27" dur="500"/>
                                        <p:tgtEl>
                                          <p:spTgt spid="3">
                                            <p:txEl>
                                              <p:pRg st="10" end="1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dissolve">
                                      <p:cBhvr>
                                        <p:cTn id="30" dur="500"/>
                                        <p:tgtEl>
                                          <p:spTgt spid="3">
                                            <p:txEl>
                                              <p:pRg st="11" end="1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dissolve">
                                      <p:cBhvr>
                                        <p:cTn id="3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525411"/>
          </a:xfrm>
          <a:prstGeom prst="rect">
            <a:avLst/>
          </a:prstGeom>
        </p:spPr>
        <p:txBody>
          <a:bodyPr wrap="square">
            <a:spAutoFit/>
          </a:bodyPr>
          <a:lstStyle/>
          <a:p>
            <a:pPr algn="ctr"/>
            <a:r>
              <a:rPr lang="el-GR" sz="2800" dirty="0" smtClean="0"/>
              <a:t>Οι δάσκαλοι γνωρίζουν ότι, προκειμένου να κάνουν τους μαθητές να </a:t>
            </a:r>
            <a:r>
              <a:rPr lang="el-GR" sz="2800" dirty="0" smtClean="0">
                <a:effectLst>
                  <a:outerShdw blurRad="38100" dist="38100" dir="2700000" algn="tl">
                    <a:srgbClr val="000000">
                      <a:alpha val="43137"/>
                    </a:srgbClr>
                  </a:outerShdw>
                </a:effectLst>
              </a:rPr>
              <a:t>πάρουν στα σοβαρά</a:t>
            </a:r>
            <a:r>
              <a:rPr lang="el-GR" sz="2800" dirty="0" smtClean="0"/>
              <a:t>  την εκπαίδευσή τους </a:t>
            </a:r>
          </a:p>
          <a:p>
            <a:pPr algn="ctr"/>
            <a:r>
              <a:rPr lang="el-GR" sz="2800" dirty="0" smtClean="0"/>
              <a:t>και να τη θεωρήσουν πραγματικά </a:t>
            </a:r>
            <a:r>
              <a:rPr lang="el-GR" sz="2800" dirty="0" smtClean="0">
                <a:effectLst>
                  <a:outerShdw blurRad="38100" dist="38100" dir="2700000" algn="tl">
                    <a:srgbClr val="000000">
                      <a:alpha val="43137"/>
                    </a:srgbClr>
                  </a:outerShdw>
                </a:effectLst>
              </a:rPr>
              <a:t>δική τους</a:t>
            </a:r>
            <a:r>
              <a:rPr lang="el-GR" sz="2800" dirty="0" smtClean="0"/>
              <a:t>,: </a:t>
            </a:r>
          </a:p>
          <a:p>
            <a:pPr algn="ctr"/>
            <a:endParaRPr lang="el-GR" sz="2800" dirty="0" smtClean="0"/>
          </a:p>
          <a:p>
            <a:pPr>
              <a:buFontTx/>
              <a:buChar char="-"/>
            </a:pPr>
            <a:r>
              <a:rPr lang="el-GR" sz="2800" dirty="0" smtClean="0"/>
              <a:t>το  πρόγραμμα  σπουδών  τους πρέπει να έχει </a:t>
            </a:r>
            <a:r>
              <a:rPr lang="el-GR" sz="2800" dirty="0" smtClean="0">
                <a:solidFill>
                  <a:srgbClr val="FF0000"/>
                </a:solidFill>
              </a:rPr>
              <a:t>σχέση με τη μελλοντική επαγγελματική  ζωή των εκπαιδευόμενων</a:t>
            </a:r>
            <a:r>
              <a:rPr lang="el-GR" sz="2800" dirty="0" smtClean="0"/>
              <a:t>. Θα πρέπει να υπάρχει «</a:t>
            </a:r>
            <a:r>
              <a:rPr lang="el-GR" sz="2800" dirty="0" smtClean="0">
                <a:solidFill>
                  <a:srgbClr val="FF0000"/>
                </a:solidFill>
              </a:rPr>
              <a:t>νόημα</a:t>
            </a:r>
            <a:r>
              <a:rPr lang="el-GR" sz="2800" dirty="0" smtClean="0"/>
              <a:t>»  για το μαθητή στο εκάστοτε γνωστικό αντικείμενο.</a:t>
            </a:r>
          </a:p>
          <a:p>
            <a:r>
              <a:rPr lang="el-GR" sz="2800" dirty="0" smtClean="0"/>
              <a:t/>
            </a:r>
            <a:br>
              <a:rPr lang="el-GR" sz="2800" dirty="0" smtClean="0"/>
            </a:br>
            <a:r>
              <a:rPr lang="el-GR" sz="2800" dirty="0" smtClean="0"/>
              <a:t>- οι μαθησιακές δραστηριότητες πρέπει να </a:t>
            </a:r>
            <a:r>
              <a:rPr lang="el-GR" sz="2800" dirty="0" smtClean="0">
                <a:solidFill>
                  <a:srgbClr val="FF0000"/>
                </a:solidFill>
              </a:rPr>
              <a:t>κεντρίζουν τη φυσική  περιέργεια των μαθητών </a:t>
            </a:r>
            <a:r>
              <a:rPr lang="el-GR" sz="2800" dirty="0" smtClean="0"/>
              <a:t>και πρέπει να αφορούν  </a:t>
            </a:r>
            <a:r>
              <a:rPr lang="el-GR" sz="2800" dirty="0" smtClean="0">
                <a:solidFill>
                  <a:srgbClr val="FF0000"/>
                </a:solidFill>
              </a:rPr>
              <a:t>προσωπικά </a:t>
            </a:r>
            <a:r>
              <a:rPr lang="el-GR" sz="2800" dirty="0" smtClean="0"/>
              <a:t> τον  κάθε μαθητή.</a:t>
            </a:r>
          </a:p>
          <a:p>
            <a:r>
              <a:rPr lang="el-GR" sz="2800" dirty="0" smtClean="0"/>
              <a:t/>
            </a:r>
            <a:br>
              <a:rPr lang="el-GR" sz="2800" dirty="0" smtClean="0"/>
            </a:br>
            <a:r>
              <a:rPr lang="el-GR" sz="2800" dirty="0" smtClean="0"/>
              <a:t>-  η εξεταστική διαδικασία  πρέπει να αξιολογεί  τα   </a:t>
            </a:r>
            <a:r>
              <a:rPr lang="el-GR" sz="2800" dirty="0" smtClean="0">
                <a:solidFill>
                  <a:srgbClr val="FF0000"/>
                </a:solidFill>
              </a:rPr>
              <a:t>α λ η θ ι- ν ά  επιτεύγματα </a:t>
            </a:r>
            <a:r>
              <a:rPr lang="el-GR" sz="2800" dirty="0" smtClean="0"/>
              <a:t>των εκπαιδευομένων και να συνιστά και αυτή αναπόσπαστο μέρος της μάθησης.</a:t>
            </a:r>
          </a:p>
          <a:p>
            <a:pPr>
              <a:buFontTx/>
              <a:buChar char="-"/>
            </a:pPr>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p:txBody>
      </p:sp>
    </p:spTree>
    <p:extLst>
      <p:ext uri="{BB962C8B-B14F-4D97-AF65-F5344CB8AC3E}">
        <p14:creationId xmlns:p14="http://schemas.microsoft.com/office/powerpoint/2010/main" val="2579676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N:\HIPON\ΕΝΗΜΕΡΩΤΙΚΟ ΥΛΙΚΟ ΠΡΟΓΡΑΜΜΑΤΟΣ HIPON\HIPON IMPACT\TEACHER ROLE\f96a20d32308266695909158c8931d5c.jpg"/>
          <p:cNvPicPr>
            <a:picLocks noChangeAspect="1" noChangeArrowheads="1"/>
          </p:cNvPicPr>
          <p:nvPr/>
        </p:nvPicPr>
        <p:blipFill>
          <a:blip r:embed="rId2" cstate="print"/>
          <a:srcRect/>
          <a:stretch>
            <a:fillRect/>
          </a:stretch>
        </p:blipFill>
        <p:spPr bwMode="auto">
          <a:xfrm>
            <a:off x="3563888" y="4005064"/>
            <a:ext cx="2088232" cy="2619138"/>
          </a:xfrm>
          <a:prstGeom prst="rect">
            <a:avLst/>
          </a:prstGeom>
          <a:noFill/>
        </p:spPr>
      </p:pic>
      <p:pic>
        <p:nvPicPr>
          <p:cNvPr id="39939" name="Picture 3" descr="N:\HIPON\ΕΝΗΜΕΡΩΤΙΚΟ ΥΛΙΚΟ ΠΡΟΓΡΑΜΜΑΤΟΣ HIPON\HIPON IMPACT\TEACHER ROLE\qualities-of-a-good-role-model.jpg"/>
          <p:cNvPicPr>
            <a:picLocks noChangeAspect="1" noChangeArrowheads="1"/>
          </p:cNvPicPr>
          <p:nvPr/>
        </p:nvPicPr>
        <p:blipFill>
          <a:blip r:embed="rId3" cstate="print"/>
          <a:srcRect/>
          <a:stretch>
            <a:fillRect/>
          </a:stretch>
        </p:blipFill>
        <p:spPr bwMode="auto">
          <a:xfrm>
            <a:off x="5796136" y="3140968"/>
            <a:ext cx="3124633" cy="3240360"/>
          </a:xfrm>
          <a:prstGeom prst="rect">
            <a:avLst/>
          </a:prstGeom>
          <a:noFill/>
        </p:spPr>
      </p:pic>
      <p:pic>
        <p:nvPicPr>
          <p:cNvPr id="39940" name="Picture 4" descr="N:\HIPON\ΕΝΗΜΕΡΩΤΙΚΟ ΥΛΙΚΟ ΠΡΟΓΡΑΜΜΑΤΟΣ HIPON\HIPON IMPACT\TEACHER ROLE\role-of-teacher-13-638.jpg"/>
          <p:cNvPicPr>
            <a:picLocks noChangeAspect="1" noChangeArrowheads="1"/>
          </p:cNvPicPr>
          <p:nvPr/>
        </p:nvPicPr>
        <p:blipFill>
          <a:blip r:embed="rId4" cstate="print"/>
          <a:srcRect/>
          <a:stretch>
            <a:fillRect/>
          </a:stretch>
        </p:blipFill>
        <p:spPr bwMode="auto">
          <a:xfrm>
            <a:off x="-180528" y="4005064"/>
            <a:ext cx="3644597" cy="2736304"/>
          </a:xfrm>
          <a:prstGeom prst="rect">
            <a:avLst/>
          </a:prstGeom>
          <a:noFill/>
        </p:spPr>
      </p:pic>
      <p:pic>
        <p:nvPicPr>
          <p:cNvPr id="39941" name="Picture 5" descr="N:\HIPON\ΕΝΗΜΕΡΩΤΙΚΟ ΥΛΙΚΟ ΠΡΟΓΡΑΜΜΑΤΟΣ HIPON\HIPON IMPACT\TEACHER ROLE\Teacher-Roles.jpg"/>
          <p:cNvPicPr>
            <a:picLocks noChangeAspect="1" noChangeArrowheads="1"/>
          </p:cNvPicPr>
          <p:nvPr/>
        </p:nvPicPr>
        <p:blipFill>
          <a:blip r:embed="rId5" cstate="print"/>
          <a:srcRect/>
          <a:stretch>
            <a:fillRect/>
          </a:stretch>
        </p:blipFill>
        <p:spPr bwMode="auto">
          <a:xfrm>
            <a:off x="5652120" y="404664"/>
            <a:ext cx="3240360" cy="2430270"/>
          </a:xfrm>
          <a:prstGeom prst="rect">
            <a:avLst/>
          </a:prstGeom>
          <a:noFill/>
        </p:spPr>
      </p:pic>
      <p:pic>
        <p:nvPicPr>
          <p:cNvPr id="39942" name="Picture 6" descr="N:\HIPON\ΕΝΗΜΕΡΩΤΙΚΟ ΥΛΙΚΟ ΠΡΟΓΡΑΜΜΑΤΟΣ HIPON\HIPON IMPACT\TEACHER ROLE\TEACHER ROLE .png"/>
          <p:cNvPicPr>
            <a:picLocks noChangeAspect="1" noChangeArrowheads="1"/>
          </p:cNvPicPr>
          <p:nvPr/>
        </p:nvPicPr>
        <p:blipFill>
          <a:blip r:embed="rId6" cstate="print"/>
          <a:srcRect/>
          <a:stretch>
            <a:fillRect/>
          </a:stretch>
        </p:blipFill>
        <p:spPr bwMode="auto">
          <a:xfrm>
            <a:off x="323528" y="116632"/>
            <a:ext cx="5123378" cy="3240360"/>
          </a:xfrm>
          <a:prstGeom prst="rect">
            <a:avLst/>
          </a:prstGeom>
          <a:noFill/>
        </p:spPr>
      </p:pic>
      <p:sp>
        <p:nvSpPr>
          <p:cNvPr id="8" name="7 - Δεξιό βέλος"/>
          <p:cNvSpPr/>
          <p:nvPr/>
        </p:nvSpPr>
        <p:spPr>
          <a:xfrm rot="245151">
            <a:off x="2562922" y="491790"/>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7">
            <p14:nvContentPartPr>
              <p14:cNvPr id="97282" name="Ink 2"/>
              <p14:cNvContentPartPr>
                <a14:cpLocks xmlns:a14="http://schemas.microsoft.com/office/drawing/2010/main" noRot="1" noChangeAspect="1" noEditPoints="1" noChangeArrowheads="1" noChangeShapeType="1"/>
              </p14:cNvContentPartPr>
              <p14:nvPr/>
            </p14:nvContentPartPr>
            <p14:xfrm>
              <a:off x="228600" y="4729163"/>
              <a:ext cx="1700213" cy="965200"/>
            </p14:xfrm>
          </p:contentPart>
        </mc:Choice>
        <mc:Fallback xmlns="">
          <p:pic>
            <p:nvPicPr>
              <p:cNvPr id="97282" name="Ink 2"/>
              <p:cNvPicPr>
                <a:picLocks noRot="1" noChangeAspect="1" noEditPoints="1" noChangeArrowheads="1" noChangeShapeType="1"/>
              </p:cNvPicPr>
              <p:nvPr/>
            </p:nvPicPr>
            <p:blipFill>
              <a:blip r:embed="rId8"/>
              <a:stretch>
                <a:fillRect/>
              </a:stretch>
            </p:blipFill>
            <p:spPr>
              <a:xfrm>
                <a:off x="222120" y="4722685"/>
                <a:ext cx="1713172" cy="9781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7283" name="Ink 3"/>
              <p14:cNvContentPartPr>
                <a14:cpLocks xmlns:a14="http://schemas.microsoft.com/office/drawing/2010/main" noRot="1" noChangeAspect="1" noEditPoints="1" noChangeArrowheads="1" noChangeShapeType="1"/>
              </p14:cNvContentPartPr>
              <p14:nvPr/>
            </p14:nvContentPartPr>
            <p14:xfrm>
              <a:off x="3014663" y="2428875"/>
              <a:ext cx="1314450" cy="636588"/>
            </p14:xfrm>
          </p:contentPart>
        </mc:Choice>
        <mc:Fallback xmlns="">
          <p:pic>
            <p:nvPicPr>
              <p:cNvPr id="97283" name="Ink 3"/>
              <p:cNvPicPr>
                <a:picLocks noRot="1" noChangeAspect="1" noEditPoints="1" noChangeArrowheads="1" noChangeShapeType="1"/>
              </p:cNvPicPr>
              <p:nvPr/>
            </p:nvPicPr>
            <p:blipFill>
              <a:blip r:embed="rId10"/>
              <a:stretch>
                <a:fillRect/>
              </a:stretch>
            </p:blipFill>
            <p:spPr>
              <a:xfrm>
                <a:off x="3008183" y="2422394"/>
                <a:ext cx="1327411" cy="64955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7284" name="Ink 4"/>
              <p14:cNvContentPartPr>
                <a14:cpLocks xmlns:a14="http://schemas.microsoft.com/office/drawing/2010/main" noRot="1" noChangeAspect="1" noEditPoints="1" noChangeArrowheads="1" noChangeShapeType="1"/>
              </p14:cNvContentPartPr>
              <p14:nvPr/>
            </p14:nvContentPartPr>
            <p14:xfrm>
              <a:off x="2320925" y="534988"/>
              <a:ext cx="2093913" cy="508000"/>
            </p14:xfrm>
          </p:contentPart>
        </mc:Choice>
        <mc:Fallback xmlns="">
          <p:pic>
            <p:nvPicPr>
              <p:cNvPr id="97284" name="Ink 4"/>
              <p:cNvPicPr>
                <a:picLocks noRot="1" noChangeAspect="1" noEditPoints="1" noChangeArrowheads="1" noChangeShapeType="1"/>
              </p:cNvPicPr>
              <p:nvPr/>
            </p:nvPicPr>
            <p:blipFill>
              <a:blip r:embed="rId12"/>
              <a:stretch>
                <a:fillRect/>
              </a:stretch>
            </p:blipFill>
            <p:spPr>
              <a:xfrm>
                <a:off x="2314445" y="528507"/>
                <a:ext cx="2106874" cy="520961"/>
              </a:xfrm>
              <a:prstGeom prst="rect">
                <a:avLst/>
              </a:prstGeom>
            </p:spPr>
          </p:pic>
        </mc:Fallback>
      </mc:AlternateContent>
    </p:spTree>
    <p:extLst>
      <p:ext uri="{BB962C8B-B14F-4D97-AF65-F5344CB8AC3E}">
        <p14:creationId xmlns:p14="http://schemas.microsoft.com/office/powerpoint/2010/main" val="32587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fontScale="90000"/>
          </a:bodyPr>
          <a:lstStyle/>
          <a:p>
            <a:r>
              <a:rPr lang="el-GR" sz="3100" dirty="0" smtClean="0"/>
              <a:t>Στο πλαίσιο της </a:t>
            </a:r>
            <a:r>
              <a:rPr lang="el-GR" sz="3100" b="1" dirty="0" smtClean="0">
                <a:solidFill>
                  <a:srgbClr val="FF0000"/>
                </a:solidFill>
              </a:rPr>
              <a:t>βιωματικής εκπαίδευσης</a:t>
            </a:r>
            <a:r>
              <a:rPr lang="el-GR" sz="3100" dirty="0" smtClean="0"/>
              <a:t>, </a:t>
            </a:r>
            <a:br>
              <a:rPr lang="el-GR" sz="3100" dirty="0" smtClean="0"/>
            </a:br>
            <a:r>
              <a:rPr lang="el-GR" sz="3100" dirty="0" smtClean="0"/>
              <a:t>ο </a:t>
            </a:r>
            <a:r>
              <a:rPr lang="el-GR" sz="3100" b="1" dirty="0" smtClean="0"/>
              <a:t>ρόλος του </a:t>
            </a:r>
            <a:r>
              <a:rPr lang="el-GR" sz="3100" b="1" dirty="0" smtClean="0">
                <a:solidFill>
                  <a:srgbClr val="FF0000"/>
                </a:solidFill>
              </a:rPr>
              <a:t>δασκάλου - διαμεσολαβητή</a:t>
            </a:r>
            <a:r>
              <a:rPr lang="el-GR" sz="3100" dirty="0" smtClean="0"/>
              <a:t>  περιλαμβάνει:</a:t>
            </a:r>
            <a:r>
              <a:rPr lang="el-GR" dirty="0" smtClean="0"/>
              <a:t/>
            </a:r>
            <a:br>
              <a:rPr lang="el-GR" dirty="0" smtClean="0"/>
            </a:br>
            <a:endParaRPr lang="el-GR" dirty="0"/>
          </a:p>
        </p:txBody>
      </p:sp>
      <p:sp>
        <p:nvSpPr>
          <p:cNvPr id="3" name="2 - Ορθογώνιο"/>
          <p:cNvSpPr/>
          <p:nvPr/>
        </p:nvSpPr>
        <p:spPr>
          <a:xfrm>
            <a:off x="0" y="1268760"/>
            <a:ext cx="9144000" cy="5632311"/>
          </a:xfrm>
          <a:prstGeom prst="rect">
            <a:avLst/>
          </a:prstGeom>
        </p:spPr>
        <p:txBody>
          <a:bodyPr wrap="square">
            <a:spAutoFit/>
          </a:bodyPr>
          <a:lstStyle/>
          <a:p>
            <a:pPr lvl="0">
              <a:buFontTx/>
              <a:buChar char="-"/>
            </a:pPr>
            <a:r>
              <a:rPr lang="el-GR" sz="2400" dirty="0" smtClean="0"/>
              <a:t>να στοχεύει κατάλληλες </a:t>
            </a:r>
            <a:r>
              <a:rPr lang="el-GR" sz="2400" dirty="0" smtClean="0">
                <a:solidFill>
                  <a:srgbClr val="FF0000"/>
                </a:solidFill>
              </a:rPr>
              <a:t>εμπειρίες</a:t>
            </a:r>
            <a:r>
              <a:rPr lang="el-GR" sz="2400" dirty="0" smtClean="0"/>
              <a:t> με το </a:t>
            </a:r>
            <a:r>
              <a:rPr lang="el-GR" sz="2400" dirty="0" err="1" smtClean="0"/>
              <a:t>προπεριγραφέν</a:t>
            </a:r>
            <a:r>
              <a:rPr lang="el-GR" sz="2400" dirty="0" smtClean="0"/>
              <a:t> σκεπτικό.</a:t>
            </a:r>
          </a:p>
          <a:p>
            <a:pPr lvl="0">
              <a:buFontTx/>
              <a:buChar char="-"/>
            </a:pPr>
            <a:endParaRPr lang="el-GR" sz="2400" dirty="0" smtClean="0"/>
          </a:p>
          <a:p>
            <a:pPr lvl="0">
              <a:buFontTx/>
              <a:buChar char="-"/>
            </a:pPr>
            <a:r>
              <a:rPr lang="el-GR" sz="2400" dirty="0" smtClean="0"/>
              <a:t>να</a:t>
            </a:r>
            <a:r>
              <a:rPr lang="el-GR" sz="2400" b="1" dirty="0" smtClean="0"/>
              <a:t> </a:t>
            </a:r>
            <a:r>
              <a:rPr lang="el-GR" sz="2400" b="1" dirty="0" smtClean="0">
                <a:solidFill>
                  <a:srgbClr val="FF0000"/>
                </a:solidFill>
              </a:rPr>
              <a:t>θέτει προβλήματα</a:t>
            </a:r>
            <a:r>
              <a:rPr lang="el-GR" sz="2400" dirty="0" smtClean="0">
                <a:solidFill>
                  <a:srgbClr val="FF0000"/>
                </a:solidFill>
              </a:rPr>
              <a:t> </a:t>
            </a:r>
            <a:r>
              <a:rPr lang="el-GR" sz="2400" dirty="0" smtClean="0"/>
              <a:t>και το </a:t>
            </a:r>
            <a:r>
              <a:rPr lang="el-GR" sz="2400" dirty="0" smtClean="0">
                <a:solidFill>
                  <a:srgbClr val="FF0000"/>
                </a:solidFill>
              </a:rPr>
              <a:t>πλαίσιο δράσης </a:t>
            </a:r>
            <a:r>
              <a:rPr lang="el-GR" sz="2400" dirty="0" smtClean="0"/>
              <a:t>για την επίλυσή τους, να υποστηρίζει τους εκπαιδευόμενους, να  τους παρέχει κατάλληλα εφόδια, να εξασφαλίζει ασφαλές περιβάλλον γι αυτούς και να </a:t>
            </a:r>
            <a:r>
              <a:rPr lang="el-GR" sz="2400" b="1" dirty="0" smtClean="0">
                <a:solidFill>
                  <a:srgbClr val="FF0000"/>
                </a:solidFill>
              </a:rPr>
              <a:t>διευκολύνει</a:t>
            </a:r>
            <a:r>
              <a:rPr lang="el-GR" sz="2400" dirty="0" smtClean="0"/>
              <a:t> εν γένει τη μαθησιακή διεργασία.</a:t>
            </a:r>
          </a:p>
          <a:p>
            <a:pPr lvl="0">
              <a:buFontTx/>
              <a:buChar char="-"/>
            </a:pPr>
            <a:endParaRPr lang="el-GR" sz="2400" dirty="0" smtClean="0"/>
          </a:p>
          <a:p>
            <a:pPr lvl="0"/>
            <a:r>
              <a:rPr lang="el-GR" sz="2400" dirty="0" smtClean="0"/>
              <a:t>-να αναγνωρίζει και να ενθαρρύνει </a:t>
            </a:r>
            <a:r>
              <a:rPr lang="el-GR" sz="2400" dirty="0" smtClean="0">
                <a:solidFill>
                  <a:srgbClr val="FF0000"/>
                </a:solidFill>
              </a:rPr>
              <a:t>αυθόρμητες ευκαιρίες </a:t>
            </a:r>
            <a:r>
              <a:rPr lang="el-GR" sz="2400" dirty="0" smtClean="0"/>
              <a:t>για τη μάθηση, την εμπλοκή των εκπαιδευόμενων σε απαιτητικές καταστάσεις και πειραματισμούς (που σέβονται την οντότητα των συμμετεχόντων σε αυτούς) και την </a:t>
            </a:r>
            <a:r>
              <a:rPr lang="el-GR" sz="2400" dirty="0" smtClean="0">
                <a:solidFill>
                  <a:srgbClr val="FF0000"/>
                </a:solidFill>
              </a:rPr>
              <a:t>ανακάλυψη λύσεων</a:t>
            </a:r>
            <a:r>
              <a:rPr lang="el-GR" sz="2400" dirty="0" smtClean="0"/>
              <a:t>.</a:t>
            </a:r>
          </a:p>
          <a:p>
            <a:pPr lvl="0"/>
            <a:endParaRPr lang="el-GR" sz="2400" dirty="0" smtClean="0"/>
          </a:p>
          <a:p>
            <a:pPr lvl="0"/>
            <a:r>
              <a:rPr lang="el-GR" sz="2400" dirty="0" smtClean="0"/>
              <a:t>-να βοηθά τους εκπαιδευόμενους να ανακαλύπτουν </a:t>
            </a:r>
            <a:r>
              <a:rPr lang="el-GR" sz="2400" b="1" dirty="0" smtClean="0">
                <a:solidFill>
                  <a:srgbClr val="FF0000"/>
                </a:solidFill>
              </a:rPr>
              <a:t>τις συνδέσεις </a:t>
            </a:r>
            <a:r>
              <a:rPr lang="el-GR" sz="2400" dirty="0" smtClean="0"/>
              <a:t>μεταξύ ενός γνωστικού πεδίου και ενός άλλου, </a:t>
            </a:r>
            <a:r>
              <a:rPr lang="el-GR" sz="2400" b="1" dirty="0" smtClean="0">
                <a:solidFill>
                  <a:srgbClr val="FF0000"/>
                </a:solidFill>
              </a:rPr>
              <a:t>μεταξύ  της  θ ε ω ρ ί α ς  και  της (πρακτικής) π ε ί ρ α ς</a:t>
            </a:r>
            <a:r>
              <a:rPr lang="el-GR" sz="2400" b="1" dirty="0" smtClean="0"/>
              <a:t>  </a:t>
            </a:r>
            <a:r>
              <a:rPr lang="el-GR" sz="2400" dirty="0" smtClean="0"/>
              <a:t>και να ευνοεί αυτή τη </a:t>
            </a:r>
            <a:r>
              <a:rPr lang="el-GR" sz="2400" dirty="0" smtClean="0">
                <a:solidFill>
                  <a:srgbClr val="FF0000"/>
                </a:solidFill>
              </a:rPr>
              <a:t>συνεχή εξάσκηση</a:t>
            </a:r>
            <a:r>
              <a:rPr lang="el-GR" sz="2400" dirty="0" smtClean="0"/>
              <a:t>. </a:t>
            </a:r>
          </a:p>
        </p:txBody>
      </p:sp>
    </p:spTree>
    <p:extLst>
      <p:ext uri="{BB962C8B-B14F-4D97-AF65-F5344CB8AC3E}">
        <p14:creationId xmlns:p14="http://schemas.microsoft.com/office/powerpoint/2010/main" val="1246053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4581128"/>
            <a:ext cx="9144000" cy="2276872"/>
          </a:xfrm>
        </p:spPr>
        <p:txBody>
          <a:bodyPr>
            <a:noAutofit/>
          </a:bodyPr>
          <a:lstStyle/>
          <a:p>
            <a:pPr algn="just"/>
            <a:r>
              <a:rPr lang="el-GR" sz="1800" dirty="0" err="1" smtClean="0"/>
              <a:t>Συντονιζόμενοι</a:t>
            </a:r>
            <a:r>
              <a:rPr lang="el-GR" sz="1800" dirty="0" smtClean="0"/>
              <a:t> με το πώς οι μαθητές μαθαίνουν </a:t>
            </a:r>
            <a:r>
              <a:rPr lang="el-GR" sz="1800" dirty="0" smtClean="0">
                <a:effectLst>
                  <a:outerShdw blurRad="38100" dist="38100" dir="2700000" algn="tl">
                    <a:srgbClr val="000000">
                      <a:alpha val="43137"/>
                    </a:srgbClr>
                  </a:outerShdw>
                </a:effectLst>
              </a:rPr>
              <a:t>πραγματικά</a:t>
            </a:r>
            <a:r>
              <a:rPr lang="el-GR" sz="1800" dirty="0" smtClean="0"/>
              <a:t>,  οι </a:t>
            </a:r>
            <a:r>
              <a:rPr lang="el-GR" sz="1800" dirty="0" smtClean="0"/>
              <a:t>σύγχρονοι εκπαιδευτές υποβαθμίζουν </a:t>
            </a:r>
            <a:r>
              <a:rPr lang="el-GR" sz="1800" dirty="0" smtClean="0"/>
              <a:t>(χωρίς να την εξαφανίσουν)  τη διδασκαλία που βασίζεται πρωταρχικά στη </a:t>
            </a:r>
            <a:r>
              <a:rPr lang="el-GR" sz="1800" dirty="0" smtClean="0">
                <a:solidFill>
                  <a:srgbClr val="7030A0"/>
                </a:solidFill>
              </a:rPr>
              <a:t>μετάδοση πληροφοριών</a:t>
            </a:r>
            <a:r>
              <a:rPr lang="el-GR" sz="1800" dirty="0" smtClean="0"/>
              <a:t>, υπέρ της εκπαίδευσης που </a:t>
            </a:r>
            <a:r>
              <a:rPr lang="el-GR" sz="1800" dirty="0" smtClean="0">
                <a:solidFill>
                  <a:srgbClr val="FF0000"/>
                </a:solidFill>
              </a:rPr>
              <a:t>προκαλεί</a:t>
            </a:r>
            <a:r>
              <a:rPr lang="el-GR" sz="1800" dirty="0" smtClean="0"/>
              <a:t> τους μαθητές να αναλάβουν </a:t>
            </a:r>
            <a:r>
              <a:rPr lang="el-GR" sz="1800" b="1" u="sng" dirty="0" smtClean="0">
                <a:solidFill>
                  <a:srgbClr val="FF0000"/>
                </a:solidFill>
              </a:rPr>
              <a:t>ενεργητικό μαθησιακό ρόλο</a:t>
            </a:r>
            <a:r>
              <a:rPr lang="el-GR" sz="1800" b="1" dirty="0" smtClean="0">
                <a:solidFill>
                  <a:srgbClr val="FF0000"/>
                </a:solidFill>
              </a:rPr>
              <a:t> </a:t>
            </a:r>
            <a:r>
              <a:rPr lang="el-GR" sz="1800" dirty="0" smtClean="0">
                <a:solidFill>
                  <a:srgbClr val="FF0000"/>
                </a:solidFill>
              </a:rPr>
              <a:t> </a:t>
            </a:r>
            <a:r>
              <a:rPr lang="el-GR" sz="1800" dirty="0" smtClean="0"/>
              <a:t>μέσω </a:t>
            </a:r>
            <a:r>
              <a:rPr lang="el-GR" sz="1800" dirty="0" smtClean="0"/>
              <a:t> </a:t>
            </a:r>
            <a:r>
              <a:rPr lang="el-GR" sz="1800" b="1" dirty="0" err="1" smtClean="0">
                <a:solidFill>
                  <a:srgbClr val="FF0000"/>
                </a:solidFill>
              </a:rPr>
              <a:t>διαδραστικών</a:t>
            </a:r>
            <a:r>
              <a:rPr lang="el-GR" sz="1800" b="1" dirty="0" smtClean="0">
                <a:solidFill>
                  <a:srgbClr val="FF0000"/>
                </a:solidFill>
              </a:rPr>
              <a:t> δοκιμασιών</a:t>
            </a:r>
            <a:r>
              <a:rPr lang="el-GR" sz="1800" b="1" dirty="0" smtClean="0"/>
              <a:t> </a:t>
            </a:r>
            <a:r>
              <a:rPr lang="el-GR" sz="1800" dirty="0" smtClean="0"/>
              <a:t>και να αναπτύξουν τις ικανότητές </a:t>
            </a:r>
            <a:r>
              <a:rPr lang="el-GR" sz="1800" dirty="0" smtClean="0"/>
              <a:t>των εκπαιδευόμενων</a:t>
            </a:r>
            <a:r>
              <a:rPr lang="el-GR" sz="1800" dirty="0" smtClean="0"/>
              <a:t>  </a:t>
            </a:r>
            <a:r>
              <a:rPr lang="el-GR" sz="1800" dirty="0" smtClean="0"/>
              <a:t>να  </a:t>
            </a:r>
            <a:r>
              <a:rPr lang="el-GR" sz="1800" dirty="0" smtClean="0">
                <a:solidFill>
                  <a:srgbClr val="FF0000"/>
                </a:solidFill>
              </a:rPr>
              <a:t>συλλογίζονται   κριτικά, να επιλύουν προβλήματα και να</a:t>
            </a:r>
            <a:br>
              <a:rPr lang="el-GR" sz="1800" dirty="0" smtClean="0">
                <a:solidFill>
                  <a:srgbClr val="FF0000"/>
                </a:solidFill>
              </a:rPr>
            </a:br>
            <a:r>
              <a:rPr lang="el-GR" sz="1800" dirty="0" smtClean="0">
                <a:solidFill>
                  <a:srgbClr val="FF0000"/>
                </a:solidFill>
              </a:rPr>
              <a:t>διαμορφώνουν  τεκμηριωμένες απόψεις</a:t>
            </a:r>
            <a:r>
              <a:rPr lang="el-GR" sz="1800" dirty="0" smtClean="0"/>
              <a:t>. </a:t>
            </a:r>
          </a:p>
          <a:p>
            <a:pPr algn="just"/>
            <a:r>
              <a:rPr lang="el-GR" sz="1800" dirty="0" smtClean="0"/>
              <a:t>Η εν λόγω στρατηγική εκπαίδευσης μπορεί σε κάποιο βαθμό να προβληματίσει όσους έχουν συνηθίσει να τροφοδοτούνται με </a:t>
            </a:r>
            <a:r>
              <a:rPr lang="el-GR" sz="1800" dirty="0" smtClean="0">
                <a:solidFill>
                  <a:srgbClr val="7030A0"/>
                </a:solidFill>
              </a:rPr>
              <a:t>«έτοιμες» γνώσεις μέσω ακαδημαϊκών διαλέξεων</a:t>
            </a:r>
            <a:r>
              <a:rPr lang="el-GR" sz="1800" dirty="0" smtClean="0"/>
              <a:t>. </a:t>
            </a:r>
            <a:br>
              <a:rPr lang="el-GR" sz="1800" dirty="0" smtClean="0"/>
            </a:br>
            <a:endParaRPr lang="el-GR" sz="1800" dirty="0"/>
          </a:p>
        </p:txBody>
      </p:sp>
      <p:pic>
        <p:nvPicPr>
          <p:cNvPr id="2050" name="Picture 2" descr="C:\Users\αγαπουλακι\Desktop\cone_of_learning_web.png"/>
          <p:cNvPicPr>
            <a:picLocks noGrp="1" noChangeAspect="1" noChangeArrowheads="1"/>
          </p:cNvPicPr>
          <p:nvPr>
            <p:ph idx="1"/>
          </p:nvPr>
        </p:nvPicPr>
        <p:blipFill>
          <a:blip r:embed="rId2" cstate="print"/>
          <a:srcRect/>
          <a:stretch>
            <a:fillRect/>
          </a:stretch>
        </p:blipFill>
        <p:spPr bwMode="auto">
          <a:xfrm>
            <a:off x="1214414" y="142852"/>
            <a:ext cx="6953166" cy="4500594"/>
          </a:xfrm>
          <a:prstGeom prst="rect">
            <a:avLst/>
          </a:prstGeom>
          <a:noFill/>
        </p:spPr>
      </p:pic>
      <mc:AlternateContent xmlns:mc="http://schemas.openxmlformats.org/markup-compatibility/2006">
        <mc:Choice xmlns:p14="http://schemas.microsoft.com/office/powerpoint/2010/main" Requires="p14">
          <p:contentPart p14:bwMode="auto" r:id="rId3">
            <p14:nvContentPartPr>
              <p14:cNvPr id="2" name="Μελάνι 1"/>
              <p14:cNvContentPartPr/>
              <p14:nvPr/>
            </p14:nvContentPartPr>
            <p14:xfrm>
              <a:off x="1123920" y="3809880"/>
              <a:ext cx="1289520" cy="578160"/>
            </p14:xfrm>
          </p:contentPart>
        </mc:Choice>
        <mc:Fallback>
          <p:pic>
            <p:nvPicPr>
              <p:cNvPr id="2" name="Μελάνι 1"/>
              <p:cNvPicPr/>
              <p:nvPr/>
            </p:nvPicPr>
            <p:blipFill>
              <a:blip r:embed="rId4"/>
              <a:stretch>
                <a:fillRect/>
              </a:stretch>
            </p:blipFill>
            <p:spPr>
              <a:xfrm>
                <a:off x="1108080" y="3746520"/>
                <a:ext cx="1321200" cy="705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Μελάνι 2"/>
              <p14:cNvContentPartPr/>
              <p14:nvPr/>
            </p14:nvContentPartPr>
            <p14:xfrm>
              <a:off x="1244520" y="368280"/>
              <a:ext cx="1435680" cy="260640"/>
            </p14:xfrm>
          </p:contentPart>
        </mc:Choice>
        <mc:Fallback>
          <p:pic>
            <p:nvPicPr>
              <p:cNvPr id="3" name="Μελάνι 2"/>
              <p:cNvPicPr/>
              <p:nvPr/>
            </p:nvPicPr>
            <p:blipFill>
              <a:blip r:embed="rId6"/>
              <a:stretch>
                <a:fillRect/>
              </a:stretch>
            </p:blipFill>
            <p:spPr>
              <a:xfrm>
                <a:off x="1235160" y="358920"/>
                <a:ext cx="1454400" cy="279360"/>
              </a:xfrm>
              <a:prstGeom prst="rect">
                <a:avLst/>
              </a:prstGeom>
            </p:spPr>
          </p:pic>
        </mc:Fallback>
      </mc:AlternateContent>
    </p:spTree>
    <p:extLst>
      <p:ext uri="{BB962C8B-B14F-4D97-AF65-F5344CB8AC3E}">
        <p14:creationId xmlns:p14="http://schemas.microsoft.com/office/powerpoint/2010/main" val="70572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fontScale="90000"/>
          </a:bodyPr>
          <a:lstStyle/>
          <a:p>
            <a:r>
              <a:rPr lang="el-GR" sz="3100" dirty="0" smtClean="0"/>
              <a:t>Στο πλαίσιο της </a:t>
            </a:r>
            <a:r>
              <a:rPr lang="el-GR" sz="3100" b="1" dirty="0" smtClean="0">
                <a:solidFill>
                  <a:srgbClr val="FF0000"/>
                </a:solidFill>
              </a:rPr>
              <a:t>βιωματικής εκπαίδευσης</a:t>
            </a:r>
            <a:r>
              <a:rPr lang="el-GR" sz="3100" dirty="0" smtClean="0"/>
              <a:t>, </a:t>
            </a:r>
            <a:br>
              <a:rPr lang="el-GR" sz="3100" dirty="0" smtClean="0"/>
            </a:br>
            <a:r>
              <a:rPr lang="el-GR" sz="3100" dirty="0" smtClean="0"/>
              <a:t>ο </a:t>
            </a:r>
            <a:r>
              <a:rPr lang="el-GR" sz="3100" b="1" dirty="0" smtClean="0"/>
              <a:t>ρόλος του </a:t>
            </a:r>
            <a:r>
              <a:rPr lang="el-GR" sz="3100" b="1" dirty="0" smtClean="0">
                <a:solidFill>
                  <a:srgbClr val="FF0000"/>
                </a:solidFill>
              </a:rPr>
              <a:t>δασκάλου - διαμεσολαβητή</a:t>
            </a:r>
            <a:r>
              <a:rPr lang="el-GR" sz="3100" dirty="0" smtClean="0"/>
              <a:t>  περιλαμβάνει:</a:t>
            </a:r>
            <a:r>
              <a:rPr lang="el-GR" dirty="0" smtClean="0"/>
              <a:t/>
            </a:r>
            <a:br>
              <a:rPr lang="el-GR" dirty="0" smtClean="0"/>
            </a:br>
            <a:endParaRPr lang="el-GR" dirty="0"/>
          </a:p>
        </p:txBody>
      </p:sp>
      <p:sp>
        <p:nvSpPr>
          <p:cNvPr id="3" name="2 - Ορθογώνιο"/>
          <p:cNvSpPr/>
          <p:nvPr/>
        </p:nvSpPr>
        <p:spPr>
          <a:xfrm>
            <a:off x="0" y="1268760"/>
            <a:ext cx="9144000" cy="5632311"/>
          </a:xfrm>
          <a:prstGeom prst="rect">
            <a:avLst/>
          </a:prstGeom>
        </p:spPr>
        <p:txBody>
          <a:bodyPr wrap="square">
            <a:spAutoFit/>
          </a:bodyPr>
          <a:lstStyle/>
          <a:p>
            <a:pPr lvl="0">
              <a:buFontTx/>
              <a:buChar char="-"/>
            </a:pPr>
            <a:r>
              <a:rPr lang="el-GR" sz="2400" dirty="0" smtClean="0"/>
              <a:t>να στοχεύει κατάλληλες </a:t>
            </a:r>
            <a:r>
              <a:rPr lang="el-GR" sz="2400" dirty="0" smtClean="0">
                <a:solidFill>
                  <a:srgbClr val="FF0000"/>
                </a:solidFill>
              </a:rPr>
              <a:t>εμπειρίες</a:t>
            </a:r>
            <a:r>
              <a:rPr lang="el-GR" sz="2400" dirty="0" smtClean="0"/>
              <a:t> με το </a:t>
            </a:r>
            <a:r>
              <a:rPr lang="el-GR" sz="2400" dirty="0" err="1" smtClean="0"/>
              <a:t>προπεριγραφέν</a:t>
            </a:r>
            <a:r>
              <a:rPr lang="el-GR" sz="2400" dirty="0" smtClean="0"/>
              <a:t> σκεπτικό.</a:t>
            </a:r>
          </a:p>
          <a:p>
            <a:pPr lvl="0">
              <a:buFontTx/>
              <a:buChar char="-"/>
            </a:pPr>
            <a:endParaRPr lang="el-GR" sz="2400" dirty="0" smtClean="0"/>
          </a:p>
          <a:p>
            <a:pPr lvl="0">
              <a:buFontTx/>
              <a:buChar char="-"/>
            </a:pPr>
            <a:r>
              <a:rPr lang="el-GR" sz="2400" dirty="0" smtClean="0"/>
              <a:t>να</a:t>
            </a:r>
            <a:r>
              <a:rPr lang="el-GR" sz="2400" b="1" dirty="0" smtClean="0"/>
              <a:t> </a:t>
            </a:r>
            <a:r>
              <a:rPr lang="el-GR" sz="2400" b="1" dirty="0" smtClean="0">
                <a:solidFill>
                  <a:srgbClr val="FF0000"/>
                </a:solidFill>
              </a:rPr>
              <a:t>θέτει προβλήματα</a:t>
            </a:r>
            <a:r>
              <a:rPr lang="el-GR" sz="2400" dirty="0" smtClean="0">
                <a:solidFill>
                  <a:srgbClr val="FF0000"/>
                </a:solidFill>
              </a:rPr>
              <a:t> </a:t>
            </a:r>
            <a:r>
              <a:rPr lang="el-GR" sz="2400" dirty="0" smtClean="0"/>
              <a:t>και το </a:t>
            </a:r>
            <a:r>
              <a:rPr lang="el-GR" sz="2400" dirty="0" smtClean="0">
                <a:solidFill>
                  <a:srgbClr val="FF0000"/>
                </a:solidFill>
              </a:rPr>
              <a:t>πλαίσιο δράσης </a:t>
            </a:r>
            <a:r>
              <a:rPr lang="el-GR" sz="2400" dirty="0" smtClean="0"/>
              <a:t>για την επίλυσή τους, να υποστηρίζει τους εκπαιδευόμενους, να  τους παρέχει κατάλληλα εφόδια, να εξασφαλίζει ασφαλές περιβάλλον γι αυτούς και να </a:t>
            </a:r>
            <a:r>
              <a:rPr lang="el-GR" sz="2400" b="1" dirty="0" smtClean="0">
                <a:solidFill>
                  <a:srgbClr val="FF0000"/>
                </a:solidFill>
              </a:rPr>
              <a:t>διευκολύνει</a:t>
            </a:r>
            <a:r>
              <a:rPr lang="el-GR" sz="2400" dirty="0" smtClean="0"/>
              <a:t> εν γένει τη μαθησιακή διεργασία.</a:t>
            </a:r>
          </a:p>
          <a:p>
            <a:pPr lvl="0">
              <a:buFontTx/>
              <a:buChar char="-"/>
            </a:pPr>
            <a:endParaRPr lang="el-GR" sz="2400" dirty="0" smtClean="0"/>
          </a:p>
          <a:p>
            <a:pPr lvl="0"/>
            <a:r>
              <a:rPr lang="el-GR" sz="2400" dirty="0" smtClean="0"/>
              <a:t>-να αναγνωρίζει και να ενθαρρύνει </a:t>
            </a:r>
            <a:r>
              <a:rPr lang="el-GR" sz="2400" dirty="0" smtClean="0">
                <a:solidFill>
                  <a:srgbClr val="FF0000"/>
                </a:solidFill>
              </a:rPr>
              <a:t>αυθόρμητες ευκαιρίες </a:t>
            </a:r>
            <a:r>
              <a:rPr lang="el-GR" sz="2400" dirty="0" smtClean="0"/>
              <a:t>για τη μάθηση, την εμπλοκή των εκπαιδευόμενων σε απαιτητικές καταστάσεις και πειραματισμούς (που σέβονται την οντότητα των συμμετεχόντων σε αυτούς) και την </a:t>
            </a:r>
            <a:r>
              <a:rPr lang="el-GR" sz="2400" dirty="0" smtClean="0">
                <a:solidFill>
                  <a:srgbClr val="FF0000"/>
                </a:solidFill>
              </a:rPr>
              <a:t>ανακάλυψη λύσεων</a:t>
            </a:r>
            <a:r>
              <a:rPr lang="el-GR" sz="2400" dirty="0" smtClean="0"/>
              <a:t>.</a:t>
            </a:r>
          </a:p>
          <a:p>
            <a:pPr lvl="0"/>
            <a:endParaRPr lang="el-GR" sz="2400" dirty="0" smtClean="0"/>
          </a:p>
          <a:p>
            <a:pPr lvl="0"/>
            <a:r>
              <a:rPr lang="el-GR" sz="2400" dirty="0" smtClean="0"/>
              <a:t>-να βοηθά τους εκπαιδευόμενους να ανακαλύπτουν </a:t>
            </a:r>
            <a:r>
              <a:rPr lang="el-GR" sz="2400" b="1" dirty="0" smtClean="0">
                <a:solidFill>
                  <a:srgbClr val="FF0000"/>
                </a:solidFill>
              </a:rPr>
              <a:t>τις συνδέσεις </a:t>
            </a:r>
            <a:r>
              <a:rPr lang="el-GR" sz="2400" dirty="0" smtClean="0"/>
              <a:t>μεταξύ ενός γνωστικού πεδίου και ενός άλλου, </a:t>
            </a:r>
            <a:r>
              <a:rPr lang="el-GR" sz="2400" b="1" dirty="0" smtClean="0">
                <a:solidFill>
                  <a:srgbClr val="FF0000"/>
                </a:solidFill>
              </a:rPr>
              <a:t>μεταξύ  της  θ ε ω ρ ί α ς  και  της (πρακτικής) π ε ί ρ α ς</a:t>
            </a:r>
            <a:r>
              <a:rPr lang="el-GR" sz="2400" b="1" dirty="0" smtClean="0"/>
              <a:t>  </a:t>
            </a:r>
            <a:r>
              <a:rPr lang="el-GR" sz="2400" dirty="0" smtClean="0"/>
              <a:t>και να ευνοεί αυτή τη </a:t>
            </a:r>
            <a:r>
              <a:rPr lang="el-GR" sz="2400" dirty="0" smtClean="0">
                <a:solidFill>
                  <a:srgbClr val="FF0000"/>
                </a:solidFill>
              </a:rPr>
              <a:t>συνεχή εξάσκηση</a:t>
            </a:r>
            <a:r>
              <a:rPr lang="el-GR" sz="2400" dirty="0" smtClean="0"/>
              <a:t>. </a:t>
            </a:r>
          </a:p>
        </p:txBody>
      </p:sp>
    </p:spTree>
    <p:extLst>
      <p:ext uri="{BB962C8B-B14F-4D97-AF65-F5344CB8AC3E}">
        <p14:creationId xmlns:p14="http://schemas.microsoft.com/office/powerpoint/2010/main" val="4032544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642942"/>
          </a:xfrm>
        </p:spPr>
        <p:txBody>
          <a:bodyPr>
            <a:noAutofit/>
          </a:bodyPr>
          <a:lstStyle/>
          <a:p>
            <a:r>
              <a:rPr lang="el-GR" sz="2800" b="1" dirty="0" smtClean="0"/>
              <a:t>Ο δάσκαλος ως  </a:t>
            </a:r>
            <a:r>
              <a:rPr lang="el-GR" sz="2800" b="1" dirty="0" smtClean="0">
                <a:solidFill>
                  <a:srgbClr val="FF0000"/>
                </a:solidFill>
              </a:rPr>
              <a:t>δ ι α μ ε σ ο λ α β η τ ή ς  </a:t>
            </a:r>
            <a:r>
              <a:rPr lang="el-GR" sz="2800" b="1" dirty="0" smtClean="0"/>
              <a:t>της μάθησης</a:t>
            </a:r>
            <a:r>
              <a:rPr lang="el-GR" sz="3200" dirty="0" smtClean="0"/>
              <a:t/>
            </a:r>
            <a:br>
              <a:rPr lang="el-GR" sz="3200" dirty="0" smtClean="0"/>
            </a:br>
            <a:endParaRPr lang="el-GR" sz="3200"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0" y="548680"/>
            <a:ext cx="9144000" cy="6370975"/>
          </a:xfrm>
          <a:prstGeom prst="rect">
            <a:avLst/>
          </a:prstGeom>
        </p:spPr>
        <p:txBody>
          <a:bodyPr wrap="square">
            <a:spAutoFit/>
          </a:bodyPr>
          <a:lstStyle/>
          <a:p>
            <a:pPr algn="just"/>
            <a:r>
              <a:rPr lang="el-GR" sz="2400" dirty="0" smtClean="0"/>
              <a:t>Ενίοτε η μετατόπιση του δασκάλου από τη θέση του  «ειδήμονος»  σε  εκείνη του </a:t>
            </a:r>
            <a:r>
              <a:rPr lang="el-GR" sz="2400" dirty="0" smtClean="0">
                <a:solidFill>
                  <a:srgbClr val="FF0000"/>
                </a:solidFill>
              </a:rPr>
              <a:t>διαμεσολαβητή </a:t>
            </a:r>
            <a:r>
              <a:rPr lang="el-GR" sz="2400" dirty="0" smtClean="0"/>
              <a:t>εκλαμβάνεται ως μείωση της ισχύος και του κύρους  του δασκάλου, όμως </a:t>
            </a:r>
            <a:r>
              <a:rPr lang="el-GR" sz="2400" b="1" dirty="0" smtClean="0"/>
              <a:t> </a:t>
            </a:r>
            <a:r>
              <a:rPr lang="el-GR" sz="2400" dirty="0" smtClean="0"/>
              <a:t>αυτό </a:t>
            </a:r>
            <a:r>
              <a:rPr lang="el-GR" sz="2400" i="1" dirty="0" smtClean="0"/>
              <a:t>δεν ισχύει</a:t>
            </a:r>
            <a:r>
              <a:rPr lang="el-GR" sz="2400" dirty="0" smtClean="0"/>
              <a:t>.</a:t>
            </a:r>
          </a:p>
          <a:p>
            <a:pPr algn="just"/>
            <a:r>
              <a:rPr lang="el-GR" sz="2400" dirty="0" smtClean="0"/>
              <a:t>Η </a:t>
            </a:r>
            <a:r>
              <a:rPr lang="el-GR" sz="2400" b="1" dirty="0" smtClean="0">
                <a:solidFill>
                  <a:srgbClr val="FF0000"/>
                </a:solidFill>
              </a:rPr>
              <a:t>διευκόλυνση</a:t>
            </a:r>
            <a:r>
              <a:rPr lang="el-GR" sz="2400" dirty="0" smtClean="0">
                <a:solidFill>
                  <a:srgbClr val="FF0000"/>
                </a:solidFill>
              </a:rPr>
              <a:t> της μάθησης </a:t>
            </a:r>
            <a:r>
              <a:rPr lang="el-GR" sz="2400" dirty="0" smtClean="0"/>
              <a:t>εμψυχώνει τόσο το μαθητευόμενο όσο και τον δάσκαλο και α π ε λ ε υ θ ε ρ ώ ν ε ι  το δάσκαλο από πολλές από τις επιβαρύνσεις που ενδέχεται να  συνεπάγεται η θέση του ως «ειδήμων». Παραδοσιακά,  θεωρείται αδυναμία για ένα δάσκαλο να απαντά «Δεν γνωρίζω, ας αναζητήσουμε την απάντηση.» ή « Προσωπικώς δε γνωρίζω· μήπως γνωρίζουν κάποιοι από τους μαθητές την απάντηση;»  Προφανώς, οι κλινικοί δάσκαλοι οφείλουν να γνωρίζουν περισσότερα από τους μαθητές ή τους ασκούμενούς τους  για πολλά θέματα, αλλά η ιατρική επιστήμη μεταβάλλεται με τέτοια ταχύτητα που κανείς δεν μπορεί να τα κατέχει όλα. Η εφαρμογή της επιστημονικής τεκμηρίωσης στην κλινική μάθηση και την ιατρική πρακτική προϋποθέτει την </a:t>
            </a:r>
            <a:r>
              <a:rPr lang="el-GR" sz="2400" dirty="0" smtClean="0">
                <a:effectLst>
                  <a:outerShdw blurRad="38100" dist="38100" dir="2700000" algn="tl">
                    <a:srgbClr val="000000">
                      <a:alpha val="43137"/>
                    </a:srgbClr>
                  </a:outerShdw>
                </a:effectLst>
              </a:rPr>
              <a:t>πλέον σύγχρονη ενημέρωση</a:t>
            </a:r>
            <a:r>
              <a:rPr lang="el-GR" sz="2400" dirty="0" smtClean="0"/>
              <a:t>. Οι δάσκαλοι, αποδεχόμενοι αυτή την προσέγγιση, </a:t>
            </a:r>
            <a:r>
              <a:rPr lang="el-GR" sz="2400" b="1" spc="600" dirty="0" smtClean="0">
                <a:solidFill>
                  <a:srgbClr val="FF0000"/>
                </a:solidFill>
              </a:rPr>
              <a:t>διευκολύνουν</a:t>
            </a:r>
            <a:r>
              <a:rPr lang="el-GR" sz="2400" b="1" spc="300" dirty="0" smtClean="0">
                <a:solidFill>
                  <a:srgbClr val="FF0000"/>
                </a:solidFill>
              </a:rPr>
              <a:t> </a:t>
            </a:r>
            <a:r>
              <a:rPr lang="el-GR" sz="2400" spc="300" dirty="0" smtClean="0">
                <a:solidFill>
                  <a:srgbClr val="FF0000"/>
                </a:solidFill>
              </a:rPr>
              <a:t> </a:t>
            </a:r>
            <a:r>
              <a:rPr lang="el-GR" sz="2400" dirty="0" smtClean="0"/>
              <a:t>τη </a:t>
            </a:r>
            <a:r>
              <a:rPr lang="el-GR" sz="2400" b="1" dirty="0" smtClean="0"/>
              <a:t>μάθηση</a:t>
            </a:r>
            <a:r>
              <a:rPr lang="el-GR" sz="2400" dirty="0" smtClean="0"/>
              <a:t>  τόσο  τη  δ ι κ ή  τ ο υ ς  όσο και των μαθητών/ασκούμενών  τους.</a:t>
            </a:r>
          </a:p>
        </p:txBody>
      </p:sp>
    </p:spTree>
    <p:extLst>
      <p:ext uri="{BB962C8B-B14F-4D97-AF65-F5344CB8AC3E}">
        <p14:creationId xmlns:p14="http://schemas.microsoft.com/office/powerpoint/2010/main" val="248752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p:spPr>
        <p:txBody>
          <a:bodyPr>
            <a:noAutofit/>
          </a:bodyPr>
          <a:lstStyle/>
          <a:p>
            <a:r>
              <a:rPr lang="el-GR" sz="2400" b="1" dirty="0" smtClean="0"/>
              <a:t>Μια ιδιαίτερη </a:t>
            </a:r>
            <a:r>
              <a:rPr lang="el-GR" sz="2400" b="1" dirty="0" smtClean="0">
                <a:solidFill>
                  <a:srgbClr val="FF0000"/>
                </a:solidFill>
              </a:rPr>
              <a:t>στρατηγική</a:t>
            </a:r>
            <a:r>
              <a:rPr lang="el-GR" sz="2400" b="1" dirty="0" smtClean="0"/>
              <a:t> διδασκαλίας – </a:t>
            </a:r>
            <a:br>
              <a:rPr lang="el-GR" sz="2400" b="1" dirty="0" smtClean="0"/>
            </a:br>
            <a:r>
              <a:rPr lang="el-GR" sz="2400" b="1" dirty="0" smtClean="0"/>
              <a:t>ένας ιδιαίτερος, διακριτός </a:t>
            </a:r>
            <a:r>
              <a:rPr lang="el-GR" sz="2400" b="1" dirty="0" smtClean="0">
                <a:solidFill>
                  <a:srgbClr val="FF0000"/>
                </a:solidFill>
              </a:rPr>
              <a:t>ρόλος</a:t>
            </a:r>
            <a:r>
              <a:rPr lang="el-GR" sz="2400" b="1" dirty="0" smtClean="0"/>
              <a:t> του δασκάλου.</a:t>
            </a:r>
            <a:r>
              <a:rPr lang="el-GR" sz="2400" dirty="0" smtClean="0"/>
              <a:t/>
            </a:r>
            <a:br>
              <a:rPr lang="el-GR" sz="2400" dirty="0" smtClean="0"/>
            </a:br>
            <a:endParaRPr lang="el-GR" sz="24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0" y="714356"/>
            <a:ext cx="9144000" cy="6555641"/>
          </a:xfrm>
          <a:prstGeom prst="rect">
            <a:avLst/>
          </a:prstGeom>
        </p:spPr>
        <p:txBody>
          <a:bodyPr wrap="square">
            <a:spAutoFit/>
          </a:bodyPr>
          <a:lstStyle/>
          <a:p>
            <a:pPr algn="just">
              <a:buFontTx/>
              <a:buChar char="-"/>
            </a:pPr>
            <a:r>
              <a:rPr lang="el-GR" sz="2000" dirty="0" smtClean="0"/>
              <a:t>Η </a:t>
            </a:r>
            <a:r>
              <a:rPr lang="el-GR" sz="2000" dirty="0" smtClean="0">
                <a:effectLst>
                  <a:outerShdw blurRad="38100" dist="38100" dir="2700000" algn="tl">
                    <a:srgbClr val="000000">
                      <a:alpha val="43137"/>
                    </a:srgbClr>
                  </a:outerShdw>
                </a:effectLst>
              </a:rPr>
              <a:t>διδασκαλία</a:t>
            </a:r>
            <a:r>
              <a:rPr lang="el-GR" sz="2000" dirty="0" smtClean="0"/>
              <a:t> είναι μια δραστηριότητα που  </a:t>
            </a:r>
            <a:r>
              <a:rPr lang="el-GR" sz="2000" b="1" i="1" u="sng" spc="600" dirty="0" smtClean="0">
                <a:solidFill>
                  <a:srgbClr val="FF0000"/>
                </a:solidFill>
                <a:effectLst>
                  <a:outerShdw blurRad="38100" dist="38100" dir="2700000" algn="tl">
                    <a:srgbClr val="000000">
                      <a:alpha val="43137"/>
                    </a:srgbClr>
                  </a:outerShdw>
                </a:effectLst>
              </a:rPr>
              <a:t>τέρπει</a:t>
            </a:r>
            <a:r>
              <a:rPr lang="el-GR" sz="2000" b="1" u="sng" spc="600" dirty="0" smtClean="0">
                <a:solidFill>
                  <a:srgbClr val="FF0000"/>
                </a:solidFill>
                <a:effectLst>
                  <a:outerShdw blurRad="38100" dist="38100" dir="2700000" algn="tl">
                    <a:srgbClr val="000000">
                      <a:alpha val="43137"/>
                    </a:srgbClr>
                  </a:outerShdw>
                </a:effectLst>
              </a:rPr>
              <a:t> </a:t>
            </a:r>
            <a:r>
              <a:rPr lang="el-GR" sz="2000" b="1" u="sng" spc="600" dirty="0" smtClean="0">
                <a:solidFill>
                  <a:srgbClr val="FF0000"/>
                </a:solidFill>
              </a:rPr>
              <a:t>το μαθητή </a:t>
            </a:r>
            <a:r>
              <a:rPr lang="el-GR" sz="2000" b="1" u="sng" spc="600" dirty="0" smtClean="0">
                <a:solidFill>
                  <a:srgbClr val="FF0000"/>
                </a:solidFill>
                <a:effectLst>
                  <a:outerShdw blurRad="38100" dist="38100" dir="2700000" algn="tl">
                    <a:srgbClr val="000000">
                      <a:alpha val="43137"/>
                    </a:srgbClr>
                  </a:outerShdw>
                </a:effectLst>
              </a:rPr>
              <a:t>και τον ωθεί στη μάθηση</a:t>
            </a:r>
            <a:r>
              <a:rPr lang="el-GR" sz="2000" dirty="0" smtClean="0"/>
              <a:t>. Η </a:t>
            </a:r>
            <a:r>
              <a:rPr lang="el-GR" sz="2000" dirty="0" smtClean="0">
                <a:effectLst>
                  <a:outerShdw blurRad="38100" dist="38100" dir="2700000" algn="tl">
                    <a:srgbClr val="000000">
                      <a:alpha val="43137"/>
                    </a:srgbClr>
                  </a:outerShdw>
                </a:effectLst>
              </a:rPr>
              <a:t>διδασκαλία</a:t>
            </a:r>
            <a:r>
              <a:rPr lang="el-GR" sz="2000" dirty="0" smtClean="0"/>
              <a:t> και ο </a:t>
            </a:r>
            <a:r>
              <a:rPr lang="el-GR" sz="2000" dirty="0" smtClean="0">
                <a:effectLst>
                  <a:outerShdw blurRad="38100" dist="38100" dir="2700000" algn="tl">
                    <a:srgbClr val="000000">
                      <a:alpha val="43137"/>
                    </a:srgbClr>
                  </a:outerShdw>
                </a:effectLst>
              </a:rPr>
              <a:t>τρόπος μάθησης τροποποιούνται</a:t>
            </a:r>
            <a:r>
              <a:rPr lang="el-GR" sz="2000" dirty="0" smtClean="0"/>
              <a:t> λόγω εφαρμοζόμενων εκπαιδευτικών καινοτομιών. Οι δάσκαλοι πρέπει να αντιλαμβάνονται τις </a:t>
            </a:r>
            <a:r>
              <a:rPr lang="el-GR" sz="2000" dirty="0" smtClean="0">
                <a:effectLst>
                  <a:outerShdw blurRad="38100" dist="38100" dir="2700000" algn="tl">
                    <a:srgbClr val="000000">
                      <a:alpha val="43137"/>
                    </a:srgbClr>
                  </a:outerShdw>
                </a:effectLst>
              </a:rPr>
              <a:t>σύγχρονες τάσεις</a:t>
            </a:r>
            <a:r>
              <a:rPr lang="el-GR" sz="2000" dirty="0" smtClean="0"/>
              <a:t> στη διεργασία διδασκαλίας – μάθησης και να καθιστούν τη μάθηση </a:t>
            </a:r>
            <a:r>
              <a:rPr lang="el-GR" sz="2000" dirty="0" smtClean="0">
                <a:solidFill>
                  <a:srgbClr val="FF0000"/>
                </a:solidFill>
              </a:rPr>
              <a:t>πιο </a:t>
            </a:r>
            <a:r>
              <a:rPr lang="el-GR" sz="2000" b="1" dirty="0" smtClean="0">
                <a:solidFill>
                  <a:srgbClr val="FF0000"/>
                </a:solidFill>
              </a:rPr>
              <a:t>ενδιαφέρουσα και διαδραστική</a:t>
            </a:r>
            <a:r>
              <a:rPr lang="el-GR" sz="2000" b="1" dirty="0" smtClean="0"/>
              <a:t>, </a:t>
            </a:r>
            <a:r>
              <a:rPr lang="el-GR" sz="2000" dirty="0" smtClean="0"/>
              <a:t> έτσι ώστε να </a:t>
            </a:r>
            <a:r>
              <a:rPr lang="el-GR" sz="2000" b="1" dirty="0" smtClean="0">
                <a:solidFill>
                  <a:srgbClr val="FF0000"/>
                </a:solidFill>
              </a:rPr>
              <a:t>κινητοποιούν</a:t>
            </a:r>
            <a:r>
              <a:rPr lang="el-GR" sz="2000" dirty="0" smtClean="0"/>
              <a:t> τους μαθητές να μαθαίνουν και να μαθαίνουν </a:t>
            </a:r>
            <a:r>
              <a:rPr lang="el-GR" sz="2000" b="1" dirty="0" smtClean="0">
                <a:solidFill>
                  <a:srgbClr val="FF0000"/>
                </a:solidFill>
              </a:rPr>
              <a:t>καλύτερα</a:t>
            </a:r>
            <a:r>
              <a:rPr lang="el-GR" sz="2000" dirty="0" smtClean="0"/>
              <a:t>, αφού  </a:t>
            </a:r>
            <a:r>
              <a:rPr lang="el-GR" sz="2000" b="1" dirty="0" smtClean="0">
                <a:solidFill>
                  <a:srgbClr val="FF0000"/>
                </a:solidFill>
              </a:rPr>
              <a:t>βιώσουν</a:t>
            </a:r>
            <a:r>
              <a:rPr lang="el-GR" sz="2000" dirty="0" smtClean="0">
                <a:solidFill>
                  <a:srgbClr val="FF0000"/>
                </a:solidFill>
              </a:rPr>
              <a:t>  προσωπικά </a:t>
            </a:r>
            <a:r>
              <a:rPr lang="el-GR" sz="2000" dirty="0" smtClean="0"/>
              <a:t>την </a:t>
            </a:r>
            <a:r>
              <a:rPr lang="el-GR" sz="2000" dirty="0" smtClean="0">
                <a:effectLst>
                  <a:outerShdw blurRad="38100" dist="38100" dir="2700000" algn="tl">
                    <a:srgbClr val="000000">
                      <a:alpha val="43137"/>
                    </a:srgbClr>
                  </a:outerShdw>
                </a:effectLst>
              </a:rPr>
              <a:t>αξία του εκάστοτε γνωστικού αντικειμένου. </a:t>
            </a:r>
          </a:p>
          <a:p>
            <a:pPr algn="just">
              <a:buFontTx/>
              <a:buChar char="-"/>
            </a:pPr>
            <a:endParaRPr lang="el-GR" sz="2000" dirty="0" smtClean="0"/>
          </a:p>
          <a:p>
            <a:pPr algn="just">
              <a:buFontTx/>
              <a:buChar char="-"/>
            </a:pPr>
            <a:r>
              <a:rPr lang="el-GR" sz="2000" dirty="0" smtClean="0"/>
              <a:t>Κατά την εφαρμογή της </a:t>
            </a:r>
            <a:r>
              <a:rPr lang="el-GR" sz="2000" dirty="0" smtClean="0">
                <a:solidFill>
                  <a:srgbClr val="FF0000"/>
                </a:solidFill>
              </a:rPr>
              <a:t>βιωματικής μάθησης</a:t>
            </a:r>
            <a:r>
              <a:rPr lang="el-GR" sz="2000" dirty="0" smtClean="0"/>
              <a:t>, η  εκπαιδευτική  στρατηγική </a:t>
            </a:r>
            <a:r>
              <a:rPr lang="el-GR" sz="2000" b="1" dirty="0" smtClean="0">
                <a:solidFill>
                  <a:srgbClr val="FF0000"/>
                </a:solidFill>
              </a:rPr>
              <a:t>επικεντρώνεται σαφώς προς το μαθητή </a:t>
            </a:r>
            <a:r>
              <a:rPr lang="el-GR" sz="2000" dirty="0" smtClean="0"/>
              <a:t>και μεταβάλει ριζικά το  ρόλο του δασκάλου ιατρικής. Δεν θεωρείται πια ο </a:t>
            </a:r>
            <a:r>
              <a:rPr lang="el-GR" sz="2000" dirty="0" smtClean="0">
                <a:solidFill>
                  <a:srgbClr val="FF0000"/>
                </a:solidFill>
              </a:rPr>
              <a:t>δάσκαλος</a:t>
            </a:r>
            <a:r>
              <a:rPr lang="el-GR" sz="2000" dirty="0" smtClean="0"/>
              <a:t> κυρίως πάροχος πληροφοριών , αλλά μάλλον </a:t>
            </a:r>
            <a:br>
              <a:rPr lang="el-GR" sz="2000" dirty="0" smtClean="0"/>
            </a:br>
            <a:r>
              <a:rPr lang="el-GR" sz="2000" b="1" dirty="0" smtClean="0">
                <a:solidFill>
                  <a:srgbClr val="FF0000"/>
                </a:solidFill>
              </a:rPr>
              <a:t>διοργανωτής</a:t>
            </a:r>
            <a:r>
              <a:rPr lang="el-GR" sz="2000" dirty="0" smtClean="0">
                <a:solidFill>
                  <a:srgbClr val="FF0000"/>
                </a:solidFill>
              </a:rPr>
              <a:t> ή </a:t>
            </a:r>
            <a:r>
              <a:rPr lang="el-GR" sz="2000" b="1" dirty="0" smtClean="0">
                <a:solidFill>
                  <a:srgbClr val="FF0000"/>
                </a:solidFill>
              </a:rPr>
              <a:t>διαχειριστής</a:t>
            </a:r>
            <a:r>
              <a:rPr lang="el-GR" sz="2000" dirty="0" smtClean="0">
                <a:solidFill>
                  <a:srgbClr val="FF0000"/>
                </a:solidFill>
              </a:rPr>
              <a:t>  της μάθησης</a:t>
            </a:r>
            <a:r>
              <a:rPr lang="el-GR" sz="2000" dirty="0" smtClean="0"/>
              <a:t>. Ο </a:t>
            </a:r>
            <a:r>
              <a:rPr lang="el-GR" sz="2000" dirty="0" smtClean="0">
                <a:effectLst>
                  <a:outerShdw blurRad="38100" dist="38100" dir="2700000" algn="tl">
                    <a:srgbClr val="000000">
                      <a:alpha val="43137"/>
                    </a:srgbClr>
                  </a:outerShdw>
                </a:effectLst>
              </a:rPr>
              <a:t>ίδιος</a:t>
            </a:r>
            <a:r>
              <a:rPr lang="el-GR" sz="2000" dirty="0" smtClean="0"/>
              <a:t> ο μαθητευόμενος  αποτελεί έναν  </a:t>
            </a:r>
            <a:r>
              <a:rPr lang="el-GR" sz="2000" b="1" dirty="0" smtClean="0">
                <a:solidFill>
                  <a:srgbClr val="FF0000"/>
                </a:solidFill>
              </a:rPr>
              <a:t>αυτο</a:t>
            </a:r>
            <a:r>
              <a:rPr lang="el-GR" sz="2000" dirty="0" smtClean="0"/>
              <a:t>-δάσκαλο.</a:t>
            </a:r>
          </a:p>
          <a:p>
            <a:pPr algn="just"/>
            <a:endParaRPr lang="el-GR" sz="2000" dirty="0" smtClean="0"/>
          </a:p>
          <a:p>
            <a:pPr algn="just"/>
            <a:r>
              <a:rPr lang="el-GR" sz="2000" dirty="0" smtClean="0"/>
              <a:t>- Οι  </a:t>
            </a:r>
            <a:r>
              <a:rPr lang="el-GR" sz="2000" dirty="0" smtClean="0">
                <a:effectLst>
                  <a:outerShdw blurRad="38100" dist="38100" dir="2700000" algn="tl">
                    <a:srgbClr val="000000">
                      <a:alpha val="43137"/>
                    </a:srgbClr>
                  </a:outerShdw>
                </a:effectLst>
              </a:rPr>
              <a:t>ίδιοι</a:t>
            </a:r>
            <a:r>
              <a:rPr lang="el-GR" sz="2000" dirty="0" smtClean="0"/>
              <a:t> οι μαθητές πρέπει να  </a:t>
            </a:r>
            <a:r>
              <a:rPr lang="el-GR" sz="2000" dirty="0" smtClean="0">
                <a:solidFill>
                  <a:srgbClr val="FF0000"/>
                </a:solidFill>
                <a:effectLst>
                  <a:outerShdw blurRad="38100" dist="38100" dir="2700000" algn="tl">
                    <a:srgbClr val="000000">
                      <a:alpha val="43137"/>
                    </a:srgbClr>
                  </a:outerShdw>
                </a:effectLst>
              </a:rPr>
              <a:t>αναλαμβάνουν  τ ο ν  έ λ ε γ χ ο  </a:t>
            </a:r>
            <a:r>
              <a:rPr lang="el-GR" sz="2000" dirty="0" smtClean="0"/>
              <a:t>της </a:t>
            </a:r>
            <a:r>
              <a:rPr lang="el-GR" sz="2000" dirty="0" smtClean="0">
                <a:solidFill>
                  <a:srgbClr val="FF0000"/>
                </a:solidFill>
              </a:rPr>
              <a:t>δικής τους μάθησης</a:t>
            </a:r>
            <a:r>
              <a:rPr lang="el-GR" sz="2000" dirty="0" smtClean="0"/>
              <a:t>. Κατά τη </a:t>
            </a:r>
            <a:r>
              <a:rPr lang="el-GR" sz="2000" dirty="0" smtClean="0">
                <a:solidFill>
                  <a:srgbClr val="FF0000"/>
                </a:solidFill>
                <a:effectLst>
                  <a:outerShdw blurRad="38100" dist="38100" dir="2700000" algn="tl">
                    <a:srgbClr val="000000">
                      <a:alpha val="43137"/>
                    </a:srgbClr>
                  </a:outerShdw>
                </a:effectLst>
              </a:rPr>
              <a:t>βιωματική μαθησιακή διαδικασία</a:t>
            </a:r>
            <a:r>
              <a:rPr lang="el-GR" sz="2000" dirty="0" smtClean="0"/>
              <a:t>, ο δάσκαλος είναι ο </a:t>
            </a:r>
            <a:r>
              <a:rPr lang="el-GR" sz="2000" b="1" dirty="0" smtClean="0">
                <a:solidFill>
                  <a:srgbClr val="FF0000"/>
                </a:solidFill>
              </a:rPr>
              <a:t>οδηγός, ο ένθερμος  εμψυχωτής, η πηγή υποστήριξης του μαθητή</a:t>
            </a:r>
            <a:r>
              <a:rPr lang="el-GR" sz="2000" dirty="0" smtClean="0"/>
              <a:t>. Εμπειρίες με </a:t>
            </a:r>
            <a:r>
              <a:rPr lang="el-GR" sz="2000" dirty="0" smtClean="0">
                <a:effectLst>
                  <a:outerShdw blurRad="38100" dist="38100" dir="2700000" algn="tl">
                    <a:srgbClr val="000000">
                      <a:alpha val="43137"/>
                    </a:srgbClr>
                  </a:outerShdw>
                </a:effectLst>
              </a:rPr>
              <a:t>κατάλληλο </a:t>
            </a:r>
            <a:r>
              <a:rPr lang="el-GR" sz="2000" dirty="0" smtClean="0"/>
              <a:t>μαθησιακό δυναμικό   επιλέγονται με προσοχή από το δάσκαλο, ο οποίος </a:t>
            </a:r>
            <a:r>
              <a:rPr lang="el-GR" sz="2000" b="1" dirty="0" smtClean="0">
                <a:solidFill>
                  <a:srgbClr val="FF0000"/>
                </a:solidFill>
              </a:rPr>
              <a:t>ξεκινά</a:t>
            </a:r>
            <a:r>
              <a:rPr lang="el-GR" sz="2000" dirty="0" smtClean="0">
                <a:solidFill>
                  <a:srgbClr val="FF0000"/>
                </a:solidFill>
              </a:rPr>
              <a:t> την περιπέτεια  της κατάκτησης της γνώσης </a:t>
            </a:r>
            <a:r>
              <a:rPr lang="el-GR" sz="2000" dirty="0" smtClean="0"/>
              <a:t>και </a:t>
            </a:r>
            <a:r>
              <a:rPr lang="el-GR" sz="2000" b="1" dirty="0" smtClean="0">
                <a:solidFill>
                  <a:srgbClr val="FF0000"/>
                </a:solidFill>
              </a:rPr>
              <a:t>καθοδηγεί τους μαθητές</a:t>
            </a:r>
            <a:r>
              <a:rPr lang="el-GR" sz="2000" dirty="0" smtClean="0">
                <a:solidFill>
                  <a:srgbClr val="FF0000"/>
                </a:solidFill>
              </a:rPr>
              <a:t> </a:t>
            </a:r>
            <a:r>
              <a:rPr lang="el-GR" sz="2000" b="1" dirty="0" smtClean="0">
                <a:solidFill>
                  <a:srgbClr val="FF0000"/>
                </a:solidFill>
              </a:rPr>
              <a:t>να</a:t>
            </a:r>
            <a:br>
              <a:rPr lang="el-GR" sz="2000" b="1" dirty="0" smtClean="0">
                <a:solidFill>
                  <a:srgbClr val="FF0000"/>
                </a:solidFill>
              </a:rPr>
            </a:br>
            <a:r>
              <a:rPr lang="el-GR" sz="2000" b="1" dirty="0" smtClean="0">
                <a:solidFill>
                  <a:srgbClr val="FF0000"/>
                </a:solidFill>
              </a:rPr>
              <a:t>βρίσκουν  </a:t>
            </a:r>
            <a:r>
              <a:rPr lang="el-GR" sz="2000" b="1" spc="600" dirty="0" smtClean="0">
                <a:solidFill>
                  <a:srgbClr val="FF0000"/>
                </a:solidFill>
              </a:rPr>
              <a:t>οι ίδιοι </a:t>
            </a:r>
            <a:r>
              <a:rPr lang="el-GR" sz="2000" b="1" dirty="0" smtClean="0">
                <a:solidFill>
                  <a:srgbClr val="FF0000"/>
                </a:solidFill>
              </a:rPr>
              <a:t>και να αποδέχονται  λύσεις  </a:t>
            </a:r>
            <a:r>
              <a:rPr lang="el-GR" sz="2000" b="1" u="sng" dirty="0" smtClean="0">
                <a:solidFill>
                  <a:srgbClr val="FF0000"/>
                </a:solidFill>
              </a:rPr>
              <a:t>γ ι α   τ ο ν   ε α υ τ ό   τ ο υ ς</a:t>
            </a:r>
            <a:r>
              <a:rPr lang="el-GR" sz="2000" dirty="0" smtClean="0">
                <a:solidFill>
                  <a:srgbClr val="FF0000"/>
                </a:solidFill>
              </a:rPr>
              <a:t>.</a:t>
            </a:r>
          </a:p>
          <a:p>
            <a:pPr algn="just"/>
            <a:endParaRPr lang="el-GR" sz="2000" b="1" spc="300" dirty="0">
              <a:solidFill>
                <a:srgbClr val="FF0000"/>
              </a:solidFill>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192514" name="Ink 2"/>
              <p14:cNvContentPartPr>
                <a14:cpLocks xmlns:a14="http://schemas.microsoft.com/office/drawing/2010/main" noRot="1" noChangeAspect="1" noEditPoints="1" noChangeArrowheads="1" noChangeShapeType="1"/>
              </p14:cNvContentPartPr>
              <p14:nvPr/>
            </p14:nvContentPartPr>
            <p14:xfrm>
              <a:off x="5187950" y="911225"/>
              <a:ext cx="1214438" cy="125413"/>
            </p14:xfrm>
          </p:contentPart>
        </mc:Choice>
        <mc:Fallback xmlns="">
          <p:pic>
            <p:nvPicPr>
              <p:cNvPr id="192514" name="Ink 2"/>
              <p:cNvPicPr>
                <a:picLocks noRot="1" noChangeAspect="1" noEditPoints="1" noChangeArrowheads="1" noChangeShapeType="1"/>
              </p:cNvPicPr>
              <p:nvPr/>
            </p:nvPicPr>
            <p:blipFill>
              <a:blip r:embed="rId3"/>
              <a:stretch>
                <a:fillRect/>
              </a:stretch>
            </p:blipFill>
            <p:spPr>
              <a:xfrm>
                <a:off x="5171748" y="847798"/>
                <a:ext cx="1246482" cy="25226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2515" name="Ink 3"/>
              <p14:cNvContentPartPr>
                <a14:cpLocks xmlns:a14="http://schemas.microsoft.com/office/drawing/2010/main" noRot="1" noChangeAspect="1" noEditPoints="1" noChangeArrowheads="1" noChangeShapeType="1"/>
              </p14:cNvContentPartPr>
              <p14:nvPr/>
            </p14:nvContentPartPr>
            <p14:xfrm>
              <a:off x="866775" y="1143000"/>
              <a:ext cx="847725" cy="187325"/>
            </p14:xfrm>
          </p:contentPart>
        </mc:Choice>
        <mc:Fallback xmlns="">
          <p:pic>
            <p:nvPicPr>
              <p:cNvPr id="192515" name="Ink 3"/>
              <p:cNvPicPr>
                <a:picLocks noRot="1" noChangeAspect="1" noEditPoints="1" noChangeArrowheads="1" noChangeShapeType="1"/>
              </p:cNvPicPr>
              <p:nvPr/>
            </p:nvPicPr>
            <p:blipFill>
              <a:blip r:embed="rId5"/>
              <a:stretch>
                <a:fillRect/>
              </a:stretch>
            </p:blipFill>
            <p:spPr>
              <a:xfrm>
                <a:off x="850936" y="1079598"/>
                <a:ext cx="879762" cy="314490"/>
              </a:xfrm>
              <a:prstGeom prst="rect">
                <a:avLst/>
              </a:prstGeom>
            </p:spPr>
          </p:pic>
        </mc:Fallback>
      </mc:AlternateContent>
    </p:spTree>
    <p:extLst>
      <p:ext uri="{BB962C8B-B14F-4D97-AF65-F5344CB8AC3E}">
        <p14:creationId xmlns:p14="http://schemas.microsoft.com/office/powerpoint/2010/main" val="18761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571504"/>
          </a:xfrm>
        </p:spPr>
        <p:txBody>
          <a:bodyPr>
            <a:normAutofit fontScale="90000"/>
          </a:bodyPr>
          <a:lstStyle/>
          <a:p>
            <a:r>
              <a:rPr lang="el-GR" sz="3600" dirty="0" smtClean="0"/>
              <a:t>Η  </a:t>
            </a:r>
            <a:r>
              <a:rPr lang="el-GR" sz="3600" b="1" dirty="0" smtClean="0"/>
              <a:t>Τέχνη της </a:t>
            </a:r>
            <a:r>
              <a:rPr lang="el-GR" sz="3600" b="1" spc="300" dirty="0" smtClean="0"/>
              <a:t>υποκριτικής</a:t>
            </a:r>
            <a:r>
              <a:rPr lang="el-GR" sz="3600" dirty="0" smtClean="0"/>
              <a:t/>
            </a:r>
            <a:br>
              <a:rPr lang="el-GR" sz="3600" dirty="0" smtClean="0"/>
            </a:br>
            <a:r>
              <a:rPr lang="el-GR" sz="3600" dirty="0" smtClean="0"/>
              <a:t> στην υπηρεσία της </a:t>
            </a:r>
            <a:r>
              <a:rPr lang="el-GR" sz="3600" b="1" spc="600" dirty="0" smtClean="0"/>
              <a:t>διδασκαλίας</a:t>
            </a:r>
            <a:endParaRPr lang="el-GR" sz="3600" dirty="0"/>
          </a:p>
        </p:txBody>
      </p:sp>
      <p:sp>
        <p:nvSpPr>
          <p:cNvPr id="3" name="Rectangle 2"/>
          <p:cNvSpPr/>
          <p:nvPr/>
        </p:nvSpPr>
        <p:spPr>
          <a:xfrm>
            <a:off x="642910" y="3571876"/>
            <a:ext cx="8072494" cy="1323439"/>
          </a:xfrm>
          <a:prstGeom prst="rect">
            <a:avLst/>
          </a:prstGeom>
        </p:spPr>
        <p:txBody>
          <a:bodyPr wrap="square">
            <a:spAutoFit/>
          </a:bodyPr>
          <a:lstStyle/>
          <a:p>
            <a:pPr algn="ctr"/>
            <a:r>
              <a:rPr lang="el-GR" sz="2800" dirty="0" smtClean="0"/>
              <a:t>«Όλος ο κόσμος, μια σκηνή  </a:t>
            </a:r>
          </a:p>
          <a:p>
            <a:pPr algn="ctr"/>
            <a:r>
              <a:rPr lang="el-GR" sz="2800" dirty="0" smtClean="0"/>
              <a:t>κι όλοι μας, άντρες και γυναίκες, απλά θεατρίνοι.»</a:t>
            </a:r>
            <a:r>
              <a:rPr lang="en-US" sz="2800" dirty="0" smtClean="0"/>
              <a:t> </a:t>
            </a:r>
            <a:br>
              <a:rPr lang="en-US" sz="2800" dirty="0" smtClean="0"/>
            </a:br>
            <a:r>
              <a:rPr lang="en-US" sz="2400" i="1" dirty="0" smtClean="0"/>
              <a:t>Shakespeare </a:t>
            </a:r>
            <a:r>
              <a:rPr lang="el-GR" sz="2400" i="1" dirty="0" smtClean="0"/>
              <a:t>(«Όπως Σας Αρέσει»</a:t>
            </a:r>
            <a:r>
              <a:rPr lang="en-US" sz="2400" i="1" dirty="0" smtClean="0"/>
              <a:t>).</a:t>
            </a:r>
            <a:endParaRPr lang="el-GR" sz="2400" i="1" dirty="0"/>
          </a:p>
        </p:txBody>
      </p:sp>
      <p:sp>
        <p:nvSpPr>
          <p:cNvPr id="5" name="Rectangle 4"/>
          <p:cNvSpPr/>
          <p:nvPr/>
        </p:nvSpPr>
        <p:spPr>
          <a:xfrm rot="10800000" flipV="1">
            <a:off x="0" y="3832810"/>
            <a:ext cx="9144000" cy="3046988"/>
          </a:xfrm>
          <a:prstGeom prst="rect">
            <a:avLst/>
          </a:prstGeom>
        </p:spPr>
        <p:txBody>
          <a:bodyPr wrap="square">
            <a:spAutoFit/>
          </a:bodyPr>
          <a:lstStyle/>
          <a:p>
            <a:pPr algn="ctr"/>
            <a:r>
              <a:rPr lang="el-GR" sz="2400" dirty="0" smtClean="0"/>
              <a:t>Ο </a:t>
            </a:r>
            <a:r>
              <a:rPr lang="el-GR" sz="2400" b="1" dirty="0" smtClean="0"/>
              <a:t>δάσκαλος</a:t>
            </a:r>
            <a:r>
              <a:rPr lang="el-GR" sz="2400" dirty="0" smtClean="0"/>
              <a:t> ως </a:t>
            </a:r>
            <a:r>
              <a:rPr lang="el-GR" sz="2400" b="1" dirty="0" smtClean="0"/>
              <a:t>ερμηνευτής</a:t>
            </a:r>
            <a:r>
              <a:rPr lang="el-GR" sz="2400" dirty="0" smtClean="0"/>
              <a:t>  είναι ένας πολύ ισχυρός ρόλος που καλείται να υπηρετήσει κάθε δάσκαλος. Έρευνες δείχνουν ότι μια </a:t>
            </a:r>
            <a:r>
              <a:rPr lang="el-GR" sz="2400" b="1" dirty="0" smtClean="0"/>
              <a:t>δυναμική παρουσίαση</a:t>
            </a:r>
            <a:r>
              <a:rPr lang="el-GR" sz="2400" dirty="0" smtClean="0"/>
              <a:t> ενός μαθήματος  χωρίς ιδιαίτερο νόημα εκτιμάται πιο πολύ από τους περισσότερους μαθητές, παρά η </a:t>
            </a:r>
            <a:r>
              <a:rPr lang="el-GR" sz="2400" i="1" dirty="0" smtClean="0"/>
              <a:t>πτωχή παρουσίαση</a:t>
            </a:r>
            <a:r>
              <a:rPr lang="el-GR" sz="2400" dirty="0" smtClean="0"/>
              <a:t> ενός μαθήματος ιδιαίτερης σημασίας∙ αυτό ισχύει περισσότερο για μαθητές της δευτεροβάθμιας εκπαίδευσης παρά των κατώτερων βαθμίδων, περισσότερο για μαθητές που έχουν προχωρήσει σε επίπεδο γνώσεων, παρά γι’ αυτούς που είναι αρχάριοι.</a:t>
            </a:r>
          </a:p>
        </p:txBody>
      </p:sp>
      <p:sp>
        <p:nvSpPr>
          <p:cNvPr id="6" name="Rectangle 5"/>
          <p:cNvSpPr/>
          <p:nvPr/>
        </p:nvSpPr>
        <p:spPr>
          <a:xfrm rot="10800000" flipV="1">
            <a:off x="0" y="4988790"/>
            <a:ext cx="9144000" cy="1384995"/>
          </a:xfrm>
          <a:prstGeom prst="rect">
            <a:avLst/>
          </a:prstGeom>
        </p:spPr>
        <p:txBody>
          <a:bodyPr wrap="square">
            <a:spAutoFit/>
          </a:bodyPr>
          <a:lstStyle/>
          <a:p>
            <a:pPr algn="ctr"/>
            <a:r>
              <a:rPr lang="el-GR" sz="2800" dirty="0" smtClean="0"/>
              <a:t>Η </a:t>
            </a:r>
            <a:r>
              <a:rPr lang="el-GR" sz="2800" dirty="0" smtClean="0">
                <a:effectLst>
                  <a:outerShdw blurRad="38100" dist="38100" dir="2700000" algn="tl">
                    <a:srgbClr val="000000">
                      <a:alpha val="43137"/>
                    </a:srgbClr>
                  </a:outerShdw>
                </a:effectLst>
              </a:rPr>
              <a:t>διδασκαλία</a:t>
            </a:r>
            <a:r>
              <a:rPr lang="el-GR" sz="2800" dirty="0" smtClean="0"/>
              <a:t> , εν πολλοίς όπως η </a:t>
            </a:r>
            <a:r>
              <a:rPr lang="el-GR" sz="2800" dirty="0" smtClean="0">
                <a:effectLst>
                  <a:outerShdw blurRad="38100" dist="38100" dir="2700000" algn="tl">
                    <a:srgbClr val="000000">
                      <a:alpha val="43137"/>
                    </a:srgbClr>
                  </a:outerShdw>
                </a:effectLst>
              </a:rPr>
              <a:t>υποκριτική</a:t>
            </a:r>
            <a:r>
              <a:rPr lang="el-GR" sz="2800" dirty="0" smtClean="0"/>
              <a:t>, συνιστά μια </a:t>
            </a:r>
            <a:r>
              <a:rPr lang="el-GR" sz="2800" b="1" dirty="0" smtClean="0"/>
              <a:t>παράσταση</a:t>
            </a:r>
            <a:r>
              <a:rPr lang="el-GR" sz="2800" dirty="0" smtClean="0"/>
              <a:t> υψηλής ενέργειας, που απαιτεί ένα πρόσωπο να ενεργεί ως </a:t>
            </a:r>
            <a:r>
              <a:rPr lang="el-GR" sz="2800" dirty="0" smtClean="0">
                <a:effectLst>
                  <a:outerShdw blurRad="38100" dist="38100" dir="2700000" algn="tl">
                    <a:srgbClr val="000000">
                      <a:alpha val="43137"/>
                    </a:srgbClr>
                  </a:outerShdw>
                </a:effectLst>
              </a:rPr>
              <a:t>πρότυπο,</a:t>
            </a:r>
            <a:r>
              <a:rPr lang="el-GR" sz="2800" dirty="0" smtClean="0"/>
              <a:t> στο πλαίσιο ενός ρόλου.</a:t>
            </a:r>
          </a:p>
        </p:txBody>
      </p:sp>
      <p:pic>
        <p:nvPicPr>
          <p:cNvPr id="156674" name="Picture 2" descr="C:\Users\αγαπουλακι\Desktop\28.9\ART PATH PRESENTATION IMPROVED FIGURES\Theatre_Farce_(Petrov-Vodkin).jpg"/>
          <p:cNvPicPr>
            <a:picLocks noChangeAspect="1" noChangeArrowheads="1"/>
          </p:cNvPicPr>
          <p:nvPr/>
        </p:nvPicPr>
        <p:blipFill>
          <a:blip r:embed="rId2" cstate="print"/>
          <a:srcRect/>
          <a:stretch>
            <a:fillRect/>
          </a:stretch>
        </p:blipFill>
        <p:spPr bwMode="auto">
          <a:xfrm>
            <a:off x="0" y="1000108"/>
            <a:ext cx="3233733" cy="2323107"/>
          </a:xfrm>
          <a:prstGeom prst="rect">
            <a:avLst/>
          </a:prstGeom>
          <a:noFill/>
        </p:spPr>
      </p:pic>
      <p:pic>
        <p:nvPicPr>
          <p:cNvPr id="156675" name="Picture 3" descr="C:\Users\αγαπουλακι\Desktop\28.9\ART PATH PRESENTATION IMPROVED FIGURES\theatre-drama.jpg"/>
          <p:cNvPicPr>
            <a:picLocks noChangeAspect="1" noChangeArrowheads="1"/>
          </p:cNvPicPr>
          <p:nvPr/>
        </p:nvPicPr>
        <p:blipFill>
          <a:blip r:embed="rId3" cstate="print"/>
          <a:srcRect/>
          <a:stretch>
            <a:fillRect/>
          </a:stretch>
        </p:blipFill>
        <p:spPr bwMode="auto">
          <a:xfrm>
            <a:off x="5838829" y="1000108"/>
            <a:ext cx="3305171" cy="2374428"/>
          </a:xfrm>
          <a:prstGeom prst="rect">
            <a:avLst/>
          </a:prstGeom>
          <a:noFill/>
        </p:spPr>
      </p:pic>
      <p:sp>
        <p:nvSpPr>
          <p:cNvPr id="9" name="Rectangle 8"/>
          <p:cNvSpPr/>
          <p:nvPr/>
        </p:nvSpPr>
        <p:spPr>
          <a:xfrm>
            <a:off x="2928926" y="2500306"/>
            <a:ext cx="3195871" cy="738664"/>
          </a:xfrm>
          <a:prstGeom prst="rect">
            <a:avLst/>
          </a:prstGeom>
        </p:spPr>
        <p:txBody>
          <a:bodyPr wrap="square">
            <a:spAutoFit/>
          </a:bodyPr>
          <a:lstStyle/>
          <a:p>
            <a:pPr algn="ctr"/>
            <a:r>
              <a:rPr lang="en-GB" sz="1400" dirty="0" smtClean="0"/>
              <a:t>K. PETROV-VODKIN</a:t>
            </a:r>
          </a:p>
          <a:p>
            <a:pPr algn="ctr"/>
            <a:r>
              <a:rPr lang="en-GB" sz="1400" dirty="0" smtClean="0"/>
              <a:t>(1878-1939)</a:t>
            </a:r>
            <a:endParaRPr lang="el-GR" sz="1400" dirty="0" smtClean="0"/>
          </a:p>
          <a:p>
            <a:pPr algn="ctr"/>
            <a:r>
              <a:rPr lang="el-GR" sz="1400" dirty="0" smtClean="0"/>
              <a:t>Θέατρο </a:t>
            </a:r>
            <a:r>
              <a:rPr lang="en-US" sz="1400" dirty="0" smtClean="0"/>
              <a:t>: </a:t>
            </a:r>
            <a:r>
              <a:rPr lang="el-GR" sz="1400" dirty="0" smtClean="0"/>
              <a:t>Φάρσα  – </a:t>
            </a:r>
            <a:r>
              <a:rPr lang="en-US" sz="1400" dirty="0" smtClean="0"/>
              <a:t> </a:t>
            </a:r>
            <a:r>
              <a:rPr lang="el-GR" sz="1400" dirty="0" smtClean="0"/>
              <a:t>Δράμα</a:t>
            </a:r>
            <a:r>
              <a:rPr lang="en-GB" sz="1400" dirty="0" smtClean="0"/>
              <a:t>.</a:t>
            </a:r>
          </a:p>
        </p:txBody>
      </p:sp>
      <p:sp>
        <p:nvSpPr>
          <p:cNvPr id="10" name="Rectangle 9"/>
          <p:cNvSpPr/>
          <p:nvPr/>
        </p:nvSpPr>
        <p:spPr>
          <a:xfrm>
            <a:off x="0" y="3356992"/>
            <a:ext cx="8892480" cy="3539430"/>
          </a:xfrm>
          <a:prstGeom prst="rect">
            <a:avLst/>
          </a:prstGeom>
        </p:spPr>
        <p:txBody>
          <a:bodyPr wrap="square">
            <a:spAutoFit/>
          </a:bodyPr>
          <a:lstStyle/>
          <a:p>
            <a:pPr algn="ctr" fontAlgn="base">
              <a:spcBef>
                <a:spcPct val="0"/>
              </a:spcBef>
              <a:spcAft>
                <a:spcPct val="0"/>
              </a:spcAft>
            </a:pPr>
            <a:r>
              <a:rPr lang="el-GR" sz="2400" b="1" dirty="0" smtClean="0"/>
              <a:t>Η  Δύναμη του Δασκάλου</a:t>
            </a:r>
            <a:r>
              <a:rPr lang="el-GR" sz="2400" dirty="0" smtClean="0"/>
              <a:t/>
            </a:r>
            <a:br>
              <a:rPr lang="el-GR" sz="2400" dirty="0" smtClean="0"/>
            </a:br>
            <a:r>
              <a:rPr lang="el-GR" sz="2000" dirty="0" smtClean="0"/>
              <a:t>είναι η </a:t>
            </a:r>
            <a:r>
              <a:rPr lang="el-GR" sz="2000" b="1" dirty="0" smtClean="0"/>
              <a:t>προσωπική έλξη</a:t>
            </a:r>
            <a:r>
              <a:rPr lang="el-GR" sz="2000" dirty="0" smtClean="0"/>
              <a:t> που ασκεί ο κάθε δάσκαλος στα μάτια των μαθητών του∙ μερικές φορές η δύναμη αυτή αναφέρεται ως «</a:t>
            </a:r>
            <a:r>
              <a:rPr lang="el-GR" sz="2000" b="1" dirty="0" smtClean="0"/>
              <a:t>χάρισμα»</a:t>
            </a:r>
            <a:r>
              <a:rPr lang="el-GR" sz="2000" dirty="0" smtClean="0"/>
              <a:t>  ή  «</a:t>
            </a:r>
            <a:r>
              <a:rPr lang="el-GR" sz="2000" b="1" dirty="0" smtClean="0"/>
              <a:t>προσωπικότητα» του δασκάλου</a:t>
            </a:r>
            <a:r>
              <a:rPr lang="el-GR" sz="2000" dirty="0" smtClean="0"/>
              <a:t>. Σύμφωνα με τη δική μου αντίληψη για το </a:t>
            </a:r>
            <a:r>
              <a:rPr lang="el-GR" sz="2000" b="1" dirty="0" smtClean="0">
                <a:solidFill>
                  <a:srgbClr val="FF0000"/>
                </a:solidFill>
              </a:rPr>
              <a:t>βιωματικό</a:t>
            </a:r>
            <a:r>
              <a:rPr lang="el-GR" sz="2000" dirty="0" smtClean="0"/>
              <a:t> χαρακτήρα  που πρέπει να έχει η εκπαιδευτική διαδικασία, η ειλικρινής σχέση ανάμεσα στο δάσκαλο και στους μαθητές του είναι εκείνη που δημιουργεί τις προϋποθέσεις, ώστε </a:t>
            </a:r>
            <a:r>
              <a:rPr lang="el-GR" sz="2000" b="1" dirty="0" smtClean="0"/>
              <a:t>να απελευθερωθούν  οι  μαθητές  να γίνουν </a:t>
            </a:r>
            <a:r>
              <a:rPr lang="el-GR" sz="2000" b="1" u="sng" dirty="0" smtClean="0">
                <a:solidFill>
                  <a:srgbClr val="FF0000"/>
                </a:solidFill>
              </a:rPr>
              <a:t>οι ίδιοι</a:t>
            </a:r>
            <a:r>
              <a:rPr lang="el-GR" sz="2000" b="1" dirty="0" smtClean="0">
                <a:solidFill>
                  <a:srgbClr val="FF0000"/>
                </a:solidFill>
              </a:rPr>
              <a:t> </a:t>
            </a:r>
            <a:r>
              <a:rPr lang="el-GR" sz="2000" b="1" dirty="0" smtClean="0"/>
              <a:t>εκτελεστές, να αισθανθούν ελεύθεροι να  μοιραστούν  ανεμπόδιστα τον εαυτό τους και τη γνώση με τον περίγυρό τους, όπως κάνει ο δάσκαλός τους μαζί τους</a:t>
            </a:r>
            <a:r>
              <a:rPr lang="el-GR" sz="2000" dirty="0" smtClean="0"/>
              <a:t>, έχοντας όμως επίγνωση της </a:t>
            </a:r>
            <a:r>
              <a:rPr lang="el-GR" sz="2000" dirty="0" smtClean="0">
                <a:effectLst>
                  <a:outerShdw blurRad="38100" dist="38100" dir="2700000" algn="tl">
                    <a:srgbClr val="000000">
                      <a:alpha val="43137"/>
                    </a:srgbClr>
                  </a:outerShdw>
                </a:effectLst>
              </a:rPr>
              <a:t>ευθύνης</a:t>
            </a:r>
            <a:r>
              <a:rPr lang="el-GR" sz="2000" dirty="0" smtClean="0"/>
              <a:t> τους  και δείχνοντας </a:t>
            </a:r>
            <a:r>
              <a:rPr lang="el-GR" sz="2000" dirty="0" smtClean="0">
                <a:effectLst>
                  <a:outerShdw blurRad="38100" dist="38100" dir="2700000" algn="tl">
                    <a:srgbClr val="000000">
                      <a:alpha val="43137"/>
                    </a:srgbClr>
                  </a:outerShdw>
                </a:effectLst>
              </a:rPr>
              <a:t>σεβασμό</a:t>
            </a:r>
            <a:r>
              <a:rPr lang="el-GR" sz="2000" dirty="0" smtClean="0"/>
              <a:t> σε εκείνους που θα δεχτούν την παρουσίασή τους και θα ωφεληθούν από αυτή τη </a:t>
            </a:r>
            <a:r>
              <a:rPr lang="el-GR" sz="2000" b="1" dirty="0" smtClean="0"/>
              <a:t>μοιρασιά</a:t>
            </a:r>
            <a:r>
              <a:rPr lang="el-GR" sz="2000" dirty="0" smtClean="0"/>
              <a:t>. </a:t>
            </a:r>
          </a:p>
        </p:txBody>
      </p:sp>
      <p:sp>
        <p:nvSpPr>
          <p:cNvPr id="11" name="Rectangle 10"/>
          <p:cNvSpPr/>
          <p:nvPr/>
        </p:nvSpPr>
        <p:spPr>
          <a:xfrm>
            <a:off x="3214678" y="928670"/>
            <a:ext cx="2643206" cy="2862322"/>
          </a:xfrm>
          <a:prstGeom prst="rect">
            <a:avLst/>
          </a:prstGeom>
        </p:spPr>
        <p:txBody>
          <a:bodyPr wrap="square">
            <a:spAutoFit/>
          </a:bodyPr>
          <a:lstStyle/>
          <a:p>
            <a:pPr algn="just"/>
            <a:r>
              <a:rPr lang="el-GR" b="1" dirty="0" smtClean="0"/>
              <a:t> </a:t>
            </a:r>
            <a:r>
              <a:rPr lang="el-GR" i="1" dirty="0" smtClean="0"/>
              <a:t>Όποιο κι αν είναι το προσωπικό τους ύφος, </a:t>
            </a:r>
            <a:r>
              <a:rPr lang="el-GR" b="1" i="1" dirty="0" smtClean="0"/>
              <a:t>όλοι οι δάσκαλοι είναι ερμηνευτές και η αίθουσα είναι η σκηνή τους</a:t>
            </a:r>
            <a:r>
              <a:rPr lang="el-GR" i="1" dirty="0" smtClean="0"/>
              <a:t>. Η επιτυχία εξαρτάται από την  παράσταση  που παρουσιάζουν</a:t>
            </a:r>
            <a:r>
              <a:rPr lang="el-GR" dirty="0" smtClean="0"/>
              <a:t>.</a:t>
            </a:r>
            <a:br>
              <a:rPr lang="el-GR" dirty="0" smtClean="0"/>
            </a:br>
            <a:endParaRPr lang="el-GR" dirty="0"/>
          </a:p>
        </p:txBody>
      </p:sp>
    </p:spTree>
    <p:extLst>
      <p:ext uri="{BB962C8B-B14F-4D97-AF65-F5344CB8AC3E}">
        <p14:creationId xmlns:p14="http://schemas.microsoft.com/office/powerpoint/2010/main" val="347353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5" grpId="1"/>
      <p:bldP spid="6" grpId="0"/>
      <p:bldP spid="6" grpId="1"/>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62" y="928670"/>
            <a:ext cx="4643438" cy="1785950"/>
          </a:xfrm>
        </p:spPr>
        <p:txBody>
          <a:bodyPr>
            <a:normAutofit fontScale="90000"/>
          </a:bodyPr>
          <a:lstStyle/>
          <a:p>
            <a:r>
              <a:rPr lang="el-GR" sz="2200" dirty="0" smtClean="0"/>
              <a:t>Οι </a:t>
            </a:r>
            <a:r>
              <a:rPr lang="el-GR" sz="2200" b="1" dirty="0" smtClean="0"/>
              <a:t>Δάσκαλοι </a:t>
            </a:r>
            <a:r>
              <a:rPr lang="el-GR" sz="2200" dirty="0" smtClean="0"/>
              <a:t>ως </a:t>
            </a:r>
            <a:r>
              <a:rPr lang="el-GR" sz="2200" b="1" dirty="0" smtClean="0"/>
              <a:t>Ερμηνευτές</a:t>
            </a:r>
            <a:r>
              <a:rPr lang="el-GR" sz="2200" dirty="0" smtClean="0"/>
              <a:t>:</a:t>
            </a:r>
            <a:br>
              <a:rPr lang="el-GR" sz="2200" dirty="0" smtClean="0"/>
            </a:br>
            <a:r>
              <a:rPr lang="el-GR" sz="2200" dirty="0" smtClean="0"/>
              <a:t>η Τέχνη </a:t>
            </a:r>
            <a:r>
              <a:rPr lang="el-GR" sz="2200" dirty="0" smtClean="0">
                <a:effectLst>
                  <a:outerShdw blurRad="38100" dist="38100" dir="2700000" algn="tl">
                    <a:srgbClr val="000000">
                      <a:alpha val="43137"/>
                    </a:srgbClr>
                  </a:outerShdw>
                </a:effectLst>
              </a:rPr>
              <a:t>της Ώθησης των Μαθητών</a:t>
            </a:r>
            <a:br>
              <a:rPr lang="el-GR" sz="2200" dirty="0" smtClean="0">
                <a:effectLst>
                  <a:outerShdw blurRad="38100" dist="38100" dir="2700000" algn="tl">
                    <a:srgbClr val="000000">
                      <a:alpha val="43137"/>
                    </a:srgbClr>
                  </a:outerShdw>
                </a:effectLst>
              </a:rPr>
            </a:br>
            <a:r>
              <a:rPr lang="el-GR" sz="2200" dirty="0" smtClean="0">
                <a:effectLst>
                  <a:outerShdw blurRad="38100" dist="38100" dir="2700000" algn="tl">
                    <a:srgbClr val="000000">
                      <a:alpha val="43137"/>
                    </a:srgbClr>
                  </a:outerShdw>
                </a:effectLst>
              </a:rPr>
              <a:t> στη Μάθηση</a:t>
            </a:r>
            <a:r>
              <a:rPr lang="el-GR" sz="2800" dirty="0" smtClean="0"/>
              <a:t/>
            </a:r>
            <a:br>
              <a:rPr lang="el-GR" sz="2800" dirty="0" smtClean="0"/>
            </a:br>
            <a:r>
              <a:rPr lang="el-GR" sz="1800" dirty="0" smtClean="0"/>
              <a:t>Οι καλοί ηθοποιοί σαγηνεύουν το ακροατήριό τους κυρίως με την </a:t>
            </a:r>
            <a:r>
              <a:rPr lang="el-GR" sz="1800" b="1" dirty="0" smtClean="0"/>
              <a:t>ειλικρίνεια </a:t>
            </a:r>
            <a:r>
              <a:rPr lang="el-GR" sz="1800" dirty="0" smtClean="0"/>
              <a:t>των </a:t>
            </a:r>
            <a:r>
              <a:rPr lang="el-GR" sz="1800" b="1" dirty="0" smtClean="0"/>
              <a:t>συναισθημάτων</a:t>
            </a:r>
            <a:r>
              <a:rPr lang="el-GR" sz="1800" dirty="0" smtClean="0"/>
              <a:t> τους. </a:t>
            </a:r>
            <a:br>
              <a:rPr lang="el-GR" sz="1800" dirty="0" smtClean="0"/>
            </a:br>
            <a:r>
              <a:rPr lang="el-GR" sz="1800" dirty="0" smtClean="0"/>
              <a:t>Οι καλοί δάσκαλοι είναι</a:t>
            </a:r>
            <a:br>
              <a:rPr lang="el-GR" sz="1800" dirty="0" smtClean="0"/>
            </a:br>
            <a:r>
              <a:rPr lang="el-GR" sz="1800" dirty="0" smtClean="0"/>
              <a:t> </a:t>
            </a:r>
            <a:r>
              <a:rPr lang="el-GR" sz="1800" b="1" dirty="0" smtClean="0"/>
              <a:t>σπουδαίοι ερμηνευτές</a:t>
            </a:r>
            <a:r>
              <a:rPr lang="el-GR" sz="1800" dirty="0" smtClean="0"/>
              <a:t> και </a:t>
            </a:r>
            <a:r>
              <a:rPr lang="el-GR" sz="1800" b="1" dirty="0" smtClean="0"/>
              <a:t>αφηγητές </a:t>
            </a:r>
            <a:r>
              <a:rPr lang="el-GR" sz="1800" dirty="0" smtClean="0"/>
              <a:t/>
            </a:r>
            <a:br>
              <a:rPr lang="el-GR" sz="1800" dirty="0" smtClean="0"/>
            </a:br>
            <a:r>
              <a:rPr lang="el-GR" sz="1800" dirty="0" smtClean="0"/>
              <a:t>που </a:t>
            </a:r>
            <a:r>
              <a:rPr lang="el-GR" sz="1800" b="1" dirty="0" smtClean="0"/>
              <a:t>καθηλώνουν την προσοχή των μαθητών τους</a:t>
            </a:r>
            <a:r>
              <a:rPr lang="el-GR" sz="1800" dirty="0" smtClean="0"/>
              <a:t>.</a:t>
            </a:r>
            <a:r>
              <a:rPr lang="el-GR" sz="2800" dirty="0" smtClean="0"/>
              <a:t/>
            </a:r>
            <a:br>
              <a:rPr lang="el-GR" sz="2800" dirty="0" smtClean="0"/>
            </a:br>
            <a:endParaRPr lang="el-GR" dirty="0"/>
          </a:p>
        </p:txBody>
      </p:sp>
      <p:pic>
        <p:nvPicPr>
          <p:cNvPr id="157698" name="Picture 2" descr="C:\Users\αγαπουλακι\Desktop\28.9\ART PATH PRESENTATION IMPROVED FIGURES\david-garrick-between-tragedy-and-comedy-1761(1).jpg"/>
          <p:cNvPicPr>
            <a:picLocks noChangeAspect="1" noChangeArrowheads="1"/>
          </p:cNvPicPr>
          <p:nvPr/>
        </p:nvPicPr>
        <p:blipFill>
          <a:blip r:embed="rId2" cstate="print"/>
          <a:srcRect/>
          <a:stretch>
            <a:fillRect/>
          </a:stretch>
        </p:blipFill>
        <p:spPr bwMode="auto">
          <a:xfrm>
            <a:off x="4572000" y="2857496"/>
            <a:ext cx="4290367" cy="3429024"/>
          </a:xfrm>
          <a:prstGeom prst="rect">
            <a:avLst/>
          </a:prstGeom>
          <a:noFill/>
        </p:spPr>
      </p:pic>
      <p:sp>
        <p:nvSpPr>
          <p:cNvPr id="5" name="Rectangle 4"/>
          <p:cNvSpPr/>
          <p:nvPr/>
        </p:nvSpPr>
        <p:spPr>
          <a:xfrm>
            <a:off x="4357686" y="6286520"/>
            <a:ext cx="4786314" cy="584775"/>
          </a:xfrm>
          <a:prstGeom prst="rect">
            <a:avLst/>
          </a:prstGeom>
        </p:spPr>
        <p:txBody>
          <a:bodyPr wrap="square">
            <a:spAutoFit/>
          </a:bodyPr>
          <a:lstStyle/>
          <a:p>
            <a:pPr algn="ctr"/>
            <a:r>
              <a:rPr lang="en-GB" sz="1600" dirty="0" smtClean="0"/>
              <a:t>J. REYNOLDS</a:t>
            </a:r>
            <a:r>
              <a:rPr lang="el-GR" sz="1600" dirty="0" smtClean="0"/>
              <a:t> </a:t>
            </a:r>
            <a:r>
              <a:rPr lang="en-US" sz="1600" dirty="0" smtClean="0"/>
              <a:t>: </a:t>
            </a:r>
            <a:r>
              <a:rPr lang="el-GR" sz="1600" dirty="0" smtClean="0"/>
              <a:t>Ο </a:t>
            </a:r>
            <a:r>
              <a:rPr lang="en-GB" sz="1600" dirty="0" smtClean="0"/>
              <a:t>David Garrick</a:t>
            </a:r>
            <a:r>
              <a:rPr lang="el-GR" sz="1600" dirty="0" smtClean="0"/>
              <a:t> Μεταξύ Τραγωδίας και Κωμωδίας</a:t>
            </a:r>
            <a:r>
              <a:rPr lang="en-GB" sz="1600" dirty="0" smtClean="0"/>
              <a:t>, 1761</a:t>
            </a:r>
            <a:endParaRPr lang="el-GR" sz="1600" dirty="0"/>
          </a:p>
        </p:txBody>
      </p:sp>
      <p:sp>
        <p:nvSpPr>
          <p:cNvPr id="6" name="Rectangle 5"/>
          <p:cNvSpPr/>
          <p:nvPr/>
        </p:nvSpPr>
        <p:spPr>
          <a:xfrm>
            <a:off x="0" y="0"/>
            <a:ext cx="4643438" cy="6801862"/>
          </a:xfrm>
          <a:prstGeom prst="rect">
            <a:avLst/>
          </a:prstGeom>
        </p:spPr>
        <p:txBody>
          <a:bodyPr wrap="square">
            <a:spAutoFit/>
          </a:bodyPr>
          <a:lstStyle/>
          <a:p>
            <a:pPr algn="ctr"/>
            <a:r>
              <a:rPr lang="el-GR" sz="2800" b="1" u="sng" dirty="0" smtClean="0"/>
              <a:t>Παράσταση</a:t>
            </a:r>
            <a:r>
              <a:rPr lang="el-GR" sz="2800" b="1" dirty="0" smtClean="0"/>
              <a:t> στην αίθουσα.</a:t>
            </a:r>
            <a:r>
              <a:rPr lang="el-GR" sz="2800" dirty="0" smtClean="0"/>
              <a:t/>
            </a:r>
            <a:br>
              <a:rPr lang="el-GR" sz="2800" dirty="0" smtClean="0"/>
            </a:br>
            <a:r>
              <a:rPr lang="el-GR" sz="2400" dirty="0" smtClean="0"/>
              <a:t>Οι δυο υποχρεώσεις που αντιμετωπίζουν όλοι οι δάσκαλοι:</a:t>
            </a:r>
            <a:br>
              <a:rPr lang="el-GR" sz="2400" dirty="0" smtClean="0"/>
            </a:br>
            <a:r>
              <a:rPr lang="el-GR" sz="2400" dirty="0" smtClean="0"/>
              <a:t>να γνωρίζουν το αντικείμενό τους </a:t>
            </a:r>
          </a:p>
          <a:p>
            <a:pPr algn="ctr"/>
            <a:r>
              <a:rPr lang="el-GR" sz="2400" dirty="0" smtClean="0"/>
              <a:t>(</a:t>
            </a:r>
            <a:r>
              <a:rPr lang="en-US" sz="2400" dirty="0" smtClean="0"/>
              <a:t>o </a:t>
            </a:r>
            <a:r>
              <a:rPr lang="el-GR" sz="2400" dirty="0" smtClean="0"/>
              <a:t>«</a:t>
            </a:r>
            <a:r>
              <a:rPr lang="el-GR" sz="2400" dirty="0" smtClean="0">
                <a:solidFill>
                  <a:srgbClr val="7030A0"/>
                </a:solidFill>
                <a:effectLst>
                  <a:outerShdw blurRad="38100" dist="38100" dir="2700000" algn="tl">
                    <a:srgbClr val="000000">
                      <a:alpha val="43137"/>
                    </a:srgbClr>
                  </a:outerShdw>
                </a:effectLst>
              </a:rPr>
              <a:t>ακαδημαϊκός</a:t>
            </a:r>
            <a:r>
              <a:rPr lang="el-GR" sz="2400" dirty="0" smtClean="0"/>
              <a:t>»  τους  ρόλος  και η σχετική έννοια της </a:t>
            </a:r>
            <a:r>
              <a:rPr lang="el-GR" sz="2400" dirty="0" smtClean="0">
                <a:solidFill>
                  <a:srgbClr val="7030A0"/>
                </a:solidFill>
              </a:rPr>
              <a:t>διδασκαλίας</a:t>
            </a:r>
            <a:r>
              <a:rPr lang="el-GR" sz="2400" dirty="0" smtClean="0"/>
              <a:t>) και να γνωρίζουν τους μαθητές τους (ο  </a:t>
            </a:r>
            <a:r>
              <a:rPr lang="el-GR" sz="2400" dirty="0" smtClean="0">
                <a:solidFill>
                  <a:srgbClr val="FF0000"/>
                </a:solidFill>
                <a:effectLst>
                  <a:outerShdw blurRad="38100" dist="38100" dir="2700000" algn="tl">
                    <a:srgbClr val="000000">
                      <a:alpha val="43137"/>
                    </a:srgbClr>
                  </a:outerShdw>
                </a:effectLst>
              </a:rPr>
              <a:t>σ υ ν α ι σ θ η μ α τ ι κ ό ς  </a:t>
            </a:r>
            <a:r>
              <a:rPr lang="el-GR" sz="2400" dirty="0" smtClean="0"/>
              <a:t>τους ρόλος και η έννοια</a:t>
            </a:r>
          </a:p>
          <a:p>
            <a:pPr algn="ctr"/>
            <a:r>
              <a:rPr lang="el-GR" sz="2400" dirty="0" smtClean="0"/>
              <a:t> της  </a:t>
            </a:r>
            <a:r>
              <a:rPr lang="el-GR" sz="2400" dirty="0" smtClean="0">
                <a:solidFill>
                  <a:srgbClr val="FF0000"/>
                </a:solidFill>
                <a:effectLst>
                  <a:outerShdw blurRad="38100" dist="38100" dir="2700000" algn="tl">
                    <a:srgbClr val="000000">
                      <a:alpha val="43137"/>
                    </a:srgbClr>
                  </a:outerShdw>
                </a:effectLst>
              </a:rPr>
              <a:t>βιωματικής  διδασκαλίας</a:t>
            </a:r>
            <a:r>
              <a:rPr lang="el-GR" sz="2400" dirty="0" smtClean="0"/>
              <a:t>).</a:t>
            </a:r>
            <a:br>
              <a:rPr lang="el-GR" sz="2400" dirty="0" smtClean="0"/>
            </a:br>
            <a:r>
              <a:rPr lang="el-GR" sz="2400" dirty="0" smtClean="0"/>
              <a:t>Αυτές οι διαφορετικές απαιτήσεις  από τους δασκάλους επιβάλλουν </a:t>
            </a:r>
            <a:r>
              <a:rPr lang="el-GR" sz="2400" b="1" dirty="0" smtClean="0"/>
              <a:t>τόσο </a:t>
            </a:r>
            <a:r>
              <a:rPr lang="el-GR" sz="2400" dirty="0" smtClean="0"/>
              <a:t>την εκ μέρους τους </a:t>
            </a:r>
            <a:r>
              <a:rPr lang="el-GR" sz="2400" dirty="0" smtClean="0">
                <a:solidFill>
                  <a:srgbClr val="7030A0"/>
                </a:solidFill>
                <a:effectLst>
                  <a:outerShdw blurRad="38100" dist="38100" dir="2700000" algn="tl">
                    <a:srgbClr val="000000">
                      <a:alpha val="43137"/>
                    </a:srgbClr>
                  </a:outerShdw>
                </a:effectLst>
              </a:rPr>
              <a:t>τήρηση απόστασης</a:t>
            </a:r>
            <a:r>
              <a:rPr lang="el-GR" sz="2400" dirty="0" smtClean="0"/>
              <a:t>  από τους μαθητές τους (σύμφωνα με τον «</a:t>
            </a:r>
            <a:r>
              <a:rPr lang="el-GR" sz="2400" dirty="0" smtClean="0">
                <a:solidFill>
                  <a:srgbClr val="7030A0"/>
                </a:solidFill>
                <a:effectLst>
                  <a:outerShdw blurRad="38100" dist="38100" dir="2700000" algn="tl">
                    <a:srgbClr val="000000">
                      <a:alpha val="43137"/>
                    </a:srgbClr>
                  </a:outerShdw>
                </a:effectLst>
              </a:rPr>
              <a:t>ακαδημαϊκό</a:t>
            </a:r>
            <a:r>
              <a:rPr lang="el-GR" sz="2400" dirty="0" smtClean="0"/>
              <a:t>» τους  ρόλο) </a:t>
            </a:r>
            <a:r>
              <a:rPr lang="el-GR" sz="2400" b="1" dirty="0" smtClean="0"/>
              <a:t>όσο</a:t>
            </a:r>
            <a:r>
              <a:rPr lang="el-GR" sz="2400" dirty="0" smtClean="0"/>
              <a:t> και την </a:t>
            </a:r>
            <a:r>
              <a:rPr lang="el-GR" sz="2400" dirty="0" smtClean="0">
                <a:solidFill>
                  <a:srgbClr val="FF0000"/>
                </a:solidFill>
                <a:effectLst>
                  <a:outerShdw blurRad="38100" dist="38100" dir="2700000" algn="tl">
                    <a:srgbClr val="000000">
                      <a:alpha val="43137"/>
                    </a:srgbClr>
                  </a:outerShdw>
                </a:effectLst>
              </a:rPr>
              <a:t>εγγύτητα</a:t>
            </a:r>
            <a:r>
              <a:rPr lang="el-GR" sz="2400" dirty="0" smtClean="0"/>
              <a:t> προς τους μαθητές (σύμφωνα με το </a:t>
            </a:r>
            <a:r>
              <a:rPr lang="el-GR" sz="2400" dirty="0" smtClean="0">
                <a:solidFill>
                  <a:srgbClr val="FF0000"/>
                </a:solidFill>
                <a:effectLst>
                  <a:outerShdw blurRad="38100" dist="38100" dir="2700000" algn="tl">
                    <a:srgbClr val="000000">
                      <a:alpha val="43137"/>
                    </a:srgbClr>
                  </a:outerShdw>
                </a:effectLst>
              </a:rPr>
              <a:t>συναισθηματικό</a:t>
            </a:r>
            <a:r>
              <a:rPr lang="el-GR" sz="2400" dirty="0" smtClean="0"/>
              <a:t> τους ρόλο).</a:t>
            </a:r>
          </a:p>
        </p:txBody>
      </p:sp>
      <p:sp>
        <p:nvSpPr>
          <p:cNvPr id="7" name="Rectangle 6"/>
          <p:cNvSpPr/>
          <p:nvPr/>
        </p:nvSpPr>
        <p:spPr>
          <a:xfrm>
            <a:off x="0" y="-285776"/>
            <a:ext cx="4643438" cy="7232749"/>
          </a:xfrm>
          <a:prstGeom prst="rect">
            <a:avLst/>
          </a:prstGeom>
        </p:spPr>
        <p:txBody>
          <a:bodyPr wrap="square">
            <a:spAutoFit/>
          </a:bodyPr>
          <a:lstStyle/>
          <a:p>
            <a:pPr algn="ctr"/>
            <a:endParaRPr lang="el-GR" sz="2400" dirty="0" smtClean="0"/>
          </a:p>
          <a:p>
            <a:pPr algn="ctr"/>
            <a:r>
              <a:rPr lang="el-GR" sz="2000" dirty="0" smtClean="0"/>
              <a:t>Υπάρχουν πολλοί καλοί δάσκαλοι που εξισορροπούν επιδέξια αυτούς τους αντίθετους ρόλους, διαμορφώνοντας  στην αίθουσα  ένα πρόσωπο για τους μαθητές που είναι </a:t>
            </a:r>
            <a:r>
              <a:rPr lang="el-GR" sz="2000" i="1" dirty="0" smtClean="0"/>
              <a:t>ξεχωριστό</a:t>
            </a:r>
            <a:r>
              <a:rPr lang="el-GR" sz="2000" dirty="0" smtClean="0"/>
              <a:t> και </a:t>
            </a:r>
            <a:r>
              <a:rPr lang="el-GR" sz="2000" b="1" dirty="0" smtClean="0"/>
              <a:t>αληθινό</a:t>
            </a:r>
            <a:r>
              <a:rPr lang="el-GR" sz="2000" dirty="0" smtClean="0"/>
              <a:t>. Η φωνή, οι χειρονομίες, τα ρούχα, τα λεκτικά τερτίπια τους – είναι όλα μέρος της </a:t>
            </a:r>
            <a:r>
              <a:rPr lang="el-GR" sz="2000" u="sng" dirty="0" smtClean="0"/>
              <a:t>παράστασης</a:t>
            </a:r>
            <a:r>
              <a:rPr lang="el-GR" sz="2000" dirty="0" smtClean="0"/>
              <a:t> που δίνουν. Αυτοσχεδιάζουν όταν σε ένα μάθημα προκύπτει κάτι  απρόβλεπτο. </a:t>
            </a:r>
            <a:r>
              <a:rPr lang="el-GR" sz="2000" b="1" dirty="0" smtClean="0"/>
              <a:t>Συνδυάζουν</a:t>
            </a:r>
            <a:r>
              <a:rPr lang="el-GR" sz="2000" dirty="0" smtClean="0"/>
              <a:t> τον </a:t>
            </a:r>
            <a:r>
              <a:rPr lang="el-GR" sz="2000" dirty="0" smtClean="0">
                <a:solidFill>
                  <a:srgbClr val="7030A0"/>
                </a:solidFill>
              </a:rPr>
              <a:t>ακαδημαϊκό</a:t>
            </a:r>
            <a:r>
              <a:rPr lang="el-GR" sz="2000" dirty="0" smtClean="0"/>
              <a:t> και το </a:t>
            </a:r>
            <a:r>
              <a:rPr lang="el-GR" sz="2000" dirty="0" smtClean="0">
                <a:solidFill>
                  <a:srgbClr val="FF0000"/>
                </a:solidFill>
              </a:rPr>
              <a:t>συναισθηματικό</a:t>
            </a:r>
            <a:r>
              <a:rPr lang="el-GR" sz="2000" dirty="0" smtClean="0"/>
              <a:t> τους </a:t>
            </a:r>
            <a:r>
              <a:rPr lang="el-GR" sz="2000" b="1" dirty="0" smtClean="0"/>
              <a:t>ρόλο</a:t>
            </a:r>
            <a:r>
              <a:rPr lang="el-GR" sz="2000" dirty="0" smtClean="0"/>
              <a:t> σε ένα μίγμα που ταυτόχρονα </a:t>
            </a:r>
            <a:r>
              <a:rPr lang="el-GR" sz="2000" b="1" dirty="0" smtClean="0"/>
              <a:t>ελκύει</a:t>
            </a:r>
            <a:r>
              <a:rPr lang="el-GR" sz="2000" dirty="0" smtClean="0"/>
              <a:t> και </a:t>
            </a:r>
            <a:r>
              <a:rPr lang="el-GR" sz="2000" b="1" dirty="0" smtClean="0"/>
              <a:t>παρακινεί</a:t>
            </a:r>
            <a:r>
              <a:rPr lang="el-GR" sz="2000" dirty="0" smtClean="0"/>
              <a:t> τους μαθητές. Οι τελευταίοι, που είναι σε θέση να οσφρανθούν μια ψεύτικη παράσταση στο λεπτό, καταλήγουν να εκτιμήσουν εκείνη την </a:t>
            </a:r>
            <a:r>
              <a:rPr lang="el-GR" sz="2000" u="sng" dirty="0" smtClean="0"/>
              <a:t>παράσταση</a:t>
            </a:r>
            <a:r>
              <a:rPr lang="el-GR" sz="2000" dirty="0" smtClean="0"/>
              <a:t>  που χαρακτηρίζεται </a:t>
            </a:r>
            <a:r>
              <a:rPr lang="el-GR" sz="2000" b="1" dirty="0" smtClean="0"/>
              <a:t>από </a:t>
            </a:r>
            <a:r>
              <a:rPr lang="el-GR" sz="2000" b="1" spc="300" dirty="0" smtClean="0"/>
              <a:t>αυθεντική, ειλικρινή  </a:t>
            </a:r>
            <a:r>
              <a:rPr lang="el-GR" sz="2000" b="1" dirty="0" smtClean="0"/>
              <a:t>συναίσθηση </a:t>
            </a:r>
            <a:r>
              <a:rPr lang="el-GR" sz="2000" dirty="0" smtClean="0"/>
              <a:t>και </a:t>
            </a:r>
            <a:r>
              <a:rPr lang="el-GR" sz="2000" b="1" dirty="0" smtClean="0"/>
              <a:t>πρόθεση </a:t>
            </a:r>
            <a:r>
              <a:rPr lang="el-GR" sz="2000" dirty="0" smtClean="0"/>
              <a:t>και θυμούνται τέτοιους </a:t>
            </a:r>
            <a:r>
              <a:rPr lang="el-GR" sz="2000" b="1" dirty="0" smtClean="0"/>
              <a:t>δάσκαλους</a:t>
            </a:r>
            <a:r>
              <a:rPr lang="el-GR" sz="2000" dirty="0" smtClean="0"/>
              <a:t> για το υπόλοιπο της ζωής τους ως </a:t>
            </a:r>
            <a:r>
              <a:rPr lang="el-GR" sz="2000" b="1" dirty="0" smtClean="0"/>
              <a:t>θετικά πρότυπα, πηγές έμπνευσης για δημιουργία δηλ. ως μέντορες</a:t>
            </a:r>
            <a:r>
              <a:rPr lang="el-GR" sz="2000" dirty="0" smtClean="0"/>
              <a:t>.</a:t>
            </a:r>
          </a:p>
        </p:txBody>
      </p:sp>
      <p:pic>
        <p:nvPicPr>
          <p:cNvPr id="154626" name="Picture 2" descr="C:\Users\αγαπουλακι\Desktop\ΑΝΤΡΕΑΣ\NEW TEACHING PAINTINGS\teaching.jpg"/>
          <p:cNvPicPr>
            <a:picLocks noChangeAspect="1" noChangeArrowheads="1"/>
          </p:cNvPicPr>
          <p:nvPr/>
        </p:nvPicPr>
        <p:blipFill>
          <a:blip r:embed="rId3" cstate="print"/>
          <a:srcRect/>
          <a:stretch>
            <a:fillRect/>
          </a:stretch>
        </p:blipFill>
        <p:spPr bwMode="auto">
          <a:xfrm>
            <a:off x="4714876" y="1142984"/>
            <a:ext cx="4071966" cy="2000264"/>
          </a:xfrm>
          <a:prstGeom prst="rect">
            <a:avLst/>
          </a:prstGeom>
          <a:noFill/>
        </p:spPr>
      </p:pic>
      <p:pic>
        <p:nvPicPr>
          <p:cNvPr id="154627" name="Picture 3" descr="C:\Users\αγαπουλακι\Desktop\ΑΝΤΡΕΑΣ\NEW TEACHING PAINTINGS\shadow-of-the-teacher-1932.jpg"/>
          <p:cNvPicPr>
            <a:picLocks noChangeAspect="1" noChangeArrowheads="1"/>
          </p:cNvPicPr>
          <p:nvPr/>
        </p:nvPicPr>
        <p:blipFill>
          <a:blip r:embed="rId4" cstate="print"/>
          <a:srcRect/>
          <a:stretch>
            <a:fillRect/>
          </a:stretch>
        </p:blipFill>
        <p:spPr bwMode="auto">
          <a:xfrm>
            <a:off x="4714876" y="3571876"/>
            <a:ext cx="4000529" cy="2643206"/>
          </a:xfrm>
          <a:prstGeom prst="rect">
            <a:avLst/>
          </a:prstGeom>
          <a:noFill/>
        </p:spPr>
      </p:pic>
      <p:sp>
        <p:nvSpPr>
          <p:cNvPr id="10" name="Rectangle 9"/>
          <p:cNvSpPr/>
          <p:nvPr/>
        </p:nvSpPr>
        <p:spPr>
          <a:xfrm>
            <a:off x="4714876" y="3214686"/>
            <a:ext cx="4071966" cy="1631216"/>
          </a:xfrm>
          <a:prstGeom prst="rect">
            <a:avLst/>
          </a:prstGeom>
        </p:spPr>
        <p:txBody>
          <a:bodyPr wrap="square">
            <a:spAutoFit/>
          </a:bodyPr>
          <a:lstStyle/>
          <a:p>
            <a:pPr algn="ctr"/>
            <a:r>
              <a:rPr lang="en-GB" sz="1600" dirty="0" smtClean="0"/>
              <a:t>  NORVAL MORRISSEAU (1932-2007) </a:t>
            </a:r>
            <a:r>
              <a:rPr lang="el-GR" sz="1600" dirty="0" smtClean="0"/>
              <a:t> </a:t>
            </a:r>
          </a:p>
          <a:p>
            <a:pPr algn="ctr"/>
            <a:r>
              <a:rPr lang="el-GR" sz="1600" dirty="0" smtClean="0"/>
              <a:t>Η διδασκαλία.</a:t>
            </a:r>
            <a:r>
              <a:rPr lang="en-US" sz="1600" dirty="0" smtClean="0"/>
              <a:t> </a:t>
            </a:r>
          </a:p>
          <a:p>
            <a:pPr algn="ctr"/>
            <a:r>
              <a:rPr lang="el-GR" sz="1200" dirty="0" smtClean="0"/>
              <a:t>Σημειώστε  την ιδανική απόσταση  μεταξύ του προστατευτικού δάσκαλου και των μαθητών του, </a:t>
            </a:r>
          </a:p>
          <a:p>
            <a:pPr algn="ctr"/>
            <a:r>
              <a:rPr lang="el-GR" sz="1200" dirty="0" smtClean="0"/>
              <a:t>ούτε υπερβολικά κοντά ούτε υπερβολικά απόμακρα.</a:t>
            </a:r>
            <a:br>
              <a:rPr lang="el-GR" sz="1200" dirty="0" smtClean="0"/>
            </a:br>
            <a:endParaRPr lang="en-US" sz="1600" dirty="0" smtClean="0"/>
          </a:p>
          <a:p>
            <a:pPr algn="ctr"/>
            <a:endParaRPr lang="el-GR" sz="1600" dirty="0"/>
          </a:p>
        </p:txBody>
      </p:sp>
      <p:sp>
        <p:nvSpPr>
          <p:cNvPr id="11" name="Rectangle 10"/>
          <p:cNvSpPr/>
          <p:nvPr/>
        </p:nvSpPr>
        <p:spPr>
          <a:xfrm rot="10800000" flipH="1" flipV="1">
            <a:off x="4286248" y="6357958"/>
            <a:ext cx="4857752" cy="351754"/>
          </a:xfrm>
          <a:prstGeom prst="rect">
            <a:avLst/>
          </a:prstGeom>
        </p:spPr>
        <p:txBody>
          <a:bodyPr wrap="square">
            <a:spAutoFit/>
          </a:bodyPr>
          <a:lstStyle/>
          <a:p>
            <a:pPr algn="ctr"/>
            <a:r>
              <a:rPr lang="en-GB" sz="1600" dirty="0" smtClean="0"/>
              <a:t> NICHOLAS ROERICH  </a:t>
            </a:r>
            <a:r>
              <a:rPr lang="el-GR" sz="1600" dirty="0" smtClean="0"/>
              <a:t>Η σκιά του δασκάλου</a:t>
            </a:r>
            <a:r>
              <a:rPr lang="en-GB" sz="1600" dirty="0" smtClean="0"/>
              <a:t>, 1932</a:t>
            </a:r>
            <a:endParaRPr lang="el-GR" sz="1600" dirty="0"/>
          </a:p>
        </p:txBody>
      </p:sp>
    </p:spTree>
    <p:extLst>
      <p:ext uri="{BB962C8B-B14F-4D97-AF65-F5344CB8AC3E}">
        <p14:creationId xmlns:p14="http://schemas.microsoft.com/office/powerpoint/2010/main" val="34384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157698"/>
                                        </p:tgtEl>
                                      </p:cBhvr>
                                    </p:animEffect>
                                    <p:set>
                                      <p:cBhvr>
                                        <p:cTn id="15" dur="1" fill="hold">
                                          <p:stCondLst>
                                            <p:cond delay="1999"/>
                                          </p:stCondLst>
                                        </p:cTn>
                                        <p:tgtEl>
                                          <p:spTgt spid="15769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4626"/>
                                        </p:tgtEl>
                                        <p:attrNameLst>
                                          <p:attrName>style.visibility</p:attrName>
                                        </p:attrNameLst>
                                      </p:cBhvr>
                                      <p:to>
                                        <p:strVal val="visible"/>
                                      </p:to>
                                    </p:set>
                                    <p:animEffect transition="in" filter="fade">
                                      <p:cBhvr>
                                        <p:cTn id="26" dur="500"/>
                                        <p:tgtEl>
                                          <p:spTgt spid="1546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54626"/>
                                        </p:tgtEl>
                                      </p:cBhvr>
                                    </p:animEffect>
                                    <p:set>
                                      <p:cBhvr>
                                        <p:cTn id="39" dur="1" fill="hold">
                                          <p:stCondLst>
                                            <p:cond delay="499"/>
                                          </p:stCondLst>
                                        </p:cTn>
                                        <p:tgtEl>
                                          <p:spTgt spid="15462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4627"/>
                                        </p:tgtEl>
                                        <p:attrNameLst>
                                          <p:attrName>style.visibility</p:attrName>
                                        </p:attrNameLst>
                                      </p:cBhvr>
                                      <p:to>
                                        <p:strVal val="visible"/>
                                      </p:to>
                                    </p:set>
                                    <p:animEffect transition="in" filter="fade">
                                      <p:cBhvr>
                                        <p:cTn id="47" dur="2000"/>
                                        <p:tgtEl>
                                          <p:spTgt spid="1546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6" grpId="1"/>
      <p:bldP spid="7" grpId="0"/>
      <p:bldP spid="10" grpId="0"/>
      <p:bldP spid="10" grpId="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
            <a:ext cx="9144000" cy="908720"/>
          </a:xfrm>
        </p:spPr>
        <p:txBody>
          <a:bodyPr>
            <a:normAutofit fontScale="90000"/>
          </a:bodyPr>
          <a:lstStyle/>
          <a:p>
            <a:r>
              <a:rPr lang="el-GR" sz="2400" b="1" dirty="0" smtClean="0">
                <a:solidFill>
                  <a:schemeClr val="accent4">
                    <a:lumMod val="50000"/>
                  </a:schemeClr>
                </a:solidFill>
              </a:rPr>
              <a:t>ΣΥΜΠΕΡΑΣΜΑΤΑ </a:t>
            </a:r>
            <a:r>
              <a:rPr lang="el-GR" sz="2400" b="1" dirty="0">
                <a:solidFill>
                  <a:schemeClr val="accent4">
                    <a:lumMod val="50000"/>
                  </a:schemeClr>
                </a:solidFill>
              </a:rPr>
              <a:t>ΕΡΕΥΝΑΣ ΜΕ </a:t>
            </a:r>
            <a:r>
              <a:rPr lang="el-GR" sz="2400" b="1" dirty="0" smtClean="0">
                <a:solidFill>
                  <a:schemeClr val="accent4">
                    <a:lumMod val="50000"/>
                  </a:schemeClr>
                </a:solidFill>
              </a:rPr>
              <a:t>ΔΙΑΝΟΜΗ ΕΡΩΤΗΜΑΤΟΛΟΓΙΩΝ ΣΕ ΦΟΙΤΗΤΕΣ </a:t>
            </a:r>
            <a:r>
              <a:rPr lang="el-GR" sz="2400" dirty="0" smtClean="0"/>
              <a:t/>
            </a:r>
            <a:br>
              <a:rPr lang="el-GR" sz="2400" dirty="0" smtClean="0"/>
            </a:br>
            <a:endParaRPr lang="el-GR" sz="2400" dirty="0"/>
          </a:p>
        </p:txBody>
      </p:sp>
      <p:sp>
        <p:nvSpPr>
          <p:cNvPr id="3" name="Υπότιτλος 2"/>
          <p:cNvSpPr>
            <a:spLocks noGrp="1"/>
          </p:cNvSpPr>
          <p:nvPr>
            <p:ph type="subTitle" idx="1"/>
          </p:nvPr>
        </p:nvSpPr>
        <p:spPr>
          <a:xfrm>
            <a:off x="-108520" y="476672"/>
            <a:ext cx="9252520" cy="6381328"/>
          </a:xfrm>
        </p:spPr>
        <p:txBody>
          <a:bodyPr>
            <a:normAutofit fontScale="77500" lnSpcReduction="20000"/>
          </a:bodyPr>
          <a:lstStyle/>
          <a:p>
            <a:pPr marL="457200" indent="-457200" algn="l">
              <a:buFont typeface="Arial" panose="020B0604020202020204" pitchFamily="34" charset="0"/>
              <a:buChar char="•"/>
            </a:pPr>
            <a:r>
              <a:rPr lang="el-GR" dirty="0" smtClean="0">
                <a:solidFill>
                  <a:schemeClr val="accent4">
                    <a:lumMod val="50000"/>
                  </a:schemeClr>
                </a:solidFill>
              </a:rPr>
              <a:t>Το </a:t>
            </a:r>
            <a:r>
              <a:rPr lang="el-GR" i="1" dirty="0" smtClean="0">
                <a:solidFill>
                  <a:schemeClr val="accent4">
                    <a:lumMod val="50000"/>
                  </a:schemeClr>
                </a:solidFill>
                <a:effectLst>
                  <a:outerShdw blurRad="38100" dist="38100" dir="2700000" algn="tl">
                    <a:srgbClr val="000000">
                      <a:alpha val="43137"/>
                    </a:srgbClr>
                  </a:outerShdw>
                </a:effectLst>
              </a:rPr>
              <a:t>ποσοστό συμπλήρωσης </a:t>
            </a:r>
            <a:r>
              <a:rPr lang="el-GR" dirty="0" smtClean="0">
                <a:solidFill>
                  <a:schemeClr val="accent4">
                    <a:lumMod val="50000"/>
                  </a:schemeClr>
                </a:solidFill>
              </a:rPr>
              <a:t>στο ερωτηματολόγιο ήταν </a:t>
            </a:r>
            <a:r>
              <a:rPr lang="el-GR" b="1" i="1" dirty="0" smtClean="0">
                <a:solidFill>
                  <a:schemeClr val="accent4">
                    <a:lumMod val="50000"/>
                  </a:schemeClr>
                </a:solidFill>
              </a:rPr>
              <a:t>χαμηλό</a:t>
            </a:r>
            <a:r>
              <a:rPr lang="el-GR" dirty="0" smtClean="0">
                <a:solidFill>
                  <a:schemeClr val="accent4">
                    <a:lumMod val="50000"/>
                  </a:schemeClr>
                </a:solidFill>
              </a:rPr>
              <a:t> (22,7% </a:t>
            </a:r>
            <a:r>
              <a:rPr lang="el-GR" dirty="0">
                <a:solidFill>
                  <a:schemeClr val="accent4">
                    <a:lumMod val="50000"/>
                  </a:schemeClr>
                </a:solidFill>
              </a:rPr>
              <a:t> </a:t>
            </a:r>
            <a:r>
              <a:rPr lang="el-GR" dirty="0" smtClean="0">
                <a:solidFill>
                  <a:schemeClr val="accent4">
                    <a:lumMod val="50000"/>
                  </a:schemeClr>
                </a:solidFill>
              </a:rPr>
              <a:t>σε σύνολο 300 ερωτηματολογίων τον Ιούνιο και 38,3% σε σύνολο ισάριθμων ερωτηματολογίων τον Δεκέμβριο), πιθανώς επειδή οι ερωτώμενοι </a:t>
            </a:r>
            <a:r>
              <a:rPr lang="el-GR" i="1" dirty="0" smtClean="0">
                <a:solidFill>
                  <a:schemeClr val="accent4">
                    <a:lumMod val="50000"/>
                  </a:schemeClr>
                </a:solidFill>
                <a:effectLst>
                  <a:outerShdw blurRad="38100" dist="38100" dir="2700000" algn="tl">
                    <a:srgbClr val="000000">
                      <a:alpha val="43137"/>
                    </a:srgbClr>
                  </a:outerShdw>
                </a:effectLst>
              </a:rPr>
              <a:t>δεν</a:t>
            </a:r>
            <a:r>
              <a:rPr lang="el-GR" dirty="0" smtClean="0">
                <a:solidFill>
                  <a:schemeClr val="accent4">
                    <a:lumMod val="50000"/>
                  </a:schemeClr>
                </a:solidFill>
              </a:rPr>
              <a:t> πίστευαν ότι θα συνέβαλαν σε κάποιες θετικές αλλαγές στην εκπαιδευτική διαδικασία.</a:t>
            </a:r>
          </a:p>
          <a:p>
            <a:pPr marL="457200" indent="-457200">
              <a:buFont typeface="Arial" panose="020B0604020202020204" pitchFamily="34" charset="0"/>
              <a:buChar char="•"/>
            </a:pPr>
            <a:endParaRPr lang="el-GR" dirty="0" smtClean="0"/>
          </a:p>
          <a:p>
            <a:pPr marL="457200" indent="-457200" algn="l">
              <a:buFont typeface="Arial" panose="020B0604020202020204" pitchFamily="34" charset="0"/>
              <a:buChar char="•"/>
            </a:pPr>
            <a:r>
              <a:rPr lang="el-GR" dirty="0" smtClean="0">
                <a:solidFill>
                  <a:schemeClr val="accent4">
                    <a:lumMod val="50000"/>
                  </a:schemeClr>
                </a:solidFill>
              </a:rPr>
              <a:t>Ο βαθμός ικανοποίησης είναι μεγαλύτερος στο 6</a:t>
            </a:r>
            <a:r>
              <a:rPr lang="el-GR" baseline="30000" dirty="0" smtClean="0">
                <a:solidFill>
                  <a:schemeClr val="accent4">
                    <a:lumMod val="50000"/>
                  </a:schemeClr>
                </a:solidFill>
              </a:rPr>
              <a:t>ο</a:t>
            </a:r>
            <a:r>
              <a:rPr lang="el-GR" dirty="0" smtClean="0">
                <a:solidFill>
                  <a:schemeClr val="accent4">
                    <a:lumMod val="50000"/>
                  </a:schemeClr>
                </a:solidFill>
              </a:rPr>
              <a:t> εξάμηνο (τον Ιούνιο) σε σχέση με το 5</a:t>
            </a:r>
            <a:r>
              <a:rPr lang="el-GR" baseline="30000" dirty="0" smtClean="0">
                <a:solidFill>
                  <a:schemeClr val="accent4">
                    <a:lumMod val="50000"/>
                  </a:schemeClr>
                </a:solidFill>
              </a:rPr>
              <a:t>ο</a:t>
            </a:r>
            <a:r>
              <a:rPr lang="el-GR" dirty="0" smtClean="0">
                <a:solidFill>
                  <a:schemeClr val="accent4">
                    <a:lumMod val="50000"/>
                  </a:schemeClr>
                </a:solidFill>
              </a:rPr>
              <a:t> εξάμηνο (τον </a:t>
            </a:r>
            <a:r>
              <a:rPr lang="el-GR" dirty="0">
                <a:solidFill>
                  <a:schemeClr val="accent4">
                    <a:lumMod val="50000"/>
                  </a:schemeClr>
                </a:solidFill>
              </a:rPr>
              <a:t>Δεκέμβριο) πιθανόν λόγω </a:t>
            </a:r>
            <a:r>
              <a:rPr lang="el-GR" dirty="0" smtClean="0">
                <a:solidFill>
                  <a:schemeClr val="accent4">
                    <a:lumMod val="50000"/>
                  </a:schemeClr>
                </a:solidFill>
              </a:rPr>
              <a:t>διαμόρφωσης πληρέστερης </a:t>
            </a:r>
            <a:r>
              <a:rPr lang="el-GR" dirty="0">
                <a:solidFill>
                  <a:schemeClr val="accent4">
                    <a:lumMod val="50000"/>
                  </a:schemeClr>
                </a:solidFill>
              </a:rPr>
              <a:t>άποψης</a:t>
            </a:r>
            <a:r>
              <a:rPr lang="el-GR" dirty="0" smtClean="0">
                <a:solidFill>
                  <a:schemeClr val="accent4">
                    <a:lumMod val="50000"/>
                  </a:schemeClr>
                </a:solidFill>
              </a:rPr>
              <a:t>.</a:t>
            </a:r>
          </a:p>
          <a:p>
            <a:pPr marL="457200" indent="-457200" algn="l">
              <a:buFont typeface="Arial" panose="020B0604020202020204" pitchFamily="34" charset="0"/>
              <a:buChar char="•"/>
            </a:pPr>
            <a:endParaRPr lang="el-GR" dirty="0" smtClean="0">
              <a:solidFill>
                <a:schemeClr val="accent4">
                  <a:lumMod val="50000"/>
                </a:schemeClr>
              </a:solidFill>
            </a:endParaRPr>
          </a:p>
          <a:p>
            <a:pPr marL="457200" indent="-457200" algn="l">
              <a:buFont typeface="Arial" panose="020B0604020202020204" pitchFamily="34" charset="0"/>
              <a:buChar char="•"/>
            </a:pPr>
            <a:r>
              <a:rPr lang="el-GR" dirty="0" smtClean="0">
                <a:solidFill>
                  <a:schemeClr val="accent4">
                    <a:lumMod val="50000"/>
                  </a:schemeClr>
                </a:solidFill>
              </a:rPr>
              <a:t>Στους </a:t>
            </a:r>
            <a:r>
              <a:rPr lang="el-GR" dirty="0">
                <a:solidFill>
                  <a:schemeClr val="accent4">
                    <a:lumMod val="50000"/>
                  </a:schemeClr>
                </a:solidFill>
              </a:rPr>
              <a:t>φοιτητές ελλοχεύει ο </a:t>
            </a:r>
            <a:r>
              <a:rPr lang="el-GR" b="1" dirty="0">
                <a:solidFill>
                  <a:schemeClr val="accent4">
                    <a:lumMod val="50000"/>
                  </a:schemeClr>
                </a:solidFill>
              </a:rPr>
              <a:t>φόβος άσκησης της ιατρικής </a:t>
            </a:r>
            <a:r>
              <a:rPr lang="el-GR" dirty="0" smtClean="0">
                <a:solidFill>
                  <a:schemeClr val="accent4">
                    <a:lumMod val="50000"/>
                  </a:schemeClr>
                </a:solidFill>
              </a:rPr>
              <a:t>και, ταυτόχρονα, οι φοιτητές  </a:t>
            </a:r>
            <a:r>
              <a:rPr lang="el-GR" i="1" dirty="0" smtClean="0">
                <a:solidFill>
                  <a:schemeClr val="accent4">
                    <a:lumMod val="50000"/>
                  </a:schemeClr>
                </a:solidFill>
              </a:rPr>
              <a:t>δε</a:t>
            </a:r>
            <a:r>
              <a:rPr lang="el-GR" dirty="0" smtClean="0">
                <a:solidFill>
                  <a:schemeClr val="accent4">
                    <a:lumMod val="50000"/>
                  </a:schemeClr>
                </a:solidFill>
              </a:rPr>
              <a:t> φαίνεται να έχουν </a:t>
            </a:r>
            <a:r>
              <a:rPr lang="el-GR" dirty="0">
                <a:solidFill>
                  <a:schemeClr val="accent4">
                    <a:lumMod val="50000"/>
                  </a:schemeClr>
                </a:solidFill>
              </a:rPr>
              <a:t>θετική άποψη για τις </a:t>
            </a:r>
            <a:r>
              <a:rPr lang="el-GR" i="1" dirty="0">
                <a:solidFill>
                  <a:schemeClr val="accent4">
                    <a:lumMod val="50000"/>
                  </a:schemeClr>
                </a:solidFill>
              </a:rPr>
              <a:t>συμβατικές θεωρητικές παραδόσεις</a:t>
            </a:r>
            <a:r>
              <a:rPr lang="el-GR" dirty="0">
                <a:solidFill>
                  <a:schemeClr val="accent4">
                    <a:lumMod val="50000"/>
                  </a:schemeClr>
                </a:solidFill>
              </a:rPr>
              <a:t>. Αντιμετωπίζουν ως </a:t>
            </a:r>
            <a:r>
              <a:rPr lang="el-GR" b="1" dirty="0">
                <a:solidFill>
                  <a:schemeClr val="accent4">
                    <a:lumMod val="50000"/>
                  </a:schemeClr>
                </a:solidFill>
              </a:rPr>
              <a:t>πιο </a:t>
            </a:r>
            <a:r>
              <a:rPr lang="el-GR" b="1" dirty="0" smtClean="0">
                <a:solidFill>
                  <a:schemeClr val="accent4">
                    <a:lumMod val="50000"/>
                  </a:schemeClr>
                </a:solidFill>
              </a:rPr>
              <a:t>ενδιαφέροντα</a:t>
            </a:r>
            <a:r>
              <a:rPr lang="en-US" b="1" dirty="0" smtClean="0">
                <a:solidFill>
                  <a:schemeClr val="accent4">
                    <a:lumMod val="50000"/>
                  </a:schemeClr>
                </a:solidFill>
              </a:rPr>
              <a:t>,</a:t>
            </a:r>
            <a:r>
              <a:rPr lang="el-GR" b="1" dirty="0" smtClean="0">
                <a:solidFill>
                  <a:schemeClr val="accent4">
                    <a:lumMod val="50000"/>
                  </a:schemeClr>
                </a:solidFill>
              </a:rPr>
              <a:t>  </a:t>
            </a:r>
            <a:r>
              <a:rPr lang="el-GR" b="1" dirty="0" smtClean="0">
                <a:solidFill>
                  <a:schemeClr val="accent4">
                    <a:lumMod val="50000"/>
                  </a:schemeClr>
                </a:solidFill>
              </a:rPr>
              <a:t>τα </a:t>
            </a:r>
            <a:r>
              <a:rPr lang="el-GR" b="1" dirty="0" err="1" smtClean="0">
                <a:solidFill>
                  <a:schemeClr val="accent4">
                    <a:lumMod val="50000"/>
                  </a:schemeClr>
                </a:solidFill>
              </a:rPr>
              <a:t>κλινικοπαθολογοανατομικά</a:t>
            </a:r>
            <a:r>
              <a:rPr lang="el-GR" b="1" dirty="0" smtClean="0">
                <a:solidFill>
                  <a:schemeClr val="accent4">
                    <a:lumMod val="50000"/>
                  </a:schemeClr>
                </a:solidFill>
              </a:rPr>
              <a:t> </a:t>
            </a:r>
            <a:r>
              <a:rPr lang="el-GR" b="1" dirty="0">
                <a:solidFill>
                  <a:schemeClr val="accent4">
                    <a:lumMod val="50000"/>
                  </a:schemeClr>
                </a:solidFill>
              </a:rPr>
              <a:t>μαθήματα με μελέτη περιστατικών</a:t>
            </a:r>
            <a:r>
              <a:rPr lang="el-GR" dirty="0">
                <a:solidFill>
                  <a:schemeClr val="accent4">
                    <a:lumMod val="50000"/>
                  </a:schemeClr>
                </a:solidFill>
              </a:rPr>
              <a:t> (</a:t>
            </a:r>
            <a:r>
              <a:rPr lang="el-GR" dirty="0" err="1">
                <a:solidFill>
                  <a:schemeClr val="accent4">
                    <a:lumMod val="50000"/>
                  </a:schemeClr>
                </a:solidFill>
              </a:rPr>
              <a:t>case</a:t>
            </a:r>
            <a:r>
              <a:rPr lang="el-GR" dirty="0">
                <a:solidFill>
                  <a:schemeClr val="accent4">
                    <a:lumMod val="50000"/>
                  </a:schemeClr>
                </a:solidFill>
              </a:rPr>
              <a:t> </a:t>
            </a:r>
            <a:r>
              <a:rPr lang="el-GR" dirty="0" err="1">
                <a:solidFill>
                  <a:schemeClr val="accent4">
                    <a:lumMod val="50000"/>
                  </a:schemeClr>
                </a:solidFill>
              </a:rPr>
              <a:t>studies</a:t>
            </a:r>
            <a:r>
              <a:rPr lang="el-GR" dirty="0">
                <a:solidFill>
                  <a:schemeClr val="accent4">
                    <a:lumMod val="50000"/>
                  </a:schemeClr>
                </a:solidFill>
              </a:rPr>
              <a:t>).</a:t>
            </a:r>
          </a:p>
          <a:p>
            <a:pPr marL="457200" indent="-457200" algn="l">
              <a:buFont typeface="Arial" panose="020B0604020202020204" pitchFamily="34" charset="0"/>
              <a:buChar char="•"/>
            </a:pPr>
            <a:endParaRPr lang="el-GR" dirty="0">
              <a:solidFill>
                <a:schemeClr val="accent4">
                  <a:lumMod val="50000"/>
                </a:schemeClr>
              </a:solidFill>
            </a:endParaRPr>
          </a:p>
          <a:p>
            <a:pPr marL="457200" indent="-457200" algn="l">
              <a:buFont typeface="Arial" panose="020B0604020202020204" pitchFamily="34" charset="0"/>
              <a:buChar char="•"/>
            </a:pPr>
            <a:r>
              <a:rPr lang="el-GR" dirty="0">
                <a:solidFill>
                  <a:schemeClr val="accent4">
                    <a:lumMod val="50000"/>
                  </a:schemeClr>
                </a:solidFill>
              </a:rPr>
              <a:t>Παρατηρείται </a:t>
            </a:r>
            <a:r>
              <a:rPr lang="el-GR" dirty="0">
                <a:solidFill>
                  <a:schemeClr val="accent4">
                    <a:lumMod val="50000"/>
                  </a:schemeClr>
                </a:solidFill>
                <a:effectLst>
                  <a:outerShdw blurRad="38100" dist="38100" dir="2700000" algn="tl">
                    <a:srgbClr val="000000">
                      <a:alpha val="43137"/>
                    </a:srgbClr>
                  </a:outerShdw>
                </a:effectLst>
              </a:rPr>
              <a:t>διστακτικότητα στη χρήση διαδικτυακών πηγών </a:t>
            </a:r>
            <a:r>
              <a:rPr lang="el-GR" dirty="0" smtClean="0">
                <a:solidFill>
                  <a:schemeClr val="accent4">
                    <a:lumMod val="50000"/>
                  </a:schemeClr>
                </a:solidFill>
                <a:effectLst>
                  <a:outerShdw blurRad="38100" dist="38100" dir="2700000" algn="tl">
                    <a:srgbClr val="000000">
                      <a:alpha val="43137"/>
                    </a:srgbClr>
                  </a:outerShdw>
                </a:effectLst>
              </a:rPr>
              <a:t> ιατρικής εκπαίδευσης</a:t>
            </a:r>
            <a:r>
              <a:rPr lang="el-GR" dirty="0" smtClean="0">
                <a:solidFill>
                  <a:schemeClr val="accent4">
                    <a:lumMod val="50000"/>
                  </a:schemeClr>
                </a:solidFill>
              </a:rPr>
              <a:t>, </a:t>
            </a:r>
            <a:r>
              <a:rPr lang="el-GR" dirty="0">
                <a:solidFill>
                  <a:schemeClr val="accent4">
                    <a:lumMod val="50000"/>
                  </a:schemeClr>
                </a:solidFill>
              </a:rPr>
              <a:t>παρά την αυξημένη εξοικείωση των σύγχρονων φοιτητών με την τεχνολογία των ΗΥ.</a:t>
            </a:r>
          </a:p>
          <a:p>
            <a:pPr marL="457200" indent="-457200" algn="l">
              <a:buFont typeface="Arial" panose="020B0604020202020204" pitchFamily="34" charset="0"/>
              <a:buChar char="•"/>
            </a:pPr>
            <a:endParaRPr lang="el-GR" dirty="0">
              <a:solidFill>
                <a:schemeClr val="accent4">
                  <a:lumMod val="50000"/>
                </a:schemeClr>
              </a:solidFill>
            </a:endParaRPr>
          </a:p>
          <a:p>
            <a:pPr marL="457200" indent="-457200" algn="l">
              <a:buFont typeface="Arial" panose="020B0604020202020204" pitchFamily="34" charset="0"/>
              <a:buChar char="•"/>
            </a:pPr>
            <a:endParaRPr lang="el-GR" dirty="0">
              <a:solidFill>
                <a:schemeClr val="accent4">
                  <a:lumMod val="50000"/>
                </a:schemeClr>
              </a:solidFill>
            </a:endParaRPr>
          </a:p>
          <a:p>
            <a:pPr marL="457200" indent="-457200" algn="l">
              <a:buFont typeface="Arial" panose="020B0604020202020204" pitchFamily="34" charset="0"/>
              <a:buChar char="•"/>
            </a:pPr>
            <a:endParaRPr lang="el-GR" dirty="0">
              <a:solidFill>
                <a:schemeClr val="accent4">
                  <a:lumMod val="50000"/>
                </a:schemeClr>
              </a:solidFill>
            </a:endParaRPr>
          </a:p>
          <a:p>
            <a:pPr marL="457200" indent="-457200" algn="l">
              <a:buFont typeface="Arial" panose="020B0604020202020204" pitchFamily="34" charset="0"/>
              <a:buChar char="•"/>
            </a:pPr>
            <a:endParaRPr lang="el-GR" dirty="0">
              <a:solidFill>
                <a:schemeClr val="accent4">
                  <a:lumMod val="50000"/>
                </a:schemeClr>
              </a:solidFill>
            </a:endParaRPr>
          </a:p>
        </p:txBody>
      </p:sp>
    </p:spTree>
    <p:extLst>
      <p:ext uri="{BB962C8B-B14F-4D97-AF65-F5344CB8AC3E}">
        <p14:creationId xmlns:p14="http://schemas.microsoft.com/office/powerpoint/2010/main" val="7567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3635896" cy="1341932"/>
          </a:xfrm>
        </p:spPr>
        <p:txBody>
          <a:bodyPr>
            <a:noAutofit/>
          </a:bodyPr>
          <a:lstStyle/>
          <a:p>
            <a:pPr algn="ctr"/>
            <a:r>
              <a:rPr lang="el-GR" sz="3200" dirty="0" err="1"/>
              <a:t>Επανακαλύπτοντας</a:t>
            </a:r>
            <a:r>
              <a:rPr lang="el-GR" sz="3200" dirty="0"/>
              <a:t>  το ρόλο του </a:t>
            </a:r>
            <a:r>
              <a:rPr lang="el-GR" sz="3200" dirty="0" smtClean="0"/>
              <a:t>δασκάλου</a:t>
            </a:r>
            <a:endParaRPr lang="el-GR" sz="3200" dirty="0"/>
          </a:p>
        </p:txBody>
      </p:sp>
      <p:sp>
        <p:nvSpPr>
          <p:cNvPr id="3" name="Content Placeholder 2"/>
          <p:cNvSpPr>
            <a:spLocks noGrp="1"/>
          </p:cNvSpPr>
          <p:nvPr>
            <p:ph idx="1"/>
          </p:nvPr>
        </p:nvSpPr>
        <p:spPr>
          <a:xfrm>
            <a:off x="3575050" y="0"/>
            <a:ext cx="5568950" cy="6858000"/>
          </a:xfrm>
        </p:spPr>
        <p:txBody>
          <a:bodyPr>
            <a:normAutofit fontScale="85000" lnSpcReduction="20000"/>
          </a:bodyPr>
          <a:lstStyle/>
          <a:p>
            <a:pPr algn="just"/>
            <a:r>
              <a:rPr lang="el-GR" dirty="0"/>
              <a:t>Σήμερα ενθαρρύνονται πολλοί δάσκαλοι να προσαρμόζουν και να υιοθετούν καινοτόμες πρακτικές, που αναγνωρίζουν τόσο την </a:t>
            </a:r>
            <a:r>
              <a:rPr lang="el-GR" b="1" dirty="0">
                <a:solidFill>
                  <a:srgbClr val="FF0000"/>
                </a:solidFill>
              </a:rPr>
              <a:t>τέχνη</a:t>
            </a:r>
            <a:r>
              <a:rPr lang="el-GR" dirty="0"/>
              <a:t> όσο και την </a:t>
            </a:r>
            <a:r>
              <a:rPr lang="el-GR" b="1" dirty="0">
                <a:solidFill>
                  <a:srgbClr val="FF0000"/>
                </a:solidFill>
              </a:rPr>
              <a:t>επιστήμη</a:t>
            </a:r>
            <a:r>
              <a:rPr lang="el-GR" dirty="0"/>
              <a:t> της </a:t>
            </a:r>
            <a:r>
              <a:rPr lang="el-GR" dirty="0">
                <a:effectLst>
                  <a:outerShdw blurRad="38100" dist="38100" dir="2700000" algn="tl">
                    <a:srgbClr val="000000">
                      <a:alpha val="43137"/>
                    </a:srgbClr>
                  </a:outerShdw>
                </a:effectLst>
              </a:rPr>
              <a:t>μάθησης</a:t>
            </a:r>
            <a:r>
              <a:rPr lang="el-GR" dirty="0"/>
              <a:t>.</a:t>
            </a:r>
          </a:p>
          <a:p>
            <a:pPr algn="just"/>
            <a:r>
              <a:rPr lang="el-GR" dirty="0"/>
              <a:t>Οι δάσκαλοι αντιλαμβάνονται ότι η ουσία της εκπαίδευσης είναι μια </a:t>
            </a:r>
            <a:r>
              <a:rPr lang="el-GR" dirty="0">
                <a:effectLst>
                  <a:outerShdw blurRad="38100" dist="38100" dir="2700000" algn="tl">
                    <a:srgbClr val="000000">
                      <a:alpha val="43137"/>
                    </a:srgbClr>
                  </a:outerShdw>
                </a:effectLst>
              </a:rPr>
              <a:t>στενή σχέση </a:t>
            </a:r>
            <a:r>
              <a:rPr lang="el-GR" dirty="0"/>
              <a:t>μεταξύ ενός </a:t>
            </a:r>
            <a:r>
              <a:rPr lang="el-GR" dirty="0">
                <a:solidFill>
                  <a:srgbClr val="FF0000"/>
                </a:solidFill>
                <a:effectLst>
                  <a:outerShdw blurRad="38100" dist="38100" dir="2700000" algn="tl">
                    <a:srgbClr val="000000">
                      <a:alpha val="43137"/>
                    </a:srgbClr>
                  </a:outerShdw>
                </a:effectLst>
              </a:rPr>
              <a:t>μορφωμένου ενηλίκου που «</a:t>
            </a:r>
            <a:r>
              <a:rPr lang="el-GR" b="1" dirty="0">
                <a:solidFill>
                  <a:srgbClr val="FF0000"/>
                </a:solidFill>
                <a:effectLst>
                  <a:outerShdw blurRad="38100" dist="38100" dir="2700000" algn="tl">
                    <a:srgbClr val="000000">
                      <a:alpha val="43137"/>
                    </a:srgbClr>
                  </a:outerShdw>
                </a:effectLst>
              </a:rPr>
              <a:t>νοιάζεται</a:t>
            </a:r>
            <a:r>
              <a:rPr lang="el-GR" dirty="0">
                <a:solidFill>
                  <a:srgbClr val="FF0000"/>
                </a:solidFill>
                <a:effectLst>
                  <a:outerShdw blurRad="38100" dist="38100" dir="2700000" algn="tl">
                    <a:srgbClr val="000000">
                      <a:alpha val="43137"/>
                    </a:srgbClr>
                  </a:outerShdw>
                </a:effectLst>
              </a:rPr>
              <a:t>»</a:t>
            </a:r>
            <a:r>
              <a:rPr lang="el-GR" dirty="0"/>
              <a:t> και ενός </a:t>
            </a:r>
            <a:r>
              <a:rPr lang="el-GR" dirty="0">
                <a:solidFill>
                  <a:srgbClr val="FF0000"/>
                </a:solidFill>
                <a:effectLst>
                  <a:outerShdw blurRad="38100" dist="38100" dir="2700000" algn="tl">
                    <a:srgbClr val="000000">
                      <a:alpha val="43137"/>
                    </a:srgbClr>
                  </a:outerShdw>
                </a:effectLst>
              </a:rPr>
              <a:t>σίγουρου, κινητοποιημένου μαθητή</a:t>
            </a:r>
            <a:r>
              <a:rPr lang="el-GR" dirty="0"/>
              <a:t>. Κατανοούν ότι ο σημαντικότερος ρόλος τους είναι να εξοικειώνονται με κάθε μαθητή ως </a:t>
            </a:r>
            <a:r>
              <a:rPr lang="el-GR" dirty="0" smtClean="0"/>
              <a:t>οντότητα, </a:t>
            </a:r>
            <a:r>
              <a:rPr lang="el-GR" dirty="0"/>
              <a:t>ώστε να κατανοούν τις </a:t>
            </a:r>
            <a:r>
              <a:rPr lang="el-GR" dirty="0">
                <a:solidFill>
                  <a:srgbClr val="FF0000"/>
                </a:solidFill>
                <a:effectLst>
                  <a:outerShdw blurRad="38100" dist="38100" dir="2700000" algn="tl">
                    <a:srgbClr val="000000">
                      <a:alpha val="43137"/>
                    </a:srgbClr>
                  </a:outerShdw>
                </a:effectLst>
              </a:rPr>
              <a:t>προσωπικές</a:t>
            </a:r>
            <a:r>
              <a:rPr lang="el-GR" dirty="0"/>
              <a:t> του </a:t>
            </a:r>
            <a:r>
              <a:rPr lang="el-GR" dirty="0">
                <a:solidFill>
                  <a:srgbClr val="FF0000"/>
                </a:solidFill>
              </a:rPr>
              <a:t>ικανότητες</a:t>
            </a:r>
            <a:r>
              <a:rPr lang="el-GR" dirty="0"/>
              <a:t>. Οι </a:t>
            </a:r>
            <a:r>
              <a:rPr lang="el-GR" b="1" spc="600" dirty="0">
                <a:solidFill>
                  <a:srgbClr val="FF0000"/>
                </a:solidFill>
              </a:rPr>
              <a:t>ενεργητικές</a:t>
            </a:r>
            <a:r>
              <a:rPr lang="el-GR" b="1" dirty="0">
                <a:solidFill>
                  <a:srgbClr val="FF0000"/>
                </a:solidFill>
              </a:rPr>
              <a:t>  μεθοδολογίες μάθησης</a:t>
            </a:r>
            <a:r>
              <a:rPr lang="el-GR" dirty="0"/>
              <a:t> είναι πολύ αποτελεσματικές στο να ανακαλύπτουν τη </a:t>
            </a:r>
            <a:r>
              <a:rPr lang="el-GR" dirty="0">
                <a:solidFill>
                  <a:srgbClr val="FF0000"/>
                </a:solidFill>
              </a:rPr>
              <a:t>δημιουργικότητα</a:t>
            </a:r>
            <a:r>
              <a:rPr lang="el-GR" dirty="0"/>
              <a:t> και </a:t>
            </a:r>
            <a:r>
              <a:rPr lang="el-GR" dirty="0" smtClean="0"/>
              <a:t>τα </a:t>
            </a:r>
            <a:r>
              <a:rPr lang="el-GR" dirty="0" smtClean="0">
                <a:solidFill>
                  <a:srgbClr val="FF0000"/>
                </a:solidFill>
              </a:rPr>
              <a:t>χαρίσματα </a:t>
            </a:r>
            <a:r>
              <a:rPr lang="el-GR" dirty="0"/>
              <a:t>των μαθητών</a:t>
            </a:r>
            <a:r>
              <a:rPr lang="el-GR" dirty="0" smtClean="0"/>
              <a:t>.</a:t>
            </a:r>
            <a:endParaRPr lang="el-GR" dirty="0"/>
          </a:p>
        </p:txBody>
      </p:sp>
      <p:sp>
        <p:nvSpPr>
          <p:cNvPr id="4" name="Text Placeholder 3"/>
          <p:cNvSpPr>
            <a:spLocks noGrp="1"/>
          </p:cNvSpPr>
          <p:nvPr>
            <p:ph type="body" sz="half" idx="2"/>
          </p:nvPr>
        </p:nvSpPr>
        <p:spPr>
          <a:xfrm>
            <a:off x="214282" y="1435100"/>
            <a:ext cx="3286148" cy="5137172"/>
          </a:xfrm>
        </p:spPr>
        <p:txBody>
          <a:bodyPr/>
          <a:lstStyle/>
          <a:p>
            <a:endParaRPr lang="el-GR" dirty="0"/>
          </a:p>
        </p:txBody>
      </p:sp>
      <p:pic>
        <p:nvPicPr>
          <p:cNvPr id="1026" name="Picture 2" descr="C:\Users\αγαπουλακι\Desktop\ΑΝΤΡΕΑΣ\TEACHING PAINTINGS\schoolmaster-1665.jpg!HD.jpg"/>
          <p:cNvPicPr>
            <a:picLocks noChangeAspect="1" noChangeArrowheads="1"/>
          </p:cNvPicPr>
          <p:nvPr/>
        </p:nvPicPr>
        <p:blipFill>
          <a:blip r:embed="rId2" cstate="print"/>
          <a:srcRect/>
          <a:stretch>
            <a:fillRect/>
          </a:stretch>
        </p:blipFill>
        <p:spPr bwMode="auto">
          <a:xfrm>
            <a:off x="110340" y="1357298"/>
            <a:ext cx="3845864" cy="5286412"/>
          </a:xfrm>
          <a:prstGeom prst="rect">
            <a:avLst/>
          </a:prstGeom>
          <a:noFill/>
        </p:spPr>
      </p:pic>
    </p:spTree>
    <p:extLst>
      <p:ext uri="{BB962C8B-B14F-4D97-AF65-F5344CB8AC3E}">
        <p14:creationId xmlns:p14="http://schemas.microsoft.com/office/powerpoint/2010/main" val="21801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500" accel="50000">
                                          <p:stCondLst>
                                            <p:cond delay="0"/>
                                          </p:stCondLst>
                                        </p:cTn>
                                        <p:tgtEl>
                                          <p:spTgt spid="1026"/>
                                        </p:tgtEl>
                                      </p:cBhvr>
                                    </p:animEffect>
                                    <p:anim calcmode="lin" valueType="num">
                                      <p:cBhvr>
                                        <p:cTn id="7" dur="250" accel="50000">
                                          <p:stCondLst>
                                            <p:cond delay="0"/>
                                          </p:stCondLst>
                                        </p:cTn>
                                        <p:tgtEl>
                                          <p:spTgt spid="1026"/>
                                        </p:tgtEl>
                                        <p:attrNameLst>
                                          <p:attrName>ppt_y</p:attrName>
                                        </p:attrNameLst>
                                      </p:cBhvr>
                                      <p:tavLst>
                                        <p:tav tm="0">
                                          <p:val>
                                            <p:strVal val="ppt_y"/>
                                          </p:val>
                                        </p:tav>
                                        <p:tav tm="100000">
                                          <p:val>
                                            <p:strVal val="ppt_y+.1"/>
                                          </p:val>
                                        </p:tav>
                                      </p:tavLst>
                                    </p:anim>
                                    <p:anim calcmode="lin" valueType="num">
                                      <p:cBhvr>
                                        <p:cTn id="8" dur="250" decel="50000">
                                          <p:stCondLst>
                                            <p:cond delay="250"/>
                                          </p:stCondLst>
                                        </p:cTn>
                                        <p:tgtEl>
                                          <p:spTgt spid="1026"/>
                                        </p:tgtEl>
                                        <p:attrNameLst>
                                          <p:attrName>ppt_y</p:attrName>
                                        </p:attrNameLst>
                                      </p:cBhvr>
                                      <p:tavLst>
                                        <p:tav tm="0">
                                          <p:val>
                                            <p:strVal val="ppt_y"/>
                                          </p:val>
                                        </p:tav>
                                        <p:tav tm="100000">
                                          <p:val>
                                            <p:strVal val="ppt_y-.1"/>
                                          </p:val>
                                        </p:tav>
                                      </p:tavLst>
                                    </p:anim>
                                    <p:anim calcmode="lin" valueType="num">
                                      <p:cBhvr>
                                        <p:cTn id="9" dur="250" accel="50000">
                                          <p:stCondLst>
                                            <p:cond delay="250"/>
                                          </p:stCondLst>
                                        </p:cTn>
                                        <p:tgtEl>
                                          <p:spTgt spid="1026"/>
                                        </p:tgtEl>
                                        <p:attrNameLst>
                                          <p:attrName>ppt_x</p:attrName>
                                        </p:attrNameLst>
                                      </p:cBhvr>
                                      <p:tavLst>
                                        <p:tav tm="0">
                                          <p:val>
                                            <p:strVal val="ppt_x"/>
                                          </p:val>
                                        </p:tav>
                                        <p:tav tm="100000">
                                          <p:val>
                                            <p:strVal val="ppt_x+.4"/>
                                          </p:val>
                                        </p:tav>
                                      </p:tavLst>
                                    </p:anim>
                                    <p:anim calcmode="lin" valueType="num">
                                      <p:cBhvr>
                                        <p:cTn id="10" dur="500"/>
                                        <p:tgtEl>
                                          <p:spTgt spid="1026"/>
                                        </p:tgtEl>
                                        <p:attrNameLst>
                                          <p:attrName>ppt_h</p:attrName>
                                        </p:attrNameLst>
                                      </p:cBhvr>
                                      <p:tavLst>
                                        <p:tav tm="0">
                                          <p:val>
                                            <p:strVal val="ppt_h"/>
                                          </p:val>
                                        </p:tav>
                                        <p:tav tm="100000">
                                          <p:val>
                                            <p:strVal val="ppt_h"/>
                                          </p:val>
                                        </p:tav>
                                      </p:tavLst>
                                    </p:anim>
                                    <p:anim calcmode="lin" valueType="num">
                                      <p:cBhvr>
                                        <p:cTn id="11" dur="250" accel="50000">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2" dur="250" decel="50000">
                                          <p:stCondLst>
                                            <p:cond delay="250"/>
                                          </p:stCondLst>
                                        </p:cTn>
                                        <p:tgtEl>
                                          <p:spTgt spid="1026"/>
                                        </p:tgtEl>
                                        <p:attrNameLst>
                                          <p:attrName>ppt_w</p:attrName>
                                        </p:attrNameLst>
                                      </p:cBhvr>
                                      <p:tavLst>
                                        <p:tav tm="0">
                                          <p:val>
                                            <p:strVal val="ppt_w"/>
                                          </p:val>
                                        </p:tav>
                                        <p:tav tm="100000">
                                          <p:val>
                                            <p:strVal val="ppt_w/.05"/>
                                          </p:val>
                                        </p:tav>
                                      </p:tavLst>
                                    </p:anim>
                                    <p:anim calcmode="lin" valueType="num">
                                      <p:cBhvr>
                                        <p:cTn id="13" dur="250" accel="50000">
                                          <p:stCondLst>
                                            <p:cond delay="250"/>
                                          </p:stCondLst>
                                        </p:cTn>
                                        <p:tgtEl>
                                          <p:spTgt spid="1026"/>
                                        </p:tgtEl>
                                        <p:attrNameLst>
                                          <p:attrName>style.rotation</p:attrName>
                                        </p:attrNameLst>
                                      </p:cBhvr>
                                      <p:tavLst>
                                        <p:tav tm="0">
                                          <p:val>
                                            <p:fltVal val="0"/>
                                          </p:val>
                                        </p:tav>
                                        <p:tav tm="100000">
                                          <p:val>
                                            <p:fltVal val="-90"/>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294305"/>
          </a:xfrm>
          <a:prstGeom prst="rect">
            <a:avLst/>
          </a:prstGeom>
        </p:spPr>
        <p:txBody>
          <a:bodyPr wrap="square">
            <a:spAutoFit/>
          </a:bodyPr>
          <a:lstStyle/>
          <a:p>
            <a:pPr algn="ctr"/>
            <a:r>
              <a:rPr lang="el-GR" sz="2400" b="1" dirty="0" smtClean="0"/>
              <a:t>Τεχνικές του Δασκάλου </a:t>
            </a:r>
            <a:r>
              <a:rPr lang="el-GR" sz="2400" dirty="0" smtClean="0"/>
              <a:t>στη </a:t>
            </a:r>
            <a:r>
              <a:rPr lang="el-GR" sz="2400" b="1" dirty="0" smtClean="0">
                <a:solidFill>
                  <a:srgbClr val="FF0000"/>
                </a:solidFill>
              </a:rPr>
              <a:t>Βιωματική</a:t>
            </a:r>
            <a:r>
              <a:rPr lang="el-GR" sz="2400" b="1" dirty="0" smtClean="0"/>
              <a:t> Μάθηση</a:t>
            </a:r>
            <a:endParaRPr lang="el-GR" sz="2000" dirty="0" smtClean="0"/>
          </a:p>
          <a:p>
            <a:pPr algn="ctr"/>
            <a:r>
              <a:rPr lang="el-GR" sz="2000" dirty="0" smtClean="0"/>
              <a:t>Στη </a:t>
            </a:r>
            <a:r>
              <a:rPr lang="el-GR" sz="2000" dirty="0" smtClean="0">
                <a:solidFill>
                  <a:srgbClr val="FF0000"/>
                </a:solidFill>
                <a:effectLst>
                  <a:outerShdw blurRad="38100" dist="38100" dir="2700000" algn="tl">
                    <a:srgbClr val="000000">
                      <a:alpha val="43137"/>
                    </a:srgbClr>
                  </a:outerShdw>
                </a:effectLst>
              </a:rPr>
              <a:t>βιωματική μάθηση</a:t>
            </a:r>
            <a:r>
              <a:rPr lang="el-GR" sz="2000" dirty="0" smtClean="0"/>
              <a:t>, ο εκπαιδευτής </a:t>
            </a:r>
            <a:r>
              <a:rPr lang="el-GR" sz="2000" b="1" dirty="0" smtClean="0">
                <a:solidFill>
                  <a:srgbClr val="FF0000"/>
                </a:solidFill>
              </a:rPr>
              <a:t>καθοδηγεί</a:t>
            </a:r>
          </a:p>
          <a:p>
            <a:pPr algn="ctr"/>
            <a:r>
              <a:rPr lang="el-GR" sz="2000" dirty="0" smtClean="0"/>
              <a:t> παρά  κυριαρχεί  στη μαθησιακή διεργασία, με δεδομένο  ότι</a:t>
            </a:r>
          </a:p>
          <a:p>
            <a:pPr algn="ctr"/>
            <a:r>
              <a:rPr lang="el-GR" sz="2000" dirty="0" smtClean="0"/>
              <a:t> οι  μαθητές  </a:t>
            </a:r>
            <a:r>
              <a:rPr lang="el-GR" sz="2000" i="1" dirty="0" smtClean="0">
                <a:effectLst>
                  <a:outerShdw blurRad="38100" dist="38100" dir="2700000" algn="tl">
                    <a:srgbClr val="000000">
                      <a:alpha val="43137"/>
                    </a:srgbClr>
                  </a:outerShdw>
                </a:effectLst>
              </a:rPr>
              <a:t>εκ φύσεως  </a:t>
            </a:r>
            <a:r>
              <a:rPr lang="el-GR" sz="2000" dirty="0" smtClean="0">
                <a:effectLst>
                  <a:outerShdw blurRad="38100" dist="38100" dir="2700000" algn="tl">
                    <a:srgbClr val="000000">
                      <a:alpha val="43137"/>
                    </a:srgbClr>
                  </a:outerShdw>
                </a:effectLst>
              </a:rPr>
              <a:t>ενδιαφέρονται </a:t>
            </a:r>
            <a:r>
              <a:rPr lang="el-GR" sz="2000" dirty="0" smtClean="0"/>
              <a:t>για τη μάθηση. Ο εκπαιδευτής αναλαμβάνει  το ρόλο του </a:t>
            </a:r>
            <a:r>
              <a:rPr lang="el-GR" sz="2000" b="1" dirty="0" smtClean="0">
                <a:solidFill>
                  <a:srgbClr val="FF0000"/>
                </a:solidFill>
              </a:rPr>
              <a:t>διαμεσολαβητή </a:t>
            </a:r>
            <a:r>
              <a:rPr lang="el-GR" sz="2000" dirty="0" smtClean="0"/>
              <a:t>και ακολουθεί έναν αριθμό βημάτων, </a:t>
            </a:r>
          </a:p>
          <a:p>
            <a:pPr algn="ctr"/>
            <a:r>
              <a:rPr lang="el-GR" sz="2000" dirty="0" smtClean="0"/>
              <a:t>κρίσιμων για τη </a:t>
            </a:r>
            <a:r>
              <a:rPr lang="el-GR" sz="2000" dirty="0" smtClean="0">
                <a:solidFill>
                  <a:srgbClr val="FF0000"/>
                </a:solidFill>
              </a:rPr>
              <a:t>βιωματική μάθηση</a:t>
            </a:r>
            <a:r>
              <a:rPr lang="el-GR" sz="2000" dirty="0" smtClean="0"/>
              <a:t>.  </a:t>
            </a:r>
          </a:p>
          <a:p>
            <a:pPr algn="ctr"/>
            <a:r>
              <a:rPr lang="el-GR" sz="2000" i="1" dirty="0" smtClean="0"/>
              <a:t>Δάσκαλοι,</a:t>
            </a:r>
            <a:r>
              <a:rPr lang="el-GR" sz="2000" dirty="0" smtClean="0"/>
              <a:t> να τι πρέπει να αναλογιστείτε</a:t>
            </a:r>
            <a:r>
              <a:rPr lang="en-US" sz="2000" dirty="0" smtClean="0"/>
              <a:t>:</a:t>
            </a:r>
            <a:endParaRPr lang="el-GR" sz="2000" dirty="0" smtClean="0"/>
          </a:p>
          <a:p>
            <a:r>
              <a:rPr lang="el-GR" dirty="0" smtClean="0"/>
              <a:t>1. Να είστε πρόθυμοι να δεχτείτε ένα ρόλο στην αίθουσα που επικεντρώνεται </a:t>
            </a:r>
            <a:r>
              <a:rPr lang="el-GR" i="1" dirty="0" smtClean="0">
                <a:effectLst>
                  <a:outerShdw blurRad="38100" dist="38100" dir="2700000" algn="tl">
                    <a:srgbClr val="000000">
                      <a:alpha val="43137"/>
                    </a:srgbClr>
                  </a:outerShdw>
                </a:effectLst>
              </a:rPr>
              <a:t>λιγότερο</a:t>
            </a:r>
            <a:r>
              <a:rPr lang="el-GR" dirty="0" smtClean="0"/>
              <a:t> στο δάσκαλο.</a:t>
            </a:r>
            <a:br>
              <a:rPr lang="el-GR" dirty="0" smtClean="0"/>
            </a:br>
            <a:r>
              <a:rPr lang="el-GR" dirty="0" smtClean="0"/>
              <a:t>2. Να προσεγγίζετε τη διδασκαλία με </a:t>
            </a:r>
            <a:r>
              <a:rPr lang="el-GR" dirty="0" smtClean="0">
                <a:effectLst>
                  <a:outerShdw blurRad="38100" dist="38100" dir="2700000" algn="tl">
                    <a:srgbClr val="000000">
                      <a:alpha val="43137"/>
                    </a:srgbClr>
                  </a:outerShdw>
                </a:effectLst>
              </a:rPr>
              <a:t>ανοικτή διάθεση,  </a:t>
            </a:r>
            <a:r>
              <a:rPr lang="el-GR" i="1" dirty="0" smtClean="0"/>
              <a:t>χωρίς δεσποτισμό</a:t>
            </a:r>
            <a:r>
              <a:rPr lang="el-GR" dirty="0" smtClean="0"/>
              <a:t>.</a:t>
            </a:r>
            <a:br>
              <a:rPr lang="el-GR" dirty="0" smtClean="0"/>
            </a:br>
            <a:r>
              <a:rPr lang="el-GR" dirty="0" smtClean="0"/>
              <a:t>3. Να αναγνωρίζετε  </a:t>
            </a:r>
            <a:r>
              <a:rPr lang="el-GR" dirty="0" smtClean="0">
                <a:effectLst>
                  <a:outerShdw blurRad="38100" dist="38100" dir="2700000" algn="tl">
                    <a:srgbClr val="000000">
                      <a:alpha val="43137"/>
                    </a:srgbClr>
                  </a:outerShdw>
                </a:effectLst>
              </a:rPr>
              <a:t>δοκιμασίες</a:t>
            </a:r>
            <a:r>
              <a:rPr lang="el-GR" dirty="0" smtClean="0"/>
              <a:t>  για τις  οποίες  οι μαθητές  πράγματι </a:t>
            </a:r>
            <a:r>
              <a:rPr lang="el-GR" dirty="0" smtClean="0">
                <a:effectLst>
                  <a:outerShdw blurRad="38100" dist="38100" dir="2700000" algn="tl">
                    <a:srgbClr val="000000">
                      <a:alpha val="43137"/>
                    </a:srgbClr>
                  </a:outerShdw>
                </a:effectLst>
              </a:rPr>
              <a:t>θα ενδιαφερθούν και θα  ασχοληθούν προσωπικά.</a:t>
            </a:r>
            <a:r>
              <a:rPr lang="el-GR" dirty="0" smtClean="0"/>
              <a:t/>
            </a:r>
            <a:br>
              <a:rPr lang="el-GR" dirty="0" smtClean="0"/>
            </a:br>
            <a:r>
              <a:rPr lang="el-GR" dirty="0" smtClean="0"/>
              <a:t>4. Να εξηγείτε το </a:t>
            </a:r>
            <a:r>
              <a:rPr lang="el-GR" dirty="0" smtClean="0">
                <a:effectLst>
                  <a:outerShdw blurRad="38100" dist="38100" dir="2700000" algn="tl">
                    <a:srgbClr val="000000">
                      <a:alpha val="43137"/>
                    </a:srgbClr>
                  </a:outerShdw>
                </a:effectLst>
              </a:rPr>
              <a:t>σκοπό</a:t>
            </a:r>
            <a:r>
              <a:rPr lang="el-GR" dirty="0" smtClean="0"/>
              <a:t> κάθε δοκιμασίας  </a:t>
            </a:r>
            <a:r>
              <a:rPr lang="el-GR" dirty="0" smtClean="0">
                <a:solidFill>
                  <a:srgbClr val="FF0000"/>
                </a:solidFill>
              </a:rPr>
              <a:t>βιωματικής μάθησης </a:t>
            </a:r>
            <a:r>
              <a:rPr lang="el-GR" dirty="0" smtClean="0"/>
              <a:t>στους μαθητές.</a:t>
            </a:r>
            <a:br>
              <a:rPr lang="el-GR" dirty="0" smtClean="0"/>
            </a:br>
            <a:r>
              <a:rPr lang="el-GR" dirty="0" smtClean="0"/>
              <a:t>5. Να  </a:t>
            </a:r>
            <a:r>
              <a:rPr lang="el-GR" dirty="0" smtClean="0">
                <a:effectLst>
                  <a:outerShdw blurRad="38100" dist="38100" dir="2700000" algn="tl">
                    <a:srgbClr val="000000">
                      <a:alpha val="43137"/>
                    </a:srgbClr>
                  </a:outerShdw>
                </a:effectLst>
              </a:rPr>
              <a:t>μ ο ι ρ ά ζ ε σ τ ε  τα συναισθήματα και τις σκέψεις σας </a:t>
            </a:r>
            <a:r>
              <a:rPr lang="el-GR" dirty="0" smtClean="0"/>
              <a:t>με τους μαθητές σας και να τους ενημερώνετε για το τι  μαθαίνετε και εσείς από τις δοκιμασίες που τους υποβάλλετε.</a:t>
            </a:r>
            <a:br>
              <a:rPr lang="el-GR" dirty="0" smtClean="0"/>
            </a:br>
            <a:r>
              <a:rPr lang="el-GR" dirty="0" smtClean="0"/>
              <a:t>6. Να συνδέετε τους </a:t>
            </a:r>
            <a:r>
              <a:rPr lang="el-GR" dirty="0" smtClean="0">
                <a:effectLst>
                  <a:outerShdw blurRad="38100" dist="38100" dir="2700000" algn="tl">
                    <a:srgbClr val="000000">
                      <a:alpha val="43137"/>
                    </a:srgbClr>
                  </a:outerShdw>
                </a:effectLst>
              </a:rPr>
              <a:t>στόχους εκμάθησης </a:t>
            </a:r>
            <a:r>
              <a:rPr lang="el-GR" dirty="0" smtClean="0"/>
              <a:t>με </a:t>
            </a:r>
            <a:r>
              <a:rPr lang="el-GR" dirty="0" smtClean="0">
                <a:effectLst>
                  <a:outerShdw blurRad="38100" dist="38100" dir="2700000" algn="tl">
                    <a:srgbClr val="000000">
                      <a:alpha val="43137"/>
                    </a:srgbClr>
                  </a:outerShdw>
                </a:effectLst>
              </a:rPr>
              <a:t>απτές δραστηριότητες </a:t>
            </a:r>
            <a:r>
              <a:rPr lang="el-GR" dirty="0" smtClean="0"/>
              <a:t>, ώστε να αντιλαμβάνονται οι μαθητές </a:t>
            </a:r>
            <a:r>
              <a:rPr lang="el-GR" dirty="0" smtClean="0">
                <a:effectLst>
                  <a:outerShdw blurRad="38100" dist="38100" dir="2700000" algn="tl">
                    <a:srgbClr val="000000">
                      <a:alpha val="43137"/>
                    </a:srgbClr>
                  </a:outerShdw>
                </a:effectLst>
              </a:rPr>
              <a:t>πώς</a:t>
            </a:r>
            <a:r>
              <a:rPr lang="el-GR" dirty="0" smtClean="0"/>
              <a:t> πρέπει </a:t>
            </a:r>
            <a:r>
              <a:rPr lang="el-GR" dirty="0" smtClean="0">
                <a:effectLst>
                  <a:outerShdw blurRad="38100" dist="38100" dir="2700000" algn="tl">
                    <a:srgbClr val="000000">
                      <a:alpha val="43137"/>
                    </a:srgbClr>
                  </a:outerShdw>
                </a:effectLst>
              </a:rPr>
              <a:t>να κινητοποιηθούν</a:t>
            </a:r>
            <a:r>
              <a:rPr lang="el-GR" dirty="0" smtClean="0"/>
              <a:t>.</a:t>
            </a:r>
            <a:br>
              <a:rPr lang="el-GR" dirty="0" smtClean="0"/>
            </a:br>
            <a:r>
              <a:rPr lang="el-GR" dirty="0" smtClean="0"/>
              <a:t>7. Να παρέχετε </a:t>
            </a:r>
            <a:r>
              <a:rPr lang="el-GR" dirty="0" smtClean="0">
                <a:effectLst>
                  <a:outerShdw blurRad="38100" dist="38100" dir="2700000" algn="tl">
                    <a:srgbClr val="000000">
                      <a:alpha val="43137"/>
                    </a:srgbClr>
                  </a:outerShdw>
                </a:effectLst>
              </a:rPr>
              <a:t>ουσιαστικά εφόδια </a:t>
            </a:r>
            <a:r>
              <a:rPr lang="el-GR" dirty="0" smtClean="0"/>
              <a:t>στους μαθητές, </a:t>
            </a:r>
            <a:r>
              <a:rPr lang="el-GR" dirty="0" smtClean="0">
                <a:solidFill>
                  <a:srgbClr val="FF0000"/>
                </a:solidFill>
                <a:effectLst>
                  <a:outerShdw blurRad="38100" dist="38100" dir="2700000" algn="tl">
                    <a:srgbClr val="000000">
                      <a:alpha val="43137"/>
                    </a:srgbClr>
                  </a:outerShdw>
                </a:effectLst>
              </a:rPr>
              <a:t>βοηθώντας </a:t>
            </a:r>
            <a:r>
              <a:rPr lang="el-GR" dirty="0" smtClean="0"/>
              <a:t>τους </a:t>
            </a:r>
            <a:r>
              <a:rPr lang="el-GR" dirty="0" smtClean="0">
                <a:solidFill>
                  <a:srgbClr val="FF0000"/>
                </a:solidFill>
                <a:effectLst>
                  <a:outerShdw blurRad="38100" dist="38100" dir="2700000" algn="tl">
                    <a:srgbClr val="000000">
                      <a:alpha val="43137"/>
                    </a:srgbClr>
                  </a:outerShdw>
                </a:effectLst>
              </a:rPr>
              <a:t>να επιτύχουν </a:t>
            </a:r>
            <a:r>
              <a:rPr lang="el-GR" dirty="0" smtClean="0"/>
              <a:t>στις δράσεις τους.</a:t>
            </a:r>
            <a:br>
              <a:rPr lang="el-GR" dirty="0" smtClean="0"/>
            </a:br>
            <a:r>
              <a:rPr lang="el-GR" dirty="0" smtClean="0"/>
              <a:t>8. Να επιτρέπετε στους μαθητές να </a:t>
            </a:r>
            <a:r>
              <a:rPr lang="el-GR" dirty="0" smtClean="0">
                <a:effectLst>
                  <a:outerShdw blurRad="38100" dist="38100" dir="2700000" algn="tl">
                    <a:srgbClr val="000000">
                      <a:alpha val="43137"/>
                    </a:srgbClr>
                  </a:outerShdw>
                </a:effectLst>
              </a:rPr>
              <a:t>πειραματίζονται</a:t>
            </a:r>
            <a:r>
              <a:rPr lang="el-GR" dirty="0" smtClean="0"/>
              <a:t> και να </a:t>
            </a:r>
            <a:r>
              <a:rPr lang="el-GR" dirty="0" smtClean="0">
                <a:effectLst>
                  <a:outerShdw blurRad="38100" dist="38100" dir="2700000" algn="tl">
                    <a:srgbClr val="000000">
                      <a:alpha val="43137"/>
                    </a:srgbClr>
                  </a:outerShdw>
                </a:effectLst>
              </a:rPr>
              <a:t>ανακαλύπτουν λύσεις </a:t>
            </a:r>
            <a:r>
              <a:rPr lang="el-GR" dirty="0" smtClean="0">
                <a:solidFill>
                  <a:srgbClr val="FF0000"/>
                </a:solidFill>
                <a:effectLst>
                  <a:outerShdw blurRad="38100" dist="38100" dir="2700000" algn="tl">
                    <a:srgbClr val="000000">
                      <a:alpha val="43137"/>
                    </a:srgbClr>
                  </a:outerShdw>
                </a:effectLst>
              </a:rPr>
              <a:t>από μόνοι τους.</a:t>
            </a:r>
            <a:r>
              <a:rPr lang="el-GR" dirty="0" smtClean="0"/>
              <a:t/>
            </a:r>
            <a:br>
              <a:rPr lang="el-GR" dirty="0" smtClean="0"/>
            </a:br>
            <a:r>
              <a:rPr lang="el-GR" dirty="0" smtClean="0"/>
              <a:t>9. Να αποκαταστήσετε  </a:t>
            </a:r>
            <a:r>
              <a:rPr lang="el-GR" dirty="0" smtClean="0">
                <a:effectLst>
                  <a:outerShdw blurRad="38100" dist="38100" dir="2700000" algn="tl">
                    <a:srgbClr val="000000">
                      <a:alpha val="43137"/>
                    </a:srgbClr>
                  </a:outerShdw>
                </a:effectLst>
              </a:rPr>
              <a:t>ισορροπία </a:t>
            </a:r>
            <a:r>
              <a:rPr lang="el-GR" dirty="0" smtClean="0"/>
              <a:t> μεταξύ των </a:t>
            </a:r>
            <a:r>
              <a:rPr lang="el-GR" dirty="0" smtClean="0">
                <a:solidFill>
                  <a:srgbClr val="7030A0"/>
                </a:solidFill>
              </a:rPr>
              <a:t>ακαδημαϊκών </a:t>
            </a:r>
            <a:r>
              <a:rPr lang="el-GR" dirty="0" smtClean="0"/>
              <a:t>και </a:t>
            </a:r>
            <a:r>
              <a:rPr lang="el-GR" dirty="0" smtClean="0">
                <a:solidFill>
                  <a:srgbClr val="FF0000"/>
                </a:solidFill>
              </a:rPr>
              <a:t>βιωματικών  </a:t>
            </a:r>
            <a:r>
              <a:rPr lang="el-GR" dirty="0" smtClean="0"/>
              <a:t>πρακτικών διδασκαλίας.</a:t>
            </a:r>
            <a:br>
              <a:rPr lang="el-GR" dirty="0" smtClean="0"/>
            </a:br>
            <a:r>
              <a:rPr lang="el-GR" dirty="0" smtClean="0"/>
              <a:t>10. Να </a:t>
            </a:r>
            <a:r>
              <a:rPr lang="el-GR" dirty="0" smtClean="0">
                <a:effectLst>
                  <a:outerShdw blurRad="38100" dist="38100" dir="2700000" algn="tl">
                    <a:srgbClr val="000000">
                      <a:alpha val="43137"/>
                    </a:srgbClr>
                  </a:outerShdw>
                </a:effectLst>
              </a:rPr>
              <a:t>διευκρινίζετε τους  </a:t>
            </a:r>
            <a:r>
              <a:rPr lang="el-GR" spc="600" dirty="0" smtClean="0">
                <a:effectLst>
                  <a:outerShdw blurRad="38100" dist="38100" dir="2700000" algn="tl">
                    <a:srgbClr val="000000">
                      <a:alpha val="43137"/>
                    </a:srgbClr>
                  </a:outerShdw>
                </a:effectLst>
              </a:rPr>
              <a:t>ρόλους</a:t>
            </a:r>
            <a:r>
              <a:rPr lang="el-GR" dirty="0" smtClean="0">
                <a:effectLst>
                  <a:outerShdw blurRad="38100" dist="38100" dir="2700000" algn="tl">
                    <a:srgbClr val="000000">
                      <a:alpha val="43137"/>
                    </a:srgbClr>
                  </a:outerShdw>
                </a:effectLst>
              </a:rPr>
              <a:t> </a:t>
            </a:r>
            <a:r>
              <a:rPr lang="el-GR" dirty="0" smtClean="0"/>
              <a:t>των μαθητών και του εκπαιδευτή-διαμεσολαβητή.</a:t>
            </a:r>
            <a:br>
              <a:rPr lang="el-GR" dirty="0" smtClean="0"/>
            </a:br>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2392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pPr algn="ctr"/>
            <a:r>
              <a:rPr lang="el-GR" sz="2800" b="1" dirty="0" smtClean="0"/>
              <a:t>Οι Ρόλοι του Μαθητή  στη  </a:t>
            </a:r>
            <a:r>
              <a:rPr lang="el-GR" sz="2800" b="1" spc="300" dirty="0" smtClean="0">
                <a:solidFill>
                  <a:srgbClr val="FF0000"/>
                </a:solidFill>
              </a:rPr>
              <a:t>Βιωματική  Μάθηση</a:t>
            </a:r>
          </a:p>
          <a:p>
            <a:pPr algn="just"/>
            <a:r>
              <a:rPr lang="el-GR" sz="2000" dirty="0" smtClean="0"/>
              <a:t>Σύμφωνα με τις αρχές της </a:t>
            </a:r>
            <a:r>
              <a:rPr lang="el-GR" sz="2000" dirty="0" smtClean="0">
                <a:solidFill>
                  <a:srgbClr val="FF0000"/>
                </a:solidFill>
              </a:rPr>
              <a:t>βιωματικής μάθησης</a:t>
            </a:r>
            <a:r>
              <a:rPr lang="el-GR" sz="2000" dirty="0" smtClean="0"/>
              <a:t>, οι μαθητές αποφασίζουν </a:t>
            </a:r>
            <a:r>
              <a:rPr lang="el-GR" sz="2000" dirty="0" smtClean="0">
                <a:solidFill>
                  <a:srgbClr val="FF0000"/>
                </a:solidFill>
              </a:rPr>
              <a:t>οι ίδιοι </a:t>
            </a:r>
            <a:r>
              <a:rPr lang="el-GR" sz="2000" dirty="0" smtClean="0"/>
              <a:t>να </a:t>
            </a:r>
            <a:r>
              <a:rPr lang="el-GR" sz="2000" u="sng" dirty="0" smtClean="0">
                <a:solidFill>
                  <a:srgbClr val="FF0000"/>
                </a:solidFill>
                <a:effectLst>
                  <a:outerShdw blurRad="38100" dist="38100" dir="2700000" algn="tl">
                    <a:srgbClr val="000000">
                      <a:alpha val="43137"/>
                    </a:srgbClr>
                  </a:outerShdw>
                </a:effectLst>
              </a:rPr>
              <a:t>συμμετέχουν προσωπικά </a:t>
            </a:r>
            <a:r>
              <a:rPr lang="el-GR" sz="2000" u="sng" dirty="0" smtClean="0"/>
              <a:t>στη </a:t>
            </a:r>
            <a:r>
              <a:rPr lang="el-GR" sz="2000" u="sng" dirty="0" smtClean="0">
                <a:solidFill>
                  <a:srgbClr val="FF0000"/>
                </a:solidFill>
                <a:effectLst>
                  <a:outerShdw blurRad="38100" dist="38100" dir="2700000" algn="tl">
                    <a:srgbClr val="000000">
                      <a:alpha val="43137"/>
                    </a:srgbClr>
                  </a:outerShdw>
                </a:effectLst>
              </a:rPr>
              <a:t>μαθησιακή εμπειρία</a:t>
            </a:r>
            <a:r>
              <a:rPr lang="el-GR" sz="2000" dirty="0" smtClean="0"/>
              <a:t> (οι μαθητές </a:t>
            </a:r>
            <a:r>
              <a:rPr lang="el-GR" sz="2000" dirty="0" smtClean="0">
                <a:solidFill>
                  <a:srgbClr val="FF0000"/>
                </a:solidFill>
              </a:rPr>
              <a:t>συμμετέχουν </a:t>
            </a:r>
            <a:r>
              <a:rPr lang="el-GR" sz="2000" b="1" dirty="0" smtClean="0">
                <a:solidFill>
                  <a:srgbClr val="FF0000"/>
                </a:solidFill>
              </a:rPr>
              <a:t>ενεργά</a:t>
            </a:r>
            <a:r>
              <a:rPr lang="el-GR" sz="2000" dirty="0" smtClean="0"/>
              <a:t> στη </a:t>
            </a:r>
            <a:r>
              <a:rPr lang="el-GR" sz="2000" b="1" dirty="0" smtClean="0">
                <a:solidFill>
                  <a:srgbClr val="FF0000"/>
                </a:solidFill>
              </a:rPr>
              <a:t>δική τους </a:t>
            </a:r>
            <a:r>
              <a:rPr lang="el-GR" sz="2000" dirty="0" smtClean="0"/>
              <a:t>μάθηση και έχουν </a:t>
            </a:r>
            <a:r>
              <a:rPr lang="el-GR" sz="2000" b="1" dirty="0" smtClean="0">
                <a:solidFill>
                  <a:srgbClr val="FF0000"/>
                </a:solidFill>
              </a:rPr>
              <a:t>προσωπικό</a:t>
            </a:r>
            <a:r>
              <a:rPr lang="el-GR" sz="2000" dirty="0" smtClean="0"/>
              <a:t> ρόλο στην </a:t>
            </a:r>
            <a:r>
              <a:rPr lang="el-GR" sz="2000" dirty="0" smtClean="0">
                <a:solidFill>
                  <a:srgbClr val="FF0000"/>
                </a:solidFill>
              </a:rPr>
              <a:t>κατεύθυνση</a:t>
            </a:r>
            <a:r>
              <a:rPr lang="el-GR" sz="2000" dirty="0" smtClean="0"/>
              <a:t> αυτής της μάθησης). Φυσικά, </a:t>
            </a:r>
            <a:r>
              <a:rPr lang="el-GR" sz="2000" i="1" dirty="0" smtClean="0">
                <a:effectLst>
                  <a:outerShdw blurRad="38100" dist="38100" dir="2700000" algn="tl">
                    <a:srgbClr val="000000">
                      <a:alpha val="43137"/>
                    </a:srgbClr>
                  </a:outerShdw>
                </a:effectLst>
              </a:rPr>
              <a:t>δεν</a:t>
            </a:r>
            <a:r>
              <a:rPr lang="el-GR" sz="2000" dirty="0" smtClean="0"/>
              <a:t> αφήνονται πλήρως οι μαθητές να διδάσκουν τους  εαυτούς  τους∙ ωστόσο,  ο </a:t>
            </a:r>
            <a:r>
              <a:rPr lang="el-GR" sz="2000" dirty="0" smtClean="0">
                <a:effectLst>
                  <a:outerShdw blurRad="38100" dist="38100" dir="2700000" algn="tl">
                    <a:srgbClr val="000000">
                      <a:alpha val="43137"/>
                    </a:srgbClr>
                  </a:outerShdw>
                </a:effectLst>
              </a:rPr>
              <a:t>εκπαιδευτής</a:t>
            </a:r>
            <a:r>
              <a:rPr lang="el-GR" sz="2000" dirty="0" smtClean="0"/>
              <a:t> αναλαμβάνει τον ρόλο του </a:t>
            </a:r>
            <a:r>
              <a:rPr lang="el-GR" sz="2000" dirty="0" smtClean="0">
                <a:solidFill>
                  <a:srgbClr val="FF0000"/>
                </a:solidFill>
              </a:rPr>
              <a:t>οδηγού </a:t>
            </a:r>
            <a:r>
              <a:rPr lang="el-GR" sz="2000" dirty="0" smtClean="0"/>
              <a:t>που </a:t>
            </a:r>
            <a:r>
              <a:rPr lang="el-GR" sz="2000" b="1" dirty="0" smtClean="0">
                <a:solidFill>
                  <a:srgbClr val="FF0000"/>
                </a:solidFill>
              </a:rPr>
              <a:t>διευκολύνει</a:t>
            </a:r>
            <a:r>
              <a:rPr lang="el-GR" sz="2000" dirty="0" smtClean="0"/>
              <a:t> τη μαθησιακή διεργασία.</a:t>
            </a:r>
          </a:p>
          <a:p>
            <a:pPr algn="just"/>
            <a:endParaRPr lang="el-GR" sz="2000" dirty="0" smtClean="0"/>
          </a:p>
          <a:p>
            <a:r>
              <a:rPr lang="el-GR" sz="2000" dirty="0" smtClean="0"/>
              <a:t>1. Οι μαθητές θα αντιμετωπίζουν </a:t>
            </a:r>
            <a:r>
              <a:rPr lang="el-GR" sz="2000" dirty="0" smtClean="0">
                <a:solidFill>
                  <a:srgbClr val="FF0000"/>
                </a:solidFill>
              </a:rPr>
              <a:t>προβλήματα</a:t>
            </a:r>
            <a:r>
              <a:rPr lang="el-GR" sz="2000" dirty="0" smtClean="0"/>
              <a:t> που είναι </a:t>
            </a:r>
            <a:r>
              <a:rPr lang="el-GR" sz="2000" dirty="0" smtClean="0">
                <a:solidFill>
                  <a:srgbClr val="FF0000"/>
                </a:solidFill>
              </a:rPr>
              <a:t>πρακτικά</a:t>
            </a:r>
            <a:r>
              <a:rPr lang="el-GR" sz="2000" dirty="0" smtClean="0"/>
              <a:t>, τόσο ομαδικά όσο και προσωπικά.</a:t>
            </a:r>
            <a:br>
              <a:rPr lang="el-GR" sz="2000" dirty="0" smtClean="0"/>
            </a:br>
            <a:r>
              <a:rPr lang="el-GR" sz="2000" dirty="0" smtClean="0"/>
              <a:t>2. Στους μαθητές θα επιτρέπεται </a:t>
            </a:r>
            <a:r>
              <a:rPr lang="el-GR" sz="2000" dirty="0" smtClean="0">
                <a:solidFill>
                  <a:srgbClr val="FF0000"/>
                </a:solidFill>
              </a:rPr>
              <a:t>ελευθερία</a:t>
            </a:r>
            <a:r>
              <a:rPr lang="el-GR" sz="2000" dirty="0" smtClean="0"/>
              <a:t> στην αίθουσα, </a:t>
            </a:r>
            <a:r>
              <a:rPr lang="el-GR" sz="2000" dirty="0" smtClean="0">
                <a:solidFill>
                  <a:srgbClr val="FF0000"/>
                </a:solidFill>
              </a:rPr>
              <a:t>εφόσον προοδεύουν  </a:t>
            </a:r>
            <a:r>
              <a:rPr lang="el-GR" sz="2000" dirty="0" smtClean="0"/>
              <a:t>στη μαθησιακή διεργασία.</a:t>
            </a:r>
            <a:br>
              <a:rPr lang="el-GR" sz="2000" dirty="0" smtClean="0"/>
            </a:br>
            <a:r>
              <a:rPr lang="el-GR" sz="2000" dirty="0" smtClean="0"/>
              <a:t>3. Συχνά οι μαθητές, ενώ ανακαλύπτουν τη γνώση , θα έρχονται αντιμέτωποι με </a:t>
            </a:r>
            <a:r>
              <a:rPr lang="el-GR" sz="2000" dirty="0" smtClean="0">
                <a:solidFill>
                  <a:srgbClr val="FF0000"/>
                </a:solidFill>
              </a:rPr>
              <a:t>δύσκολες και προκλητικές καταστάσεις</a:t>
            </a:r>
            <a:r>
              <a:rPr lang="el-GR" sz="2000" dirty="0" smtClean="0"/>
              <a:t>.</a:t>
            </a:r>
            <a:br>
              <a:rPr lang="el-GR" sz="2000" dirty="0" smtClean="0"/>
            </a:br>
            <a:r>
              <a:rPr lang="el-GR" sz="2000" dirty="0" smtClean="0"/>
              <a:t>4. Οι μαθητές θα </a:t>
            </a:r>
            <a:r>
              <a:rPr lang="el-GR" sz="2000" dirty="0" smtClean="0">
                <a:solidFill>
                  <a:srgbClr val="FF0000"/>
                </a:solidFill>
              </a:rPr>
              <a:t>αυτο-αξιολογούν</a:t>
            </a:r>
            <a:r>
              <a:rPr lang="el-GR" sz="2000" dirty="0" smtClean="0"/>
              <a:t> τη δική τους πρόοδο και επιτυχία στη μαθησιακή διεργασία  με στόχο αυτή η αυτοαξιολόγηση να καταστεί  </a:t>
            </a:r>
            <a:r>
              <a:rPr lang="el-GR" sz="2000" dirty="0" smtClean="0">
                <a:solidFill>
                  <a:srgbClr val="FF0000"/>
                </a:solidFill>
              </a:rPr>
              <a:t>το πρωταρχικό μέσο εκτίμησης.</a:t>
            </a:r>
            <a:r>
              <a:rPr lang="el-GR" sz="2000" dirty="0" smtClean="0"/>
              <a:t/>
            </a:r>
            <a:br>
              <a:rPr lang="el-GR" sz="2000" dirty="0" smtClean="0"/>
            </a:br>
            <a:r>
              <a:rPr lang="el-GR" sz="2000" dirty="0" smtClean="0"/>
              <a:t>5. Οι μαθητές θα μαθαίνουν, κατά τη μαθησιακή διεργασία, να καθίστανται </a:t>
            </a:r>
            <a:r>
              <a:rPr lang="el-GR" sz="2000" dirty="0" smtClean="0">
                <a:solidFill>
                  <a:srgbClr val="FF0000"/>
                </a:solidFill>
                <a:effectLst>
                  <a:outerShdw blurRad="38100" dist="38100" dir="2700000" algn="tl">
                    <a:srgbClr val="000000">
                      <a:alpha val="43137"/>
                    </a:srgbClr>
                  </a:outerShdw>
                </a:effectLst>
              </a:rPr>
              <a:t>ανοικτοί </a:t>
            </a:r>
            <a:r>
              <a:rPr lang="el-GR" sz="2000" dirty="0" smtClean="0"/>
              <a:t>σε </a:t>
            </a:r>
            <a:r>
              <a:rPr lang="el-GR" sz="2000" dirty="0" smtClean="0">
                <a:effectLst>
                  <a:outerShdw blurRad="38100" dist="38100" dir="2700000" algn="tl">
                    <a:srgbClr val="000000">
                      <a:alpha val="43137"/>
                    </a:srgbClr>
                  </a:outerShdw>
                </a:effectLst>
              </a:rPr>
              <a:t>αλλαγές</a:t>
            </a:r>
            <a:r>
              <a:rPr lang="el-GR" sz="2000" dirty="0" smtClean="0"/>
              <a:t>. Οι  αλλαγές αυτές περιλαμβάνουν τη </a:t>
            </a:r>
            <a:r>
              <a:rPr lang="el-GR" sz="2000" dirty="0" smtClean="0">
                <a:solidFill>
                  <a:srgbClr val="FF0000"/>
                </a:solidFill>
              </a:rPr>
              <a:t>λιγότερη εξάρτησή τους από τον εκπαιδευτή και την </a:t>
            </a:r>
            <a:r>
              <a:rPr lang="el-GR" sz="2000" u="sng" dirty="0" smtClean="0">
                <a:solidFill>
                  <a:srgbClr val="FF0000"/>
                </a:solidFill>
              </a:rPr>
              <a:t>περισσότερη από τους </a:t>
            </a:r>
            <a:r>
              <a:rPr lang="el-GR" sz="2000" u="sng" dirty="0" smtClean="0">
                <a:solidFill>
                  <a:srgbClr val="FF0000"/>
                </a:solidFill>
                <a:effectLst>
                  <a:outerShdw blurRad="38100" dist="38100" dir="2700000" algn="tl">
                    <a:srgbClr val="000000">
                      <a:alpha val="43137"/>
                    </a:srgbClr>
                  </a:outerShdw>
                </a:effectLst>
              </a:rPr>
              <a:t>συμμαθητές</a:t>
            </a:r>
            <a:r>
              <a:rPr lang="el-GR" sz="2000" u="sng" dirty="0" smtClean="0">
                <a:solidFill>
                  <a:srgbClr val="FF0000"/>
                </a:solidFill>
              </a:rPr>
              <a:t> </a:t>
            </a:r>
            <a:r>
              <a:rPr lang="el-GR" sz="2000" dirty="0" smtClean="0">
                <a:solidFill>
                  <a:srgbClr val="FF0000"/>
                </a:solidFill>
              </a:rPr>
              <a:t>τους</a:t>
            </a:r>
            <a:r>
              <a:rPr lang="el-GR" sz="2000" dirty="0" smtClean="0"/>
              <a:t>,την ανάπτυξη δεξιοτήτων να </a:t>
            </a:r>
            <a:r>
              <a:rPr lang="el-GR" sz="2000" dirty="0" smtClean="0">
                <a:solidFill>
                  <a:srgbClr val="FF0000"/>
                </a:solidFill>
              </a:rPr>
              <a:t>διεξαγάγουν έρευνα,  </a:t>
            </a:r>
            <a:r>
              <a:rPr lang="el-GR" sz="2000" b="1" dirty="0" smtClean="0">
                <a:solidFill>
                  <a:srgbClr val="FF0000"/>
                </a:solidFill>
              </a:rPr>
              <a:t>να  διδάσκονται μέσα από  αυθεντικές εμπειρίες</a:t>
            </a:r>
            <a:r>
              <a:rPr lang="el-GR" sz="2000" dirty="0" smtClean="0">
                <a:solidFill>
                  <a:srgbClr val="FF0000"/>
                </a:solidFill>
              </a:rPr>
              <a:t>  </a:t>
            </a:r>
            <a:r>
              <a:rPr lang="el-GR" sz="2000" dirty="0" smtClean="0"/>
              <a:t>και την ικανότητα να </a:t>
            </a:r>
            <a:r>
              <a:rPr lang="el-GR" sz="2000" b="1" dirty="0" smtClean="0">
                <a:solidFill>
                  <a:srgbClr val="FF0000"/>
                </a:solidFill>
                <a:effectLst>
                  <a:outerShdw blurRad="38100" dist="38100" dir="2700000" algn="tl">
                    <a:srgbClr val="000000">
                      <a:alpha val="43137"/>
                    </a:srgbClr>
                  </a:outerShdw>
                </a:effectLst>
              </a:rPr>
              <a:t>αυτο</a:t>
            </a:r>
            <a:r>
              <a:rPr lang="el-GR" sz="2000" dirty="0" smtClean="0">
                <a:solidFill>
                  <a:srgbClr val="FF0000"/>
                </a:solidFill>
                <a:effectLst>
                  <a:outerShdw blurRad="38100" dist="38100" dir="2700000" algn="tl">
                    <a:srgbClr val="000000">
                      <a:alpha val="43137"/>
                    </a:srgbClr>
                  </a:outerShdw>
                </a:effectLst>
              </a:rPr>
              <a:t>αξιολογούν  </a:t>
            </a:r>
            <a:r>
              <a:rPr lang="el-GR" sz="2000" i="1" spc="300" dirty="0" smtClean="0">
                <a:solidFill>
                  <a:srgbClr val="FF0000"/>
                </a:solidFill>
                <a:effectLst>
                  <a:outerShdw blurRad="38100" dist="38100" dir="2700000" algn="tl">
                    <a:srgbClr val="000000">
                      <a:alpha val="43137"/>
                    </a:srgbClr>
                  </a:outerShdw>
                </a:effectLst>
              </a:rPr>
              <a:t>αντικειμενικά</a:t>
            </a:r>
            <a:r>
              <a:rPr lang="el-GR" sz="2000" dirty="0" smtClean="0">
                <a:solidFill>
                  <a:srgbClr val="FF0000"/>
                </a:solidFill>
                <a:effectLst>
                  <a:outerShdw blurRad="38100" dist="38100" dir="2700000" algn="tl">
                    <a:srgbClr val="000000">
                      <a:alpha val="43137"/>
                    </a:srgbClr>
                  </a:outerShdw>
                </a:effectLst>
              </a:rPr>
              <a:t> </a:t>
            </a:r>
            <a:r>
              <a:rPr lang="el-GR" sz="2000" dirty="0" smtClean="0"/>
              <a:t>τη δική τους  απόδοση.</a:t>
            </a:r>
          </a:p>
        </p:txBody>
      </p:sp>
    </p:spTree>
    <p:extLst>
      <p:ext uri="{BB962C8B-B14F-4D97-AF65-F5344CB8AC3E}">
        <p14:creationId xmlns:p14="http://schemas.microsoft.com/office/powerpoint/2010/main" val="547280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214338"/>
            <a:ext cx="9144000" cy="726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Γιατί είναι σημαντική η </a:t>
            </a:r>
            <a:r>
              <a:rPr kumimoji="0" lang="el-GR" sz="2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βιωματική  μάθηση</a:t>
            </a:r>
            <a:r>
              <a:rPr kumimoji="0" lang="el-G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a:t>
            </a:r>
            <a:r>
              <a:rPr kumimoji="0" lang="el-GR" sz="2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βιωματική</a:t>
            </a:r>
            <a:r>
              <a:rPr kumimoji="0" lang="el-GR" sz="2400" b="1" i="0" u="sng" strike="noStrike" cap="none" normalizeH="0" dirty="0" smtClean="0">
                <a:ln>
                  <a:noFill/>
                </a:ln>
                <a:solidFill>
                  <a:srgbClr val="FF0000"/>
                </a:solidFill>
                <a:effectLst/>
                <a:latin typeface="Calibri" pitchFamily="34" charset="0"/>
                <a:ea typeface="Calibri" pitchFamily="34" charset="0"/>
                <a:cs typeface="Times New Roman" pitchFamily="18" charset="0"/>
              </a:rPr>
              <a:t> </a:t>
            </a:r>
            <a:r>
              <a:rPr kumimoji="0" lang="el-GR" sz="2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μάθηση </a:t>
            </a: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εφοδιάζει τους μαθητές με ικανότητες που χρειάζονται για την </a:t>
            </a:r>
            <a:r>
              <a:rPr kumimoji="0" lang="el-GR" sz="2400" b="1" i="0" u="sng"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l-GR" sz="2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ε π ι τ υ χ ί α</a:t>
            </a: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τους </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στον</a:t>
            </a:r>
            <a:r>
              <a:rPr kumimoji="0" lang="el-GR" sz="2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el-GR" sz="2400" b="1" i="0" u="sng" strike="noStrike" cap="none" spc="600" normalizeH="0" baseline="0" dirty="0" smtClean="0">
                <a:ln>
                  <a:noFill/>
                </a:ln>
                <a:solidFill>
                  <a:srgbClr val="FF0000"/>
                </a:solidFill>
                <a:effectLst/>
                <a:latin typeface="Calibri" pitchFamily="34" charset="0"/>
                <a:ea typeface="Calibri" pitchFamily="34" charset="0"/>
                <a:cs typeface="Times New Roman" pitchFamily="18" charset="0"/>
              </a:rPr>
              <a:t>π ρ α γ μ α τ ι κ ό </a:t>
            </a:r>
            <a:r>
              <a:rPr kumimoji="0" lang="el-GR" sz="2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κ ό σ μ ο </a:t>
            </a:r>
            <a:r>
              <a:rPr kumimoji="0" lang="el-GR"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l-GR"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Η </a:t>
            </a:r>
            <a:r>
              <a:rPr kumimoji="0" lang="el-GR" sz="2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βιωματική </a:t>
            </a: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μάθηση </a:t>
            </a:r>
            <a:r>
              <a:rPr kumimoji="0" lang="el-GR" sz="2400" b="1" i="0" u="sng" strike="noStrike" cap="none" spc="300" normalizeH="0" baseline="0" dirty="0" smtClean="0">
                <a:ln>
                  <a:noFill/>
                </a:ln>
                <a:solidFill>
                  <a:srgbClr val="FF0000"/>
                </a:solidFill>
                <a:effectLst/>
                <a:latin typeface="Calibri" pitchFamily="34" charset="0"/>
                <a:ea typeface="Calibri" pitchFamily="34" charset="0"/>
                <a:cs typeface="Times New Roman" pitchFamily="18" charset="0"/>
              </a:rPr>
              <a:t>κινητοποιεί</a:t>
            </a: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τους μαθητές</a:t>
            </a:r>
            <a:r>
              <a:rPr kumimoji="0" lang="el-GR"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l-GR" sz="2400" b="0" i="0"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a:t>
            </a:r>
            <a:r>
              <a:rPr kumimoji="0" lang="el-GR"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βιωματική αντίληψη </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παρέχει τις συνθήκες ιδανικής υποστήριξης  της  μάθησης. Όταν οι μαθητές είναι απορροφημένοι σε </a:t>
            </a:r>
            <a:r>
              <a:rPr kumimoji="0" lang="el-GR"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μαθησιακές εμπειρίες </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που </a:t>
            </a:r>
            <a:r>
              <a:rPr kumimoji="0" lang="el-GR"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αναγνωρίζουν κι εκτιμούν το νόημά τους</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αυξάνεται η  κινητοποίησή τους  για  να μάθουν. Οι μαθητές κινητοποιούνται επίσης, όταν τους παρέχονται ευκαιρίες για </a:t>
            </a:r>
            <a:r>
              <a:rPr kumimoji="0" lang="el-GR"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εξάσκηση</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και </a:t>
            </a:r>
            <a:r>
              <a:rPr kumimoji="0" lang="el-GR"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ανάδραση</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a:t>
            </a:r>
            <a:r>
              <a:rPr kumimoji="0" lang="el-GR" sz="2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βιωματική</a:t>
            </a: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μάθηση δημιουργεί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α υ τ ο–κ α τ ε υ θ υ ν ό μ ε ν ο υ ς  μαθητές</a:t>
            </a:r>
            <a:r>
              <a:rPr kumimoji="0" lang="el-GR" sz="2400" b="1" i="0" strike="noStrike" cap="none" normalizeH="0" baseline="0" dirty="0" smtClean="0">
                <a:ln>
                  <a:noFill/>
                </a:ln>
                <a:solidFill>
                  <a:srgbClr val="FF0000"/>
                </a:solidFill>
                <a:effectLst/>
                <a:latin typeface="Calibri" pitchFamily="34" charset="0"/>
                <a:ea typeface="Calibri" pitchFamily="34" charset="0"/>
                <a:cs typeface="Times New Roman" pitchFamily="18" charset="0"/>
              </a:rPr>
              <a:t>.</a:t>
            </a:r>
            <a:endParaRPr lang="el-GR" sz="2400" b="1" dirty="0" smtClean="0">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Κατά τη  </a:t>
            </a:r>
            <a:r>
              <a:rPr kumimoji="0" lang="el-GR"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βιωματική μάθηση</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οι μαθητές αντιμετωπίζουν άγνωστες καταστάσεις και υποχρεώσεις στο  πλαίσιο του </a:t>
            </a:r>
            <a:r>
              <a:rPr kumimoji="0" lang="el-GR"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πραγματικού κόσμου</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Για να ολοκληρώσουν αυτά τους τα καθήκοντα, οι μαθητές πρέπει να </a:t>
            </a:r>
            <a:r>
              <a:rPr kumimoji="0" lang="el-GR"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συνειδητοποιήσουν</a:t>
            </a:r>
            <a:r>
              <a:rPr kumimoji="0" lang="el-GR" sz="2000" b="0"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l-GR"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τι γνωρίζουν,</a:t>
            </a:r>
            <a:r>
              <a:rPr kumimoji="0" lang="el-GR" sz="2000" b="0"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l-GR"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τι δεν γνωρίζουν και πώς να το μάθουν.</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Αυτό απαιτεί οι μαθητές να αναλογιστούν  τις πρότερες γνώσεις τους και να τις εμβαθύνουν μέσω του </a:t>
            </a:r>
            <a:r>
              <a:rPr kumimoji="0" lang="el-GR"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συλλογισμού</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να μεταφέρουν τις  </a:t>
            </a:r>
            <a:r>
              <a:rPr kumimoji="0" lang="el-GR"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κατεκτημένες γνώσεις  </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τους </a:t>
            </a:r>
            <a:r>
              <a:rPr kumimoji="0" lang="el-GR"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σε νέο πλαίσιο</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να υιοθετήσουν με επιδεξιότητα  </a:t>
            </a:r>
            <a:r>
              <a:rPr kumimoji="0" lang="el-GR"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νέες </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αντιλήψεις, αρχές και δεξιότητες και να είναι ικανοί να εκφράσουν πώς ανέπτυξαν την κάθε δεξιότητα. Τελικά, αυτές οι δεξιότητες δημιουργούν  πρόσωπα  που γίνονται</a:t>
            </a:r>
            <a:r>
              <a:rPr kumimoji="0" lang="el-GR"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l-GR"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αυτό-κατευθυνόμενοι,</a:t>
            </a:r>
            <a:r>
              <a:rPr kumimoji="0" lang="el-GR" sz="2000" b="0" i="0" u="none" strike="noStrike" cap="none" normalizeH="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l-GR"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διά βίου μαθητευόμενοι.</a:t>
            </a:r>
            <a:endParaRPr kumimoji="0" lang="el-GR"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38128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186">
                                            <p:txEl>
                                              <p:pRg st="1" end="1"/>
                                            </p:txEl>
                                          </p:spTgt>
                                        </p:tgtEl>
                                        <p:attrNameLst>
                                          <p:attrName>style.visibility</p:attrName>
                                        </p:attrNameLst>
                                      </p:cBhvr>
                                      <p:to>
                                        <p:strVal val="visible"/>
                                      </p:to>
                                    </p:set>
                                    <p:animEffect transition="in" filter="fade">
                                      <p:cBhvr>
                                        <p:cTn id="7" dur="500"/>
                                        <p:tgtEl>
                                          <p:spTgt spid="22118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1186">
                                            <p:txEl>
                                              <p:pRg st="2" end="2"/>
                                            </p:txEl>
                                          </p:spTgt>
                                        </p:tgtEl>
                                        <p:attrNameLst>
                                          <p:attrName>style.visibility</p:attrName>
                                        </p:attrNameLst>
                                      </p:cBhvr>
                                      <p:to>
                                        <p:strVal val="visible"/>
                                      </p:to>
                                    </p:set>
                                    <p:animEffect transition="in" filter="fade">
                                      <p:cBhvr>
                                        <p:cTn id="10" dur="500"/>
                                        <p:tgtEl>
                                          <p:spTgt spid="22118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1186">
                                            <p:txEl>
                                              <p:pRg st="3" end="3"/>
                                            </p:txEl>
                                          </p:spTgt>
                                        </p:tgtEl>
                                        <p:attrNameLst>
                                          <p:attrName>style.visibility</p:attrName>
                                        </p:attrNameLst>
                                      </p:cBhvr>
                                      <p:to>
                                        <p:strVal val="visible"/>
                                      </p:to>
                                    </p:set>
                                    <p:animEffect transition="in" filter="fade">
                                      <p:cBhvr>
                                        <p:cTn id="13" dur="500"/>
                                        <p:tgtEl>
                                          <p:spTgt spid="22118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1186">
                                            <p:txEl>
                                              <p:pRg st="4" end="4"/>
                                            </p:txEl>
                                          </p:spTgt>
                                        </p:tgtEl>
                                        <p:attrNameLst>
                                          <p:attrName>style.visibility</p:attrName>
                                        </p:attrNameLst>
                                      </p:cBhvr>
                                      <p:to>
                                        <p:strVal val="visible"/>
                                      </p:to>
                                    </p:set>
                                    <p:animEffect transition="in" filter="fade">
                                      <p:cBhvr>
                                        <p:cTn id="16" dur="500"/>
                                        <p:tgtEl>
                                          <p:spTgt spid="22118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1186">
                                            <p:txEl>
                                              <p:pRg st="5" end="5"/>
                                            </p:txEl>
                                          </p:spTgt>
                                        </p:tgtEl>
                                        <p:attrNameLst>
                                          <p:attrName>style.visibility</p:attrName>
                                        </p:attrNameLst>
                                      </p:cBhvr>
                                      <p:to>
                                        <p:strVal val="visible"/>
                                      </p:to>
                                    </p:set>
                                    <p:animEffect transition="in" filter="fade">
                                      <p:cBhvr>
                                        <p:cTn id="19" dur="500"/>
                                        <p:tgtEl>
                                          <p:spTgt spid="221186">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1186">
                                            <p:txEl>
                                              <p:pRg st="6" end="6"/>
                                            </p:txEl>
                                          </p:spTgt>
                                        </p:tgtEl>
                                        <p:attrNameLst>
                                          <p:attrName>style.visibility</p:attrName>
                                        </p:attrNameLst>
                                      </p:cBhvr>
                                      <p:to>
                                        <p:strVal val="visible"/>
                                      </p:to>
                                    </p:set>
                                    <p:animEffect transition="in" filter="fade">
                                      <p:cBhvr>
                                        <p:cTn id="22" dur="500"/>
                                        <p:tgtEl>
                                          <p:spTgt spid="2211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tl.utexas.edu/sites/default/files/Doris%20Figure%20V2_0.png"/>
          <p:cNvPicPr>
            <a:picLocks noChangeAspect="1" noChangeArrowheads="1"/>
          </p:cNvPicPr>
          <p:nvPr/>
        </p:nvPicPr>
        <p:blipFill>
          <a:blip r:embed="rId2" cstate="print"/>
          <a:srcRect/>
          <a:stretch>
            <a:fillRect/>
          </a:stretch>
        </p:blipFill>
        <p:spPr bwMode="auto">
          <a:xfrm>
            <a:off x="428596" y="428604"/>
            <a:ext cx="8316416" cy="6089479"/>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205826" name="Ink 2"/>
              <p14:cNvContentPartPr>
                <a14:cpLocks xmlns:a14="http://schemas.microsoft.com/office/drawing/2010/main" noRot="1" noChangeAspect="1" noEditPoints="1" noChangeArrowheads="1" noChangeShapeType="1"/>
              </p14:cNvContentPartPr>
              <p14:nvPr/>
            </p14:nvContentPartPr>
            <p14:xfrm>
              <a:off x="6224588" y="1455738"/>
              <a:ext cx="1839912" cy="179387"/>
            </p14:xfrm>
          </p:contentPart>
        </mc:Choice>
        <mc:Fallback xmlns="">
          <p:pic>
            <p:nvPicPr>
              <p:cNvPr id="205826" name="Ink 2"/>
              <p:cNvPicPr>
                <a:picLocks noRot="1" noChangeAspect="1" noEditPoints="1" noChangeArrowheads="1" noChangeShapeType="1"/>
              </p:cNvPicPr>
              <p:nvPr/>
            </p:nvPicPr>
            <p:blipFill>
              <a:blip r:embed="rId4" cstate="print"/>
              <a:stretch>
                <a:fillRect/>
              </a:stretch>
            </p:blipFill>
            <p:spPr>
              <a:xfrm>
                <a:off x="6208748" y="1391980"/>
                <a:ext cx="1871591" cy="3065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827" name="Ink 3"/>
              <p14:cNvContentPartPr>
                <a14:cpLocks xmlns:a14="http://schemas.microsoft.com/office/drawing/2010/main" noRot="1" noChangeAspect="1" noEditPoints="1" noChangeArrowheads="1" noChangeShapeType="1"/>
              </p14:cNvContentPartPr>
              <p14:nvPr/>
            </p14:nvContentPartPr>
            <p14:xfrm>
              <a:off x="7164388" y="1773238"/>
              <a:ext cx="608012" cy="19050"/>
            </p14:xfrm>
          </p:contentPart>
        </mc:Choice>
        <mc:Fallback xmlns="">
          <p:pic>
            <p:nvPicPr>
              <p:cNvPr id="205827" name="Ink 3"/>
              <p:cNvPicPr>
                <a:picLocks noRot="1" noChangeAspect="1" noEditPoints="1" noChangeArrowheads="1" noChangeShapeType="1"/>
              </p:cNvPicPr>
              <p:nvPr/>
            </p:nvPicPr>
            <p:blipFill>
              <a:blip r:embed="rId6" cstate="print"/>
              <a:stretch>
                <a:fillRect/>
              </a:stretch>
            </p:blipFill>
            <p:spPr>
              <a:xfrm>
                <a:off x="7148549" y="1709978"/>
                <a:ext cx="639691"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828" name="Ink 4"/>
              <p14:cNvContentPartPr>
                <a14:cpLocks xmlns:a14="http://schemas.microsoft.com/office/drawing/2010/main" noRot="1" noChangeAspect="1" noEditPoints="1" noChangeArrowheads="1" noChangeShapeType="1"/>
              </p14:cNvContentPartPr>
              <p14:nvPr/>
            </p14:nvContentPartPr>
            <p14:xfrm>
              <a:off x="6300788" y="2060575"/>
              <a:ext cx="822325" cy="36513"/>
            </p14:xfrm>
          </p:contentPart>
        </mc:Choice>
        <mc:Fallback xmlns="">
          <p:pic>
            <p:nvPicPr>
              <p:cNvPr id="205828" name="Ink 4"/>
              <p:cNvPicPr>
                <a:picLocks noRot="1" noChangeAspect="1" noEditPoints="1" noChangeArrowheads="1" noChangeShapeType="1"/>
              </p:cNvPicPr>
              <p:nvPr/>
            </p:nvPicPr>
            <p:blipFill>
              <a:blip r:embed="rId8" cstate="print"/>
              <a:stretch>
                <a:fillRect/>
              </a:stretch>
            </p:blipFill>
            <p:spPr>
              <a:xfrm>
                <a:off x="6284946" y="1980787"/>
                <a:ext cx="854008" cy="196088"/>
              </a:xfrm>
              <a:prstGeom prst="rect">
                <a:avLst/>
              </a:prstGeom>
            </p:spPr>
          </p:pic>
        </mc:Fallback>
      </mc:AlternateContent>
      <p:sp>
        <p:nvSpPr>
          <p:cNvPr id="220161" name="Rectangle 1"/>
          <p:cNvSpPr>
            <a:spLocks noChangeArrowheads="1"/>
          </p:cNvSpPr>
          <p:nvPr/>
        </p:nvSpPr>
        <p:spPr bwMode="auto">
          <a:xfrm>
            <a:off x="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Ο κύκλος της  </a:t>
            </a:r>
            <a:r>
              <a:rPr kumimoji="0" lang="el-GR" sz="2400" b="1" i="0" u="none" strike="noStrike" cap="none" spc="600" normalizeH="0" baseline="0" dirty="0" smtClean="0">
                <a:ln>
                  <a:noFill/>
                </a:ln>
                <a:solidFill>
                  <a:srgbClr val="FF0000"/>
                </a:solidFill>
                <a:effectLst/>
                <a:latin typeface="Calibri" pitchFamily="34" charset="0"/>
                <a:ea typeface="Calibri" pitchFamily="34" charset="0"/>
                <a:cs typeface="Times New Roman" pitchFamily="18" charset="0"/>
              </a:rPr>
              <a:t>βιωματικής</a:t>
            </a:r>
            <a:r>
              <a:rPr kumimoji="0" lang="el-GR"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μάθησης  </a:t>
            </a:r>
            <a:r>
              <a:rPr kumimoji="0" lang="el-G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κατά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Kolb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29965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228998"/>
          </a:xfrm>
        </p:spPr>
        <p:txBody>
          <a:bodyPr>
            <a:noAutofit/>
          </a:bodyPr>
          <a:lstStyle/>
          <a:p>
            <a:r>
              <a:rPr lang="el-GR" sz="3200" dirty="0" smtClean="0">
                <a:effectLst>
                  <a:outerShdw blurRad="38100" dist="38100" dir="2700000" algn="tl">
                    <a:srgbClr val="000000">
                      <a:alpha val="43137"/>
                    </a:srgbClr>
                  </a:outerShdw>
                </a:effectLst>
              </a:rPr>
              <a:t>Εναρμόνιση - εξισορρόπηση</a:t>
            </a:r>
            <a:r>
              <a:rPr lang="el-GR" sz="3200" dirty="0" smtClean="0"/>
              <a:t> μεταξύ </a:t>
            </a:r>
            <a:br>
              <a:rPr lang="el-GR" sz="3200" dirty="0" smtClean="0"/>
            </a:br>
            <a:r>
              <a:rPr lang="el-GR" sz="2800" b="1" dirty="0" smtClean="0">
                <a:solidFill>
                  <a:srgbClr val="7030A0"/>
                </a:solidFill>
                <a:effectLst>
                  <a:outerShdw blurRad="38100" dist="38100" dir="2700000" algn="tl">
                    <a:srgbClr val="000000">
                      <a:alpha val="43137"/>
                    </a:srgbClr>
                  </a:outerShdw>
                </a:effectLst>
              </a:rPr>
              <a:t>ακαδημαϊκού-παραδοσιακού</a:t>
            </a:r>
            <a:r>
              <a:rPr lang="el-GR" sz="2800" dirty="0" smtClean="0">
                <a:solidFill>
                  <a:srgbClr val="7030A0"/>
                </a:solidFill>
              </a:rPr>
              <a:t> </a:t>
            </a:r>
            <a:r>
              <a:rPr lang="el-GR" sz="2800" dirty="0" smtClean="0"/>
              <a:t>και </a:t>
            </a:r>
            <a:r>
              <a:rPr lang="el-GR" sz="2800" b="1" dirty="0" smtClean="0">
                <a:solidFill>
                  <a:srgbClr val="C00000"/>
                </a:solidFill>
                <a:effectLst>
                  <a:outerShdw blurRad="38100" dist="38100" dir="2700000" algn="tl">
                    <a:srgbClr val="000000">
                      <a:alpha val="43137"/>
                    </a:srgbClr>
                  </a:outerShdw>
                </a:effectLst>
              </a:rPr>
              <a:t>βιωματικού-εμπειρικού</a:t>
            </a:r>
            <a:r>
              <a:rPr lang="el-GR" sz="2800" dirty="0" smtClean="0">
                <a:solidFill>
                  <a:srgbClr val="C00000"/>
                </a:solidFill>
                <a:effectLst>
                  <a:outerShdw blurRad="38100" dist="38100" dir="2700000" algn="tl">
                    <a:srgbClr val="000000">
                      <a:alpha val="43137"/>
                    </a:srgbClr>
                  </a:outerShdw>
                </a:effectLst>
              </a:rPr>
              <a:t> </a:t>
            </a:r>
            <a:r>
              <a:rPr lang="el-GR" sz="2800" dirty="0" smtClean="0">
                <a:solidFill>
                  <a:srgbClr val="C00000"/>
                </a:solidFill>
              </a:rPr>
              <a:t> </a:t>
            </a:r>
            <a:r>
              <a:rPr lang="el-GR" sz="3200" dirty="0" smtClean="0"/>
              <a:t/>
            </a:r>
            <a:br>
              <a:rPr lang="el-GR" sz="3200" dirty="0" smtClean="0"/>
            </a:br>
            <a:r>
              <a:rPr lang="el-GR" sz="3200" dirty="0" smtClean="0"/>
              <a:t>τρόπου διδασκαλίας και μάθησης .</a:t>
            </a:r>
            <a:endParaRPr lang="el-GR" sz="3200" dirty="0"/>
          </a:p>
        </p:txBody>
      </p:sp>
      <p:sp>
        <p:nvSpPr>
          <p:cNvPr id="3" name="Content Placeholder 2"/>
          <p:cNvSpPr>
            <a:spLocks noGrp="1"/>
          </p:cNvSpPr>
          <p:nvPr>
            <p:ph idx="1"/>
          </p:nvPr>
        </p:nvSpPr>
        <p:spPr>
          <a:xfrm>
            <a:off x="0" y="1844824"/>
            <a:ext cx="9144000" cy="5013176"/>
          </a:xfrm>
        </p:spPr>
        <p:txBody>
          <a:bodyPr>
            <a:noAutofit/>
          </a:bodyPr>
          <a:lstStyle/>
          <a:p>
            <a:r>
              <a:rPr lang="el-GR" sz="2000" dirty="0" smtClean="0">
                <a:solidFill>
                  <a:srgbClr val="7030A0"/>
                </a:solidFill>
              </a:rPr>
              <a:t>Ο πρώτος,  απαραίτητος για τη </a:t>
            </a:r>
            <a:r>
              <a:rPr lang="el-GR" sz="2000" b="1" u="sng" dirty="0" smtClean="0">
                <a:solidFill>
                  <a:srgbClr val="7030A0"/>
                </a:solidFill>
              </a:rPr>
              <a:t>δόμηση &amp; οργάνωση της επιστημονικής σκέψης</a:t>
            </a:r>
            <a:r>
              <a:rPr lang="el-GR" sz="2000" b="1" dirty="0" smtClean="0">
                <a:solidFill>
                  <a:srgbClr val="7030A0"/>
                </a:solidFill>
              </a:rPr>
              <a:t>.</a:t>
            </a:r>
          </a:p>
          <a:p>
            <a:endParaRPr lang="el-GR" sz="2000" b="1" dirty="0" smtClean="0">
              <a:solidFill>
                <a:srgbClr val="0070C0"/>
              </a:solidFill>
            </a:endParaRPr>
          </a:p>
          <a:p>
            <a:r>
              <a:rPr lang="el-GR" sz="2000" dirty="0" smtClean="0">
                <a:solidFill>
                  <a:srgbClr val="C00000"/>
                </a:solidFill>
              </a:rPr>
              <a:t>Ο δεύτερος, απαραίτητος για τη </a:t>
            </a:r>
            <a:r>
              <a:rPr lang="el-GR" sz="2000" b="1" u="sng" dirty="0" smtClean="0">
                <a:solidFill>
                  <a:srgbClr val="C00000"/>
                </a:solidFill>
              </a:rPr>
              <a:t>συγκρότηση  επαγγελματικής υπόστασης  &amp;  την επιτέλεση έργου</a:t>
            </a:r>
            <a:r>
              <a:rPr lang="el-GR" sz="2000" b="1" dirty="0" smtClean="0">
                <a:solidFill>
                  <a:srgbClr val="C00000"/>
                </a:solidFill>
              </a:rPr>
              <a:t>.</a:t>
            </a:r>
          </a:p>
          <a:p>
            <a:endParaRPr lang="el-GR" sz="1800" dirty="0" smtClean="0">
              <a:solidFill>
                <a:srgbClr val="C00000"/>
              </a:solidFill>
            </a:endParaRPr>
          </a:p>
          <a:p>
            <a:pPr algn="ctr"/>
            <a:r>
              <a:rPr lang="en-US" sz="2000" dirty="0" smtClean="0"/>
              <a:t>H </a:t>
            </a:r>
            <a:r>
              <a:rPr lang="el-GR" sz="2000" dirty="0" smtClean="0"/>
              <a:t>μέγιστη σημασία της εκπαίδευσης δεν συνάδει με το να επαφίεται </a:t>
            </a:r>
          </a:p>
          <a:p>
            <a:pPr algn="ctr">
              <a:buNone/>
            </a:pPr>
            <a:r>
              <a:rPr lang="el-GR" sz="2000" dirty="0" smtClean="0"/>
              <a:t>μόνο στη χαρισματικότητα μεμονωμένων «ατόμων-δασκάλων».  </a:t>
            </a:r>
          </a:p>
          <a:p>
            <a:pPr algn="ctr"/>
            <a:r>
              <a:rPr lang="el-GR" sz="2000" dirty="0" smtClean="0"/>
              <a:t>Προβάλλει επιτακτικότερη από ποτέ η ανάγκη </a:t>
            </a:r>
          </a:p>
          <a:p>
            <a:pPr algn="ctr">
              <a:buNone/>
            </a:pPr>
            <a:r>
              <a:rPr lang="el-GR" sz="2000" b="1" i="1" u="sng" spc="300" dirty="0" smtClean="0">
                <a:effectLst>
                  <a:outerShdw blurRad="38100" dist="38100" dir="2700000" algn="tl">
                    <a:srgbClr val="000000">
                      <a:alpha val="43137"/>
                    </a:srgbClr>
                  </a:outerShdw>
                </a:effectLst>
              </a:rPr>
              <a:t>ορισμού</a:t>
            </a:r>
            <a:r>
              <a:rPr lang="el-GR" sz="2000" b="1" i="1" u="sng" spc="300" dirty="0" smtClean="0"/>
              <a:t> και </a:t>
            </a:r>
            <a:r>
              <a:rPr lang="el-GR" sz="2000" b="1" i="1" u="sng" spc="600" dirty="0" smtClean="0">
                <a:effectLst>
                  <a:outerShdw blurRad="38100" dist="38100" dir="2700000" algn="tl">
                    <a:srgbClr val="000000">
                      <a:alpha val="43137"/>
                    </a:srgbClr>
                  </a:outerShdw>
                </a:effectLst>
              </a:rPr>
              <a:t>θεσμοθέτησης/καθιέρωσης</a:t>
            </a:r>
            <a:r>
              <a:rPr lang="el-GR" sz="2000" dirty="0" smtClean="0"/>
              <a:t>  </a:t>
            </a:r>
          </a:p>
          <a:p>
            <a:pPr algn="ctr">
              <a:buNone/>
            </a:pPr>
            <a:r>
              <a:rPr lang="el-GR" sz="2000" dirty="0" smtClean="0"/>
              <a:t>με το ως άνω σκεπτικό και κατά το δυνατό  ανεξαρτήτως προσώπων , </a:t>
            </a:r>
          </a:p>
          <a:p>
            <a:pPr algn="ctr">
              <a:buNone/>
            </a:pPr>
            <a:r>
              <a:rPr lang="el-GR" sz="2000" b="1" spc="600" dirty="0" smtClean="0">
                <a:effectLst>
                  <a:outerShdw blurRad="38100" dist="38100" dir="2700000" algn="tl">
                    <a:srgbClr val="000000">
                      <a:alpha val="43137"/>
                    </a:srgbClr>
                  </a:outerShdw>
                </a:effectLst>
              </a:rPr>
              <a:t>αρχών</a:t>
            </a:r>
            <a:r>
              <a:rPr lang="el-GR" sz="2000" spc="600" dirty="0" smtClean="0">
                <a:effectLst>
                  <a:outerShdw blurRad="38100" dist="38100" dir="2700000" algn="tl">
                    <a:srgbClr val="000000">
                      <a:alpha val="43137"/>
                    </a:srgbClr>
                  </a:outerShdw>
                </a:effectLst>
              </a:rPr>
              <a:t> και </a:t>
            </a:r>
            <a:r>
              <a:rPr lang="el-GR" sz="2000" b="1" spc="600" dirty="0" smtClean="0">
                <a:effectLst>
                  <a:outerShdw blurRad="38100" dist="38100" dir="2700000" algn="tl">
                    <a:srgbClr val="000000">
                      <a:alpha val="43137"/>
                    </a:srgbClr>
                  </a:outerShdw>
                </a:effectLst>
              </a:rPr>
              <a:t>κανόνων διδασκαλίας</a:t>
            </a:r>
            <a:r>
              <a:rPr lang="el-GR" sz="2000" b="1" dirty="0" smtClean="0"/>
              <a:t>, </a:t>
            </a:r>
          </a:p>
          <a:p>
            <a:pPr algn="ctr">
              <a:buNone/>
            </a:pPr>
            <a:r>
              <a:rPr lang="el-GR" sz="2000" dirty="0" smtClean="0"/>
              <a:t>η  </a:t>
            </a:r>
            <a:r>
              <a:rPr lang="el-GR" sz="2000" b="1" u="sng" spc="600" dirty="0" smtClean="0">
                <a:effectLst>
                  <a:outerShdw blurRad="38100" dist="38100" dir="2700000" algn="tl">
                    <a:srgbClr val="000000">
                      <a:alpha val="43137"/>
                    </a:srgbClr>
                  </a:outerShdw>
                </a:effectLst>
              </a:rPr>
              <a:t>εφαρμογή</a:t>
            </a:r>
            <a:r>
              <a:rPr lang="el-GR" sz="2000" b="1" spc="600" dirty="0" smtClean="0"/>
              <a:t> </a:t>
            </a:r>
            <a:r>
              <a:rPr lang="el-GR" sz="2000" dirty="0" smtClean="0"/>
              <a:t>των οποίων θα υπόκειται </a:t>
            </a:r>
            <a:endParaRPr lang="en-US" sz="2000" dirty="0" smtClean="0"/>
          </a:p>
          <a:p>
            <a:pPr algn="ctr">
              <a:buNone/>
            </a:pPr>
            <a:r>
              <a:rPr lang="el-GR" sz="2000" dirty="0" smtClean="0"/>
              <a:t>σε </a:t>
            </a:r>
            <a:r>
              <a:rPr lang="el-GR" sz="2000" i="1" dirty="0" smtClean="0">
                <a:effectLst>
                  <a:outerShdw blurRad="38100" dist="38100" dir="2700000" algn="tl">
                    <a:srgbClr val="000000">
                      <a:alpha val="43137"/>
                    </a:srgbClr>
                  </a:outerShdw>
                </a:effectLst>
              </a:rPr>
              <a:t>τακτική,</a:t>
            </a:r>
            <a:r>
              <a:rPr lang="el-GR" sz="2000" dirty="0" smtClean="0"/>
              <a:t> </a:t>
            </a:r>
            <a:r>
              <a:rPr lang="el-GR" sz="2000" i="1" dirty="0" smtClean="0"/>
              <a:t>καλοπροαίρετη</a:t>
            </a:r>
            <a:r>
              <a:rPr lang="el-GR" sz="2000" dirty="0" smtClean="0"/>
              <a:t> </a:t>
            </a:r>
            <a:r>
              <a:rPr lang="el-GR" sz="2000" b="1" dirty="0" smtClean="0"/>
              <a:t>αξιολόγηση</a:t>
            </a:r>
            <a:r>
              <a:rPr lang="el-GR" sz="2000" dirty="0" smtClean="0"/>
              <a:t> και </a:t>
            </a:r>
            <a:r>
              <a:rPr lang="el-GR" sz="2000" b="1" spc="300" dirty="0" smtClean="0">
                <a:effectLst>
                  <a:outerShdw blurRad="38100" dist="38100" dir="2700000" algn="tl">
                    <a:srgbClr val="000000">
                      <a:alpha val="43137"/>
                    </a:srgbClr>
                  </a:outerShdw>
                </a:effectLst>
              </a:rPr>
              <a:t>διαπίστευση.</a:t>
            </a:r>
            <a:endParaRPr lang="en-US" sz="2000" b="1" spc="300" dirty="0" smtClean="0">
              <a:effectLst>
                <a:outerShdw blurRad="38100" dist="38100" dir="2700000" algn="tl">
                  <a:srgbClr val="000000">
                    <a:alpha val="43137"/>
                  </a:srgbClr>
                </a:outerShdw>
              </a:effectLst>
            </a:endParaRPr>
          </a:p>
          <a:p>
            <a:endParaRPr lang="el-GR" sz="1800" dirty="0" smtClean="0">
              <a:solidFill>
                <a:srgbClr val="C00000"/>
              </a:solidFill>
            </a:endParaRPr>
          </a:p>
          <a:p>
            <a:endParaRPr lang="el-GR" sz="1800" dirty="0">
              <a:solidFill>
                <a:srgbClr val="C00000"/>
              </a:solidFill>
            </a:endParaRPr>
          </a:p>
        </p:txBody>
      </p:sp>
    </p:spTree>
    <p:extLst>
      <p:ext uri="{BB962C8B-B14F-4D97-AF65-F5344CB8AC3E}">
        <p14:creationId xmlns:p14="http://schemas.microsoft.com/office/powerpoint/2010/main" val="174744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500"/>
                                        <p:tgtEl>
                                          <p:spTgt spid="3">
                                            <p:txEl>
                                              <p:pRg st="10" end="1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dissolv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2"/>
          </a:xfrm>
        </p:spPr>
        <p:txBody>
          <a:bodyPr>
            <a:normAutofit/>
          </a:bodyPr>
          <a:lstStyle/>
          <a:p>
            <a:r>
              <a:rPr lang="el-GR" spc="600" dirty="0" smtClean="0"/>
              <a:t>Συγκρίσεις</a:t>
            </a:r>
            <a:r>
              <a:rPr lang="en-US" spc="600" dirty="0" smtClean="0"/>
              <a:t> </a:t>
            </a:r>
            <a:endParaRPr lang="el-GR" spc="600" dirty="0"/>
          </a:p>
        </p:txBody>
      </p:sp>
      <p:sp>
        <p:nvSpPr>
          <p:cNvPr id="3" name="Rectangle 2"/>
          <p:cNvSpPr/>
          <p:nvPr/>
        </p:nvSpPr>
        <p:spPr>
          <a:xfrm>
            <a:off x="0" y="785794"/>
            <a:ext cx="9144000" cy="6001643"/>
          </a:xfrm>
          <a:prstGeom prst="rect">
            <a:avLst/>
          </a:prstGeom>
        </p:spPr>
        <p:txBody>
          <a:bodyPr wrap="square">
            <a:spAutoFit/>
          </a:bodyPr>
          <a:lstStyle/>
          <a:p>
            <a:pPr algn="just"/>
            <a:r>
              <a:rPr lang="el-GR" sz="2400" dirty="0" smtClean="0"/>
              <a:t>Η </a:t>
            </a:r>
            <a:r>
              <a:rPr lang="el-GR" sz="2400" b="1" dirty="0" smtClean="0">
                <a:solidFill>
                  <a:srgbClr val="FF0000"/>
                </a:solidFill>
              </a:rPr>
              <a:t>βιωματική μάθηση </a:t>
            </a:r>
            <a:r>
              <a:rPr lang="el-GR" sz="2400" dirty="0" smtClean="0"/>
              <a:t>συγκρίνεται αναπόφευκτα με τη </a:t>
            </a:r>
            <a:r>
              <a:rPr lang="el-GR" sz="2400" dirty="0" smtClean="0">
                <a:solidFill>
                  <a:srgbClr val="7030A0"/>
                </a:solidFill>
              </a:rPr>
              <a:t>συμβατική, τυπική, </a:t>
            </a:r>
            <a:r>
              <a:rPr lang="el-GR" sz="2400" b="1" dirty="0" smtClean="0">
                <a:solidFill>
                  <a:srgbClr val="7030A0"/>
                </a:solidFill>
              </a:rPr>
              <a:t>ακαδημαϊκή μάθηση</a:t>
            </a:r>
            <a:r>
              <a:rPr lang="el-GR" sz="2400" dirty="0" smtClean="0">
                <a:solidFill>
                  <a:srgbClr val="7030A0"/>
                </a:solidFill>
              </a:rPr>
              <a:t>,</a:t>
            </a:r>
            <a:r>
              <a:rPr lang="el-GR" sz="2400" dirty="0" smtClean="0"/>
              <a:t> ήτοι τη διεργασία της απόκτησης γνώσεων μέσω της μελέτης ενός θέματος </a:t>
            </a:r>
            <a:r>
              <a:rPr lang="el-GR" sz="2400" i="1" dirty="0" smtClean="0">
                <a:solidFill>
                  <a:srgbClr val="7030A0"/>
                </a:solidFill>
              </a:rPr>
              <a:t>χωρίς</a:t>
            </a:r>
            <a:r>
              <a:rPr lang="el-GR" sz="2400" dirty="0" smtClean="0"/>
              <a:t> την αναγκαιότητα της άμεσης εμπειρίας. Ενώ οι </a:t>
            </a:r>
            <a:r>
              <a:rPr lang="el-GR" sz="2400" dirty="0" smtClean="0">
                <a:effectLst>
                  <a:outerShdw blurRad="38100" dist="38100" dir="2700000" algn="tl">
                    <a:srgbClr val="000000">
                      <a:alpha val="43137"/>
                    </a:srgbClr>
                  </a:outerShdw>
                </a:effectLst>
              </a:rPr>
              <a:t>αρχές</a:t>
            </a:r>
            <a:r>
              <a:rPr lang="el-GR" sz="2400" dirty="0" smtClean="0"/>
              <a:t> της </a:t>
            </a:r>
            <a:r>
              <a:rPr lang="el-GR" sz="2400" b="1" dirty="0" smtClean="0">
                <a:solidFill>
                  <a:srgbClr val="FF0000"/>
                </a:solidFill>
              </a:rPr>
              <a:t>βιωματικής μάθησης</a:t>
            </a:r>
            <a:r>
              <a:rPr lang="el-GR" sz="2400" dirty="0" smtClean="0">
                <a:solidFill>
                  <a:srgbClr val="FF0000"/>
                </a:solidFill>
              </a:rPr>
              <a:t> </a:t>
            </a:r>
            <a:r>
              <a:rPr lang="el-GR" sz="2400" dirty="0" smtClean="0"/>
              <a:t>είναι </a:t>
            </a:r>
            <a:r>
              <a:rPr lang="el-GR" sz="2400" dirty="0" smtClean="0">
                <a:solidFill>
                  <a:srgbClr val="FF0000"/>
                </a:solidFill>
              </a:rPr>
              <a:t>η ανάλυση, η πρωτοβουλία και η ώσμωση </a:t>
            </a:r>
            <a:r>
              <a:rPr lang="el-GR" sz="2400" dirty="0" smtClean="0"/>
              <a:t>, εκείνες της </a:t>
            </a:r>
            <a:r>
              <a:rPr lang="el-GR" sz="2400" b="1" dirty="0" smtClean="0">
                <a:solidFill>
                  <a:srgbClr val="7030A0"/>
                </a:solidFill>
              </a:rPr>
              <a:t>ακαδημαϊκής μάθησης</a:t>
            </a:r>
            <a:r>
              <a:rPr lang="el-GR" sz="2400" dirty="0" smtClean="0">
                <a:solidFill>
                  <a:srgbClr val="7030A0"/>
                </a:solidFill>
              </a:rPr>
              <a:t> </a:t>
            </a:r>
            <a:r>
              <a:rPr lang="el-GR" sz="2400" dirty="0" smtClean="0"/>
              <a:t>είναι η </a:t>
            </a:r>
            <a:r>
              <a:rPr lang="el-GR" sz="2400" dirty="0" smtClean="0">
                <a:solidFill>
                  <a:srgbClr val="7030A0"/>
                </a:solidFill>
              </a:rPr>
              <a:t>εποικοδομητική ερμηνεία και η αναπαραγωγή</a:t>
            </a:r>
            <a:r>
              <a:rPr lang="el-GR" sz="2400" dirty="0" smtClean="0"/>
              <a:t>.</a:t>
            </a:r>
          </a:p>
          <a:p>
            <a:pPr algn="just"/>
            <a:r>
              <a:rPr lang="el-GR" sz="2400" dirty="0" smtClean="0"/>
              <a:t/>
            </a:r>
            <a:br>
              <a:rPr lang="el-GR" sz="2400" dirty="0" smtClean="0"/>
            </a:br>
            <a:r>
              <a:rPr lang="el-GR" sz="2400" dirty="0" smtClean="0"/>
              <a:t>Αν και οι δυο μέθοδοι στοχεύουν στην </a:t>
            </a:r>
            <a:r>
              <a:rPr lang="el-GR" sz="2400" b="1" dirty="0" smtClean="0"/>
              <a:t>παροχή νέων γνώσεων</a:t>
            </a:r>
            <a:r>
              <a:rPr lang="el-GR" sz="2400" dirty="0" smtClean="0"/>
              <a:t> στο μαθητευόμενο, η </a:t>
            </a:r>
            <a:r>
              <a:rPr lang="el-GR" sz="2400" b="1" dirty="0" smtClean="0">
                <a:solidFill>
                  <a:srgbClr val="7030A0"/>
                </a:solidFill>
              </a:rPr>
              <a:t>ακαδημαϊκή μάθηση </a:t>
            </a:r>
            <a:r>
              <a:rPr lang="el-GR" sz="2400" dirty="0" smtClean="0"/>
              <a:t>το επιτυγχάνει μέσω πιο </a:t>
            </a:r>
            <a:r>
              <a:rPr lang="el-GR" sz="2400" dirty="0" smtClean="0">
                <a:solidFill>
                  <a:srgbClr val="7030A0"/>
                </a:solidFill>
              </a:rPr>
              <a:t>αφηρημένων</a:t>
            </a:r>
            <a:r>
              <a:rPr lang="el-GR" sz="2400" dirty="0" smtClean="0"/>
              <a:t> τεχνικών που επικεντρώνονται στην </a:t>
            </a:r>
            <a:r>
              <a:rPr lang="el-GR" sz="2400" dirty="0" smtClean="0">
                <a:solidFill>
                  <a:srgbClr val="7030A0"/>
                </a:solidFill>
              </a:rPr>
              <a:t>αίθουσα διδασκαλίας</a:t>
            </a:r>
            <a:r>
              <a:rPr lang="el-GR" sz="2400" dirty="0" smtClean="0"/>
              <a:t>, ενώ η </a:t>
            </a:r>
            <a:r>
              <a:rPr lang="el-GR" sz="2400" b="1" dirty="0" smtClean="0">
                <a:solidFill>
                  <a:srgbClr val="FF0000"/>
                </a:solidFill>
              </a:rPr>
              <a:t>βιωματική μάθηση </a:t>
            </a:r>
            <a:r>
              <a:rPr lang="el-GR" sz="2400" dirty="0" smtClean="0"/>
              <a:t>εμπλέκει  </a:t>
            </a:r>
            <a:r>
              <a:rPr lang="el-GR" sz="2400" b="1" dirty="0" smtClean="0">
                <a:solidFill>
                  <a:srgbClr val="FF0000"/>
                </a:solidFill>
                <a:effectLst>
                  <a:outerShdw blurRad="38100" dist="38100" dir="2700000" algn="tl">
                    <a:srgbClr val="000000">
                      <a:alpha val="43137"/>
                    </a:srgbClr>
                  </a:outerShdw>
                </a:effectLst>
              </a:rPr>
              <a:t>ε ν ε ρ γ ά  </a:t>
            </a:r>
            <a:r>
              <a:rPr lang="el-GR" sz="2400" dirty="0" smtClean="0"/>
              <a:t>τον μαθητευόμενο σε  </a:t>
            </a:r>
            <a:r>
              <a:rPr lang="el-GR" sz="2400" dirty="0" smtClean="0">
                <a:solidFill>
                  <a:srgbClr val="FF0000"/>
                </a:solidFill>
              </a:rPr>
              <a:t>χειροπιαστές εμπειρικές δοκιμασίες</a:t>
            </a:r>
            <a:r>
              <a:rPr lang="el-GR" sz="2400" dirty="0" smtClean="0"/>
              <a:t>. Οι </a:t>
            </a:r>
            <a:r>
              <a:rPr lang="el-GR" sz="2400" dirty="0" smtClean="0">
                <a:solidFill>
                  <a:srgbClr val="FF0000"/>
                </a:solidFill>
                <a:effectLst>
                  <a:outerShdw blurRad="38100" dist="38100" dir="2700000" algn="tl">
                    <a:srgbClr val="000000">
                      <a:alpha val="43137"/>
                    </a:srgbClr>
                  </a:outerShdw>
                </a:effectLst>
              </a:rPr>
              <a:t>βιωματικές δραστηριότητες</a:t>
            </a:r>
            <a:r>
              <a:rPr lang="el-GR" sz="2400" dirty="0" smtClean="0"/>
              <a:t> είναι εξορισμού  </a:t>
            </a:r>
            <a:r>
              <a:rPr lang="el-GR" sz="2400" b="1" dirty="0" smtClean="0">
                <a:solidFill>
                  <a:srgbClr val="FF0000"/>
                </a:solidFill>
                <a:effectLst>
                  <a:outerShdw blurRad="38100" dist="38100" dir="2700000" algn="tl">
                    <a:srgbClr val="000000">
                      <a:alpha val="43137"/>
                    </a:srgbClr>
                  </a:outerShdw>
                </a:effectLst>
              </a:rPr>
              <a:t>διαδραστικές και δυναμικές</a:t>
            </a:r>
            <a:r>
              <a:rPr lang="el-GR" sz="2400" dirty="0" smtClean="0"/>
              <a:t>∙ υπάρχουν αμέτρητοι τρόποι  που οι  εν λόγω μαθησιακές δραστηριότητες μπορούν  να  σχεδιαστούν και να εκτελεστούν, ιδίως στην  </a:t>
            </a:r>
            <a:r>
              <a:rPr lang="el-GR" sz="2400" spc="300" dirty="0" smtClean="0">
                <a:effectLst>
                  <a:outerShdw blurRad="38100" dist="38100" dir="2700000" algn="tl">
                    <a:srgbClr val="000000">
                      <a:alpha val="43137"/>
                    </a:srgbClr>
                  </a:outerShdw>
                </a:effectLst>
              </a:rPr>
              <a:t>επαγγελματική</a:t>
            </a:r>
            <a:r>
              <a:rPr lang="el-GR" sz="2400" dirty="0" smtClean="0"/>
              <a:t> εκπαίδευση. </a:t>
            </a:r>
          </a:p>
        </p:txBody>
      </p:sp>
    </p:spTree>
    <p:extLst>
      <p:ext uri="{BB962C8B-B14F-4D97-AF65-F5344CB8AC3E}">
        <p14:creationId xmlns:p14="http://schemas.microsoft.com/office/powerpoint/2010/main" val="395650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2984"/>
          </a:xfrm>
        </p:spPr>
        <p:txBody>
          <a:bodyPr>
            <a:normAutofit fontScale="90000"/>
          </a:bodyPr>
          <a:lstStyle/>
          <a:p>
            <a:r>
              <a:rPr lang="el-GR" sz="2400" b="1" spc="600" dirty="0" smtClean="0"/>
              <a:t>Διαφορές </a:t>
            </a:r>
            <a:r>
              <a:rPr lang="el-GR" sz="2400" dirty="0" smtClean="0"/>
              <a:t>μεταξύ</a:t>
            </a:r>
            <a:br>
              <a:rPr lang="el-GR" sz="2400" dirty="0" smtClean="0"/>
            </a:br>
            <a:r>
              <a:rPr lang="el-GR" sz="2400" dirty="0" smtClean="0">
                <a:solidFill>
                  <a:srgbClr val="7030A0"/>
                </a:solidFill>
                <a:effectLst>
                  <a:outerShdw blurRad="38100" dist="38100" dir="2700000" algn="tl">
                    <a:srgbClr val="000000">
                      <a:alpha val="43137"/>
                    </a:srgbClr>
                  </a:outerShdw>
                </a:effectLst>
              </a:rPr>
              <a:t>συμβατικής, ακαδημαϊκής εκπαίδευσης  </a:t>
            </a:r>
            <a:r>
              <a:rPr lang="el-GR" sz="2400" dirty="0" smtClean="0"/>
              <a:t>και </a:t>
            </a:r>
            <a:r>
              <a:rPr lang="el-GR" sz="2400" dirty="0" smtClean="0">
                <a:solidFill>
                  <a:srgbClr val="FF0000"/>
                </a:solidFill>
                <a:effectLst>
                  <a:outerShdw blurRad="38100" dist="38100" dir="2700000" algn="tl">
                    <a:srgbClr val="000000">
                      <a:alpha val="43137"/>
                    </a:srgbClr>
                  </a:outerShdw>
                </a:effectLst>
              </a:rPr>
              <a:t> βιωματικής μάθησης</a:t>
            </a:r>
            <a:r>
              <a:rPr lang="el-GR" sz="2400" dirty="0" smtClean="0"/>
              <a:t/>
            </a:r>
            <a:br>
              <a:rPr lang="el-GR" sz="2400" dirty="0" smtClean="0"/>
            </a:br>
            <a:endParaRPr lang="el-GR" sz="2700" dirty="0"/>
          </a:p>
        </p:txBody>
      </p:sp>
      <p:graphicFrame>
        <p:nvGraphicFramePr>
          <p:cNvPr id="3" name="2 - Πίνακας"/>
          <p:cNvGraphicFramePr>
            <a:graphicFrameLocks noGrp="1"/>
          </p:cNvGraphicFramePr>
          <p:nvPr>
            <p:extLst>
              <p:ext uri="{D42A27DB-BD31-4B8C-83A1-F6EECF244321}">
                <p14:modId xmlns:p14="http://schemas.microsoft.com/office/powerpoint/2010/main" val="2308247421"/>
              </p:ext>
            </p:extLst>
          </p:nvPr>
        </p:nvGraphicFramePr>
        <p:xfrm>
          <a:off x="-32" y="1000107"/>
          <a:ext cx="9144032" cy="6409224"/>
        </p:xfrm>
        <a:graphic>
          <a:graphicData uri="http://schemas.openxmlformats.org/drawingml/2006/table">
            <a:tbl>
              <a:tblPr/>
              <a:tblGrid>
                <a:gridCol w="4443846"/>
                <a:gridCol w="4700186"/>
              </a:tblGrid>
              <a:tr h="399172">
                <a:tc>
                  <a:txBody>
                    <a:bodyPr/>
                    <a:lstStyle/>
                    <a:p>
                      <a:pPr algn="ctr" fontAlgn="t"/>
                      <a:r>
                        <a:rPr lang="el-GR" sz="1800" b="1" kern="1200" spc="600" dirty="0" smtClean="0">
                          <a:solidFill>
                            <a:srgbClr val="7030A0"/>
                          </a:solidFill>
                          <a:latin typeface="+mn-lt"/>
                          <a:ea typeface="+mn-ea"/>
                          <a:cs typeface="+mn-cs"/>
                        </a:rPr>
                        <a:t>Συμβατική εκπαίδευση</a:t>
                      </a:r>
                      <a:endParaRPr lang="fr-FR" sz="1800" b="1" spc="600" dirty="0">
                        <a:solidFill>
                          <a:srgbClr val="7030A0"/>
                        </a:solidFill>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FF"/>
                    </a:solidFill>
                  </a:tcPr>
                </a:tc>
                <a:tc>
                  <a:txBody>
                    <a:bodyPr/>
                    <a:lstStyle/>
                    <a:p>
                      <a:pPr algn="ctr" fontAlgn="t"/>
                      <a:r>
                        <a:rPr lang="el-GR" sz="2000" b="1" spc="600" dirty="0" smtClean="0">
                          <a:solidFill>
                            <a:srgbClr val="DD0000"/>
                          </a:solidFill>
                          <a:effectLst>
                            <a:outerShdw blurRad="38100" dist="38100" dir="2700000" algn="tl">
                              <a:srgbClr val="000000">
                                <a:alpha val="43137"/>
                              </a:srgbClr>
                            </a:outerShdw>
                          </a:effectLst>
                          <a:latin typeface="+mn-lt"/>
                        </a:rPr>
                        <a:t>Βιωματική</a:t>
                      </a:r>
                      <a:r>
                        <a:rPr lang="el-GR" sz="2000" b="1" spc="600" baseline="0" dirty="0" smtClean="0">
                          <a:solidFill>
                            <a:srgbClr val="DD0000"/>
                          </a:solidFill>
                          <a:effectLst>
                            <a:outerShdw blurRad="38100" dist="38100" dir="2700000" algn="tl">
                              <a:srgbClr val="000000">
                                <a:alpha val="43137"/>
                              </a:srgbClr>
                            </a:outerShdw>
                          </a:effectLst>
                          <a:latin typeface="+mn-lt"/>
                        </a:rPr>
                        <a:t> μάθηση</a:t>
                      </a:r>
                      <a:endParaRPr lang="fr-FR" sz="2000" b="1" spc="600" dirty="0">
                        <a:solidFill>
                          <a:srgbClr val="DD0000"/>
                        </a:solidFill>
                        <a:effectLst>
                          <a:outerShdw blurRad="38100" dist="38100" dir="2700000" algn="tl">
                            <a:srgbClr val="000000">
                              <a:alpha val="43137"/>
                            </a:srgbClr>
                          </a:outerShdw>
                        </a:effectLst>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CC"/>
                    </a:solidFill>
                  </a:tcPr>
                </a:tc>
              </a:tr>
              <a:tr h="576719">
                <a:tc>
                  <a:txBody>
                    <a:bodyPr/>
                    <a:lstStyle/>
                    <a:p>
                      <a:pPr fontAlgn="t"/>
                      <a:r>
                        <a:rPr lang="el-GR" sz="1600" spc="300" dirty="0" smtClean="0">
                          <a:latin typeface="+mn-lt"/>
                        </a:rPr>
                        <a:t>Εστίαση</a:t>
                      </a:r>
                      <a:r>
                        <a:rPr lang="el-GR" sz="1600" spc="300" baseline="0" dirty="0" smtClean="0">
                          <a:latin typeface="+mn-lt"/>
                        </a:rPr>
                        <a:t> στη </a:t>
                      </a:r>
                      <a:r>
                        <a:rPr lang="el-GR" sz="1600" spc="300" baseline="0" dirty="0" smtClean="0">
                          <a:effectLst>
                            <a:outerShdw blurRad="38100" dist="38100" dir="2700000" algn="tl">
                              <a:srgbClr val="000000">
                                <a:alpha val="43137"/>
                              </a:srgbClr>
                            </a:outerShdw>
                          </a:effectLst>
                          <a:latin typeface="+mn-lt"/>
                        </a:rPr>
                        <a:t>θεωρία μέσω του δασκάλου</a:t>
                      </a:r>
                      <a:endParaRPr lang="fr-FR" sz="1600" spc="300" dirty="0">
                        <a:effectLst>
                          <a:outerShdw blurRad="38100" dist="38100" dir="2700000" algn="tl">
                            <a:srgbClr val="000000">
                              <a:alpha val="43137"/>
                            </a:srgbClr>
                          </a:outerShdw>
                        </a:effectLst>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FF"/>
                    </a:solidFill>
                  </a:tcPr>
                </a:tc>
                <a:tc>
                  <a:txBody>
                    <a:bodyPr/>
                    <a:lstStyle/>
                    <a:p>
                      <a:pPr fontAlgn="t"/>
                      <a:r>
                        <a:rPr lang="el-GR" sz="1600" b="1" spc="300" dirty="0" smtClean="0">
                          <a:solidFill>
                            <a:srgbClr val="FF0000"/>
                          </a:solidFill>
                          <a:effectLst>
                            <a:outerShdw blurRad="38100" dist="38100" dir="2700000" algn="tl">
                              <a:srgbClr val="000000">
                                <a:alpha val="43137"/>
                              </a:srgbClr>
                            </a:outerShdw>
                          </a:effectLst>
                          <a:latin typeface="+mn-lt"/>
                        </a:rPr>
                        <a:t>Εστίαση στην πράξη μέσω του μαθητή</a:t>
                      </a:r>
                      <a:endParaRPr lang="fr-FR" sz="1600" b="1" spc="300" dirty="0">
                        <a:solidFill>
                          <a:srgbClr val="FF0000"/>
                        </a:solidFill>
                        <a:effectLst>
                          <a:outerShdw blurRad="38100" dist="38100" dir="2700000" algn="tl">
                            <a:srgbClr val="000000">
                              <a:alpha val="43137"/>
                            </a:srgbClr>
                          </a:outerShdw>
                        </a:effectLst>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CC"/>
                    </a:solidFill>
                  </a:tcPr>
                </a:tc>
              </a:tr>
              <a:tr h="10501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l-GR" sz="1600" kern="1200" dirty="0" smtClean="0">
                          <a:solidFill>
                            <a:schemeClr val="tx1"/>
                          </a:solidFill>
                          <a:effectLst>
                            <a:outerShdw blurRad="38100" dist="38100" dir="2700000" algn="tl">
                              <a:srgbClr val="000000">
                                <a:alpha val="43137"/>
                              </a:srgbClr>
                            </a:outerShdw>
                          </a:effectLst>
                          <a:latin typeface="+mn-lt"/>
                          <a:ea typeface="+mn-ea"/>
                          <a:cs typeface="+mn-cs"/>
                        </a:rPr>
                        <a:t>Σταθερός</a:t>
                      </a:r>
                      <a:r>
                        <a:rPr lang="el-GR" sz="1600" kern="1200" dirty="0" smtClean="0">
                          <a:solidFill>
                            <a:schemeClr val="tx1"/>
                          </a:solidFill>
                          <a:latin typeface="+mn-lt"/>
                          <a:ea typeface="+mn-ea"/>
                          <a:cs typeface="+mn-cs"/>
                        </a:rPr>
                        <a:t> σχεδιασμός και περιεχόμενο</a:t>
                      </a:r>
                      <a:br>
                        <a:rPr lang="el-GR" sz="1600" kern="1200" dirty="0" smtClean="0">
                          <a:solidFill>
                            <a:schemeClr val="tx1"/>
                          </a:solidFill>
                          <a:latin typeface="+mn-lt"/>
                          <a:ea typeface="+mn-ea"/>
                          <a:cs typeface="+mn-cs"/>
                        </a:rPr>
                      </a:br>
                      <a:r>
                        <a:rPr lang="el-GR" sz="1600" kern="1200" dirty="0" smtClean="0">
                          <a:solidFill>
                            <a:schemeClr val="tx1"/>
                          </a:solidFill>
                          <a:latin typeface="+mn-lt"/>
                          <a:ea typeface="+mn-ea"/>
                          <a:cs typeface="+mn-cs"/>
                        </a:rPr>
                        <a:t>με  </a:t>
                      </a:r>
                      <a:r>
                        <a:rPr lang="el-GR" sz="1600" kern="1200" dirty="0" smtClean="0">
                          <a:solidFill>
                            <a:schemeClr val="tx1"/>
                          </a:solidFill>
                          <a:effectLst>
                            <a:outerShdw blurRad="38100" dist="38100" dir="2700000" algn="tl">
                              <a:srgbClr val="000000">
                                <a:alpha val="43137"/>
                              </a:srgbClr>
                            </a:outerShdw>
                          </a:effectLst>
                          <a:latin typeface="+mn-lt"/>
                          <a:ea typeface="+mn-ea"/>
                          <a:cs typeface="+mn-cs"/>
                        </a:rPr>
                        <a:t>εξωτερικές</a:t>
                      </a:r>
                      <a:r>
                        <a:rPr lang="el-GR" sz="1600" kern="1200" dirty="0" smtClean="0">
                          <a:solidFill>
                            <a:schemeClr val="tx1"/>
                          </a:solidFill>
                          <a:latin typeface="+mn-lt"/>
                          <a:ea typeface="+mn-ea"/>
                          <a:cs typeface="+mn-cs"/>
                        </a:rPr>
                        <a:t> </a:t>
                      </a:r>
                      <a:r>
                        <a:rPr lang="el-GR" sz="1600" kern="1200" baseline="0" dirty="0" smtClean="0">
                          <a:solidFill>
                            <a:schemeClr val="tx1"/>
                          </a:solidFill>
                          <a:latin typeface="+mn-lt"/>
                          <a:ea typeface="+mn-ea"/>
                          <a:cs typeface="+mn-cs"/>
                        </a:rPr>
                        <a:t> προϋποθέσεις</a:t>
                      </a:r>
                      <a:r>
                        <a:rPr lang="el-GR" sz="1600" kern="1200" dirty="0" smtClean="0">
                          <a:solidFill>
                            <a:schemeClr val="tx1"/>
                          </a:solidFill>
                          <a:latin typeface="+mn-lt"/>
                          <a:ea typeface="+mn-ea"/>
                          <a:cs typeface="+mn-cs"/>
                        </a:rPr>
                        <a:t> (</a:t>
                      </a:r>
                      <a:r>
                        <a:rPr lang="el-GR" sz="1600" kern="1200" baseline="0" dirty="0" smtClean="0">
                          <a:solidFill>
                            <a:schemeClr val="tx1"/>
                          </a:solidFill>
                          <a:latin typeface="+mn-lt"/>
                          <a:ea typeface="+mn-ea"/>
                          <a:cs typeface="+mn-cs"/>
                        </a:rPr>
                        <a:t> εκπαιδευτικά ιδρύματα </a:t>
                      </a:r>
                      <a:r>
                        <a:rPr lang="el-GR" sz="1600" kern="1200" dirty="0" smtClean="0">
                          <a:solidFill>
                            <a:schemeClr val="tx1"/>
                          </a:solidFill>
                          <a:latin typeface="+mn-lt"/>
                          <a:ea typeface="+mn-ea"/>
                          <a:cs typeface="+mn-cs"/>
                        </a:rPr>
                        <a:t>, ε ξ ε τ ά σ ε ι ς  κλπ.)</a:t>
                      </a:r>
                      <a:endParaRPr lang="fr-FR" sz="1600" dirty="0" smtClean="0">
                        <a:latin typeface="+mn-lt"/>
                      </a:endParaRPr>
                    </a:p>
                    <a:p>
                      <a:pPr fontAlgn="t"/>
                      <a:endParaRPr lang="en-US" sz="1600" dirty="0">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FF"/>
                    </a:solidFill>
                  </a:tcPr>
                </a:tc>
                <a:tc>
                  <a:txBody>
                    <a:bodyPr/>
                    <a:lstStyle/>
                    <a:p>
                      <a:pPr fontAlgn="t"/>
                      <a:r>
                        <a:rPr lang="el-GR" sz="1600" b="1" spc="300" dirty="0" smtClean="0">
                          <a:solidFill>
                            <a:srgbClr val="FF0000"/>
                          </a:solidFill>
                          <a:effectLst>
                            <a:outerShdw blurRad="38100" dist="38100" dir="2700000" algn="tl">
                              <a:srgbClr val="000000">
                                <a:alpha val="43137"/>
                              </a:srgbClr>
                            </a:outerShdw>
                          </a:effectLst>
                          <a:latin typeface="+mn-lt"/>
                        </a:rPr>
                        <a:t>Ευέλικτος</a:t>
                      </a:r>
                      <a:r>
                        <a:rPr lang="el-GR" sz="1600" b="1" spc="300" baseline="0" dirty="0" smtClean="0">
                          <a:solidFill>
                            <a:srgbClr val="FF0000"/>
                          </a:solidFill>
                          <a:effectLst>
                            <a:outerShdw blurRad="38100" dist="38100" dir="2700000" algn="tl">
                              <a:srgbClr val="000000">
                                <a:alpha val="43137"/>
                              </a:srgbClr>
                            </a:outerShdw>
                          </a:effectLst>
                          <a:latin typeface="+mn-lt"/>
                        </a:rPr>
                        <a:t> σχεδιασμός δραστηριοτήτων  ανακάλυψης της γνώσης</a:t>
                      </a:r>
                      <a:endParaRPr lang="fr-FR" sz="1600" b="1" spc="300" dirty="0">
                        <a:solidFill>
                          <a:srgbClr val="FF0000"/>
                        </a:solidFill>
                        <a:effectLst>
                          <a:outerShdw blurRad="38100" dist="38100" dir="2700000" algn="tl">
                            <a:srgbClr val="000000">
                              <a:alpha val="43137"/>
                            </a:srgbClr>
                          </a:outerShdw>
                        </a:effectLst>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CC"/>
                    </a:solidFill>
                  </a:tcPr>
                </a:tc>
              </a:tr>
              <a:tr h="576719">
                <a:tc>
                  <a:txBody>
                    <a:bodyPr/>
                    <a:lstStyle/>
                    <a:p>
                      <a:pPr fontAlgn="t"/>
                      <a:r>
                        <a:rPr lang="el-GR" sz="1600" dirty="0" smtClean="0">
                          <a:effectLst>
                            <a:outerShdw blurRad="38100" dist="38100" dir="2700000" algn="tl">
                              <a:srgbClr val="000000">
                                <a:alpha val="43137"/>
                              </a:srgbClr>
                            </a:outerShdw>
                          </a:effectLst>
                          <a:latin typeface="+mn-lt"/>
                        </a:rPr>
                        <a:t>Μετάδοση / εξήγηση </a:t>
                      </a:r>
                      <a:r>
                        <a:rPr lang="el-GR" sz="1600" dirty="0" smtClean="0">
                          <a:latin typeface="+mn-lt"/>
                        </a:rPr>
                        <a:t>γνώσης </a:t>
                      </a:r>
                      <a:endParaRPr lang="fr-FR" sz="1600" dirty="0">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FF"/>
                    </a:solidFill>
                  </a:tcPr>
                </a:tc>
                <a:tc>
                  <a:txBody>
                    <a:bodyPr/>
                    <a:lstStyle/>
                    <a:p>
                      <a:pPr fontAlgn="t"/>
                      <a:r>
                        <a:rPr lang="el-GR" sz="1600" b="1" dirty="0" smtClean="0">
                          <a:solidFill>
                            <a:srgbClr val="FF0000"/>
                          </a:solidFill>
                          <a:effectLst>
                            <a:outerShdw blurRad="38100" dist="38100" dir="2700000" algn="tl">
                              <a:srgbClr val="000000">
                                <a:alpha val="43137"/>
                              </a:srgbClr>
                            </a:outerShdw>
                          </a:effectLst>
                          <a:latin typeface="+mn-lt"/>
                        </a:rPr>
                        <a:t>Προαγωγή</a:t>
                      </a:r>
                      <a:r>
                        <a:rPr lang="el-GR" sz="1600" b="1" baseline="0" dirty="0" smtClean="0">
                          <a:solidFill>
                            <a:srgbClr val="FF0000"/>
                          </a:solidFill>
                          <a:effectLst>
                            <a:outerShdw blurRad="38100" dist="38100" dir="2700000" algn="tl">
                              <a:srgbClr val="000000">
                                <a:alpha val="43137"/>
                              </a:srgbClr>
                            </a:outerShdw>
                          </a:effectLst>
                          <a:latin typeface="+mn-lt"/>
                        </a:rPr>
                        <a:t> μάθησης, δεξιοτήτων , συναισθημάτων μέσω  </a:t>
                      </a:r>
                      <a:r>
                        <a:rPr lang="el-GR" sz="1600" b="1" spc="600" baseline="0" dirty="0" smtClean="0">
                          <a:solidFill>
                            <a:srgbClr val="FF0000"/>
                          </a:solidFill>
                          <a:effectLst>
                            <a:outerShdw blurRad="38100" dist="38100" dir="2700000" algn="tl">
                              <a:srgbClr val="000000">
                                <a:alpha val="43137"/>
                              </a:srgbClr>
                            </a:outerShdw>
                          </a:effectLst>
                          <a:latin typeface="+mn-lt"/>
                        </a:rPr>
                        <a:t>εμπειρικών</a:t>
                      </a:r>
                      <a:r>
                        <a:rPr lang="el-GR" sz="1600" b="1" baseline="0" dirty="0" smtClean="0">
                          <a:solidFill>
                            <a:srgbClr val="FF0000"/>
                          </a:solidFill>
                          <a:effectLst>
                            <a:outerShdw blurRad="38100" dist="38100" dir="2700000" algn="tl">
                              <a:srgbClr val="000000">
                                <a:alpha val="43137"/>
                              </a:srgbClr>
                            </a:outerShdw>
                          </a:effectLst>
                          <a:latin typeface="+mn-lt"/>
                        </a:rPr>
                        <a:t> δοκιμασιών</a:t>
                      </a:r>
                      <a:endParaRPr lang="en-US" sz="1600" b="1" dirty="0">
                        <a:solidFill>
                          <a:srgbClr val="FF0000"/>
                        </a:solidFill>
                        <a:effectLst>
                          <a:outerShdw blurRad="38100" dist="38100" dir="2700000" algn="tl">
                            <a:srgbClr val="000000">
                              <a:alpha val="43137"/>
                            </a:srgbClr>
                          </a:outerShdw>
                        </a:effectLst>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CC"/>
                    </a:solidFill>
                  </a:tcPr>
                </a:tc>
              </a:tr>
              <a:tr h="339990">
                <a:tc>
                  <a:txBody>
                    <a:bodyPr/>
                    <a:lstStyle/>
                    <a:p>
                      <a:pPr fontAlgn="t"/>
                      <a:r>
                        <a:rPr lang="el-GR" sz="1600" dirty="0" smtClean="0">
                          <a:effectLst>
                            <a:outerShdw blurRad="38100" dist="38100" dir="2700000" algn="tl">
                              <a:srgbClr val="000000">
                                <a:alpha val="43137"/>
                              </a:srgbClr>
                            </a:outerShdw>
                          </a:effectLst>
                          <a:latin typeface="+mn-lt"/>
                        </a:rPr>
                        <a:t>Σταθεροί</a:t>
                      </a:r>
                      <a:r>
                        <a:rPr lang="el-GR" sz="1600" baseline="0" dirty="0" smtClean="0">
                          <a:effectLst>
                            <a:outerShdw blurRad="38100" dist="38100" dir="2700000" algn="tl">
                              <a:srgbClr val="000000">
                                <a:alpha val="43137"/>
                              </a:srgbClr>
                            </a:outerShdw>
                          </a:effectLst>
                          <a:latin typeface="+mn-lt"/>
                        </a:rPr>
                        <a:t>  </a:t>
                      </a:r>
                      <a:r>
                        <a:rPr lang="el-GR" sz="1600" baseline="0" dirty="0" smtClean="0">
                          <a:latin typeface="+mn-lt"/>
                        </a:rPr>
                        <a:t>εκπαιδευτικοί  οργανισμοί</a:t>
                      </a:r>
                      <a:endParaRPr lang="fr-FR" sz="1600" dirty="0">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FF"/>
                    </a:solidFill>
                  </a:tcPr>
                </a:tc>
                <a:tc>
                  <a:txBody>
                    <a:bodyPr/>
                    <a:lstStyle/>
                    <a:p>
                      <a:pPr fontAlgn="t"/>
                      <a:r>
                        <a:rPr lang="el-GR" sz="1600" b="1" spc="600" dirty="0" smtClean="0">
                          <a:solidFill>
                            <a:srgbClr val="FF0000"/>
                          </a:solidFill>
                          <a:effectLst>
                            <a:outerShdw blurRad="38100" dist="38100" dir="2700000" algn="tl">
                              <a:srgbClr val="000000">
                                <a:alpha val="43137"/>
                              </a:srgbClr>
                            </a:outerShdw>
                          </a:effectLst>
                          <a:latin typeface="+mn-lt"/>
                        </a:rPr>
                        <a:t>Μη</a:t>
                      </a:r>
                      <a:r>
                        <a:rPr lang="el-GR" sz="1600" b="1" spc="600" baseline="0" dirty="0" smtClean="0">
                          <a:solidFill>
                            <a:srgbClr val="FF0000"/>
                          </a:solidFill>
                          <a:effectLst>
                            <a:outerShdw blurRad="38100" dist="38100" dir="2700000" algn="tl">
                              <a:srgbClr val="000000">
                                <a:alpha val="43137"/>
                              </a:srgbClr>
                            </a:outerShdw>
                          </a:effectLst>
                          <a:latin typeface="+mn-lt"/>
                        </a:rPr>
                        <a:t> συμβατικές </a:t>
                      </a:r>
                      <a:r>
                        <a:rPr lang="el-GR" sz="1600" b="1" spc="0" baseline="0" dirty="0" smtClean="0">
                          <a:solidFill>
                            <a:srgbClr val="FF0000"/>
                          </a:solidFill>
                          <a:effectLst>
                            <a:outerShdw blurRad="38100" dist="38100" dir="2700000" algn="tl">
                              <a:srgbClr val="000000">
                                <a:alpha val="43137"/>
                              </a:srgbClr>
                            </a:outerShdw>
                          </a:effectLst>
                          <a:latin typeface="+mn-lt"/>
                        </a:rPr>
                        <a:t>εκπαιδευτικές δομές</a:t>
                      </a:r>
                      <a:endParaRPr lang="fr-FR" sz="1600" b="1" spc="0" dirty="0">
                        <a:solidFill>
                          <a:srgbClr val="FF0000"/>
                        </a:solidFill>
                        <a:effectLst>
                          <a:outerShdw blurRad="38100" dist="38100" dir="2700000" algn="tl">
                            <a:srgbClr val="000000">
                              <a:alpha val="43137"/>
                            </a:srgbClr>
                          </a:outerShdw>
                        </a:effectLst>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CC"/>
                    </a:solidFill>
                  </a:tcPr>
                </a:tc>
              </a:tr>
              <a:tr h="339990">
                <a:tc>
                  <a:txBody>
                    <a:bodyPr/>
                    <a:lstStyle/>
                    <a:p>
                      <a:pPr fontAlgn="t"/>
                      <a:r>
                        <a:rPr lang="el-GR" sz="1600" dirty="0" smtClean="0">
                          <a:latin typeface="+mn-lt"/>
                        </a:rPr>
                        <a:t>Χρονικά</a:t>
                      </a:r>
                      <a:r>
                        <a:rPr lang="el-GR" sz="1600" dirty="0" smtClean="0">
                          <a:effectLst>
                            <a:outerShdw blurRad="38100" dist="38100" dir="2700000" algn="tl">
                              <a:srgbClr val="000000">
                                <a:alpha val="43137"/>
                              </a:srgbClr>
                            </a:outerShdw>
                          </a:effectLst>
                          <a:latin typeface="+mn-lt"/>
                        </a:rPr>
                        <a:t> μετρήσιμα </a:t>
                      </a:r>
                      <a:r>
                        <a:rPr lang="el-GR" sz="1600" dirty="0" smtClean="0">
                          <a:latin typeface="+mn-lt"/>
                        </a:rPr>
                        <a:t>στοιχεία (ως επί το πλείστον)</a:t>
                      </a:r>
                      <a:endParaRPr lang="fr-FR" sz="1600" dirty="0">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FF"/>
                    </a:solidFill>
                  </a:tcPr>
                </a:tc>
                <a:tc>
                  <a:txBody>
                    <a:bodyPr/>
                    <a:lstStyle/>
                    <a:p>
                      <a:pPr fontAlgn="t"/>
                      <a:r>
                        <a:rPr lang="el-GR" sz="1600" dirty="0" smtClean="0">
                          <a:solidFill>
                            <a:srgbClr val="FF0000"/>
                          </a:solidFill>
                          <a:effectLst>
                            <a:outerShdw blurRad="38100" dist="38100" dir="2700000" algn="tl">
                              <a:srgbClr val="000000">
                                <a:alpha val="43137"/>
                              </a:srgbClr>
                            </a:outerShdw>
                          </a:effectLst>
                          <a:latin typeface="+mn-lt"/>
                        </a:rPr>
                        <a:t>Δύσκολα</a:t>
                      </a:r>
                      <a:r>
                        <a:rPr lang="el-GR" sz="1600" baseline="0" dirty="0" smtClean="0">
                          <a:solidFill>
                            <a:srgbClr val="FF0000"/>
                          </a:solidFill>
                          <a:effectLst>
                            <a:outerShdw blurRad="38100" dist="38100" dir="2700000" algn="tl">
                              <a:srgbClr val="000000">
                                <a:alpha val="43137"/>
                              </a:srgbClr>
                            </a:outerShdw>
                          </a:effectLst>
                          <a:latin typeface="+mn-lt"/>
                        </a:rPr>
                        <a:t> μετρήσιμα </a:t>
                      </a:r>
                      <a:r>
                        <a:rPr lang="el-GR" sz="1600" baseline="0" dirty="0" smtClean="0">
                          <a:solidFill>
                            <a:srgbClr val="FF0000"/>
                          </a:solidFill>
                          <a:latin typeface="+mn-lt"/>
                        </a:rPr>
                        <a:t>αποτελέσματα</a:t>
                      </a:r>
                      <a:endParaRPr lang="en-US" sz="1600" dirty="0">
                        <a:solidFill>
                          <a:srgbClr val="FF0000"/>
                        </a:solidFill>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CC"/>
                    </a:solidFill>
                  </a:tcPr>
                </a:tc>
              </a:tr>
              <a:tr h="576719">
                <a:tc>
                  <a:txBody>
                    <a:bodyPr/>
                    <a:lstStyle/>
                    <a:p>
                      <a:pPr fontAlgn="t"/>
                      <a:r>
                        <a:rPr lang="el-GR" sz="1600" dirty="0" smtClean="0">
                          <a:latin typeface="+mn-lt"/>
                        </a:rPr>
                        <a:t>Κατάλληλη για </a:t>
                      </a:r>
                      <a:r>
                        <a:rPr lang="el-GR" sz="1600" dirty="0" smtClean="0">
                          <a:effectLst>
                            <a:outerShdw blurRad="38100" dist="38100" dir="2700000" algn="tl">
                              <a:srgbClr val="000000">
                                <a:alpha val="43137"/>
                              </a:srgbClr>
                            </a:outerShdw>
                          </a:effectLst>
                          <a:latin typeface="+mn-lt"/>
                        </a:rPr>
                        <a:t>ομάδες</a:t>
                      </a:r>
                      <a:r>
                        <a:rPr lang="el-GR" sz="1600" dirty="0" smtClean="0">
                          <a:latin typeface="+mn-lt"/>
                        </a:rPr>
                        <a:t> εκπαιδευόμενων  με </a:t>
                      </a:r>
                      <a:r>
                        <a:rPr lang="el-GR" sz="1600" dirty="0" smtClean="0">
                          <a:effectLst>
                            <a:outerShdw blurRad="38100" dist="38100" dir="2700000" algn="tl">
                              <a:srgbClr val="000000">
                                <a:alpha val="43137"/>
                              </a:srgbClr>
                            </a:outerShdw>
                          </a:effectLst>
                          <a:latin typeface="+mn-lt"/>
                        </a:rPr>
                        <a:t>προκαθορισμένους</a:t>
                      </a:r>
                      <a:r>
                        <a:rPr lang="el-GR" sz="1600" baseline="0" dirty="0" smtClean="0">
                          <a:effectLst>
                            <a:outerShdw blurRad="38100" dist="38100" dir="2700000" algn="tl">
                              <a:srgbClr val="000000">
                                <a:alpha val="43137"/>
                              </a:srgbClr>
                            </a:outerShdw>
                          </a:effectLst>
                          <a:latin typeface="+mn-lt"/>
                        </a:rPr>
                        <a:t> στόχους και</a:t>
                      </a:r>
                      <a:r>
                        <a:rPr lang="el-GR" sz="1600" dirty="0" smtClean="0">
                          <a:effectLst>
                            <a:outerShdw blurRad="38100" dist="38100" dir="2700000" algn="tl">
                              <a:srgbClr val="000000">
                                <a:alpha val="43137"/>
                              </a:srgbClr>
                            </a:outerShdw>
                          </a:effectLst>
                          <a:latin typeface="+mn-lt"/>
                        </a:rPr>
                        <a:t> εξέλιξη</a:t>
                      </a:r>
                      <a:endParaRPr lang="fr-FR" sz="1600" dirty="0">
                        <a:effectLst>
                          <a:outerShdw blurRad="38100" dist="38100" dir="2700000" algn="tl">
                            <a:srgbClr val="000000">
                              <a:alpha val="43137"/>
                            </a:srgbClr>
                          </a:outerShdw>
                        </a:effectLst>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FF"/>
                    </a:solidFill>
                  </a:tcPr>
                </a:tc>
                <a:tc>
                  <a:txBody>
                    <a:bodyPr/>
                    <a:lstStyle/>
                    <a:p>
                      <a:pPr fontAlgn="t"/>
                      <a:r>
                        <a:rPr lang="el-GR" sz="1600" b="1" spc="600" dirty="0" smtClean="0">
                          <a:solidFill>
                            <a:srgbClr val="FF0000"/>
                          </a:solidFill>
                          <a:effectLst>
                            <a:outerShdw blurRad="38100" dist="38100" dir="2700000" algn="tl">
                              <a:srgbClr val="000000">
                                <a:alpha val="43137"/>
                              </a:srgbClr>
                            </a:outerShdw>
                          </a:effectLst>
                          <a:latin typeface="+mn-lt"/>
                        </a:rPr>
                        <a:t>Προσωπική </a:t>
                      </a:r>
                      <a:r>
                        <a:rPr lang="el-GR" sz="1600" b="0" spc="300" dirty="0" smtClean="0">
                          <a:solidFill>
                            <a:srgbClr val="FF0000"/>
                          </a:solidFill>
                          <a:effectLst>
                            <a:outerShdw blurRad="38100" dist="38100" dir="2700000" algn="tl">
                              <a:srgbClr val="000000">
                                <a:alpha val="43137"/>
                              </a:srgbClr>
                            </a:outerShdw>
                          </a:effectLst>
                          <a:latin typeface="+mn-lt"/>
                        </a:rPr>
                        <a:t>σ</a:t>
                      </a:r>
                      <a:r>
                        <a:rPr lang="el-GR" sz="1600" dirty="0" smtClean="0">
                          <a:solidFill>
                            <a:srgbClr val="FF0000"/>
                          </a:solidFill>
                          <a:effectLst>
                            <a:outerShdw blurRad="38100" dist="38100" dir="2700000" algn="tl">
                              <a:srgbClr val="000000">
                                <a:alpha val="43137"/>
                              </a:srgbClr>
                            </a:outerShdw>
                          </a:effectLst>
                          <a:latin typeface="+mn-lt"/>
                        </a:rPr>
                        <a:t>τόχευση  κάθε μαθητή  </a:t>
                      </a:r>
                    </a:p>
                    <a:p>
                      <a:pPr fontAlgn="t"/>
                      <a:r>
                        <a:rPr lang="el-GR" sz="1600" dirty="0" smtClean="0">
                          <a:solidFill>
                            <a:srgbClr val="FF0000"/>
                          </a:solidFill>
                          <a:latin typeface="+mn-lt"/>
                        </a:rPr>
                        <a:t>με ανάλογες  </a:t>
                      </a:r>
                      <a:r>
                        <a:rPr lang="el-GR" sz="1600" b="1" spc="300" dirty="0" smtClean="0">
                          <a:solidFill>
                            <a:srgbClr val="FF0000"/>
                          </a:solidFill>
                          <a:effectLst>
                            <a:outerShdw blurRad="38100" dist="38100" dir="2700000" algn="tl">
                              <a:srgbClr val="000000">
                                <a:alpha val="43137"/>
                              </a:srgbClr>
                            </a:outerShdw>
                          </a:effectLst>
                          <a:latin typeface="+mn-lt"/>
                        </a:rPr>
                        <a:t>προσαρμογές </a:t>
                      </a:r>
                      <a:endParaRPr lang="en-US" sz="1600" b="1" spc="300" dirty="0">
                        <a:solidFill>
                          <a:srgbClr val="FF0000"/>
                        </a:solidFill>
                        <a:effectLst>
                          <a:outerShdw blurRad="38100" dist="38100" dir="2700000" algn="tl">
                            <a:srgbClr val="000000">
                              <a:alpha val="43137"/>
                            </a:srgbClr>
                          </a:outerShdw>
                        </a:effectLst>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CC"/>
                    </a:solidFill>
                  </a:tcPr>
                </a:tc>
              </a:tr>
              <a:tr h="176036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l-GR" sz="1600" kern="1200" dirty="0" smtClean="0">
                          <a:solidFill>
                            <a:schemeClr val="tx1"/>
                          </a:solidFill>
                          <a:effectLst>
                            <a:outerShdw blurRad="38100" dist="38100" dir="2700000" algn="tl">
                              <a:srgbClr val="000000">
                                <a:alpha val="43137"/>
                              </a:srgbClr>
                            </a:outerShdw>
                          </a:effectLst>
                          <a:latin typeface="+mn-lt"/>
                          <a:ea typeface="+mn-ea"/>
                          <a:cs typeface="+mn-cs"/>
                        </a:rPr>
                        <a:t>Παραδείγματα: παρακολούθηση διαλέξεων, παρουσιάσεις  διαφανειών </a:t>
                      </a:r>
                      <a:r>
                        <a:rPr lang="en-US" sz="1600" kern="1200" dirty="0" err="1" smtClean="0">
                          <a:solidFill>
                            <a:schemeClr val="tx1"/>
                          </a:solidFill>
                          <a:effectLst>
                            <a:outerShdw blurRad="38100" dist="38100" dir="2700000" algn="tl">
                              <a:srgbClr val="000000">
                                <a:alpha val="43137"/>
                              </a:srgbClr>
                            </a:outerShdw>
                          </a:effectLst>
                          <a:latin typeface="+mn-lt"/>
                          <a:ea typeface="+mn-ea"/>
                          <a:cs typeface="+mn-cs"/>
                        </a:rPr>
                        <a:t>ppt</a:t>
                      </a:r>
                      <a:r>
                        <a:rPr lang="el-GR" sz="1600" kern="1200" dirty="0" smtClean="0">
                          <a:solidFill>
                            <a:schemeClr val="tx1"/>
                          </a:solidFill>
                          <a:effectLst>
                            <a:outerShdw blurRad="38100" dist="38100" dir="2700000" algn="tl">
                              <a:srgbClr val="000000">
                                <a:alpha val="43137"/>
                              </a:srgbClr>
                            </a:outerShdw>
                          </a:effectLst>
                          <a:latin typeface="+mn-lt"/>
                          <a:ea typeface="+mn-ea"/>
                          <a:cs typeface="+mn-cs"/>
                        </a:rPr>
                        <a:t>, αίθουσες</a:t>
                      </a: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 </a:t>
                      </a:r>
                      <a:r>
                        <a:rPr lang="el-GR" sz="1600" kern="1200" dirty="0" smtClean="0">
                          <a:solidFill>
                            <a:schemeClr val="tx1"/>
                          </a:solidFill>
                          <a:effectLst>
                            <a:outerShdw blurRad="38100" dist="38100" dir="2700000" algn="tl">
                              <a:srgbClr val="000000">
                                <a:alpha val="43137"/>
                              </a:srgbClr>
                            </a:outerShdw>
                          </a:effectLst>
                          <a:latin typeface="+mn-lt"/>
                          <a:ea typeface="+mn-ea"/>
                          <a:cs typeface="+mn-cs"/>
                        </a:rPr>
                        <a:t> διδασκαλίας</a:t>
                      </a:r>
                      <a:r>
                        <a:rPr lang="el-GR" sz="1600" kern="1200" baseline="0" dirty="0" smtClean="0">
                          <a:solidFill>
                            <a:schemeClr val="tx1"/>
                          </a:solidFill>
                          <a:effectLst>
                            <a:outerShdw blurRad="38100" dist="38100" dir="2700000" algn="tl">
                              <a:srgbClr val="000000">
                                <a:alpha val="43137"/>
                              </a:srgbClr>
                            </a:outerShdw>
                          </a:effectLst>
                          <a:latin typeface="+mn-lt"/>
                          <a:ea typeface="+mn-ea"/>
                          <a:cs typeface="+mn-cs"/>
                        </a:rPr>
                        <a:t> με πίνακα </a:t>
                      </a:r>
                      <a:r>
                        <a:rPr lang="el-GR" sz="1600" kern="1200" dirty="0" smtClean="0">
                          <a:solidFill>
                            <a:schemeClr val="tx1"/>
                          </a:solidFill>
                          <a:effectLst>
                            <a:outerShdw blurRad="38100" dist="38100" dir="2700000" algn="tl">
                              <a:srgbClr val="000000">
                                <a:alpha val="43137"/>
                              </a:srgbClr>
                            </a:outerShdw>
                          </a:effectLst>
                          <a:latin typeface="+mn-lt"/>
                          <a:ea typeface="+mn-ea"/>
                          <a:cs typeface="+mn-cs"/>
                        </a:rPr>
                        <a:t>, </a:t>
                      </a:r>
                      <a:r>
                        <a:rPr lang="el-GR" sz="1600" kern="1200" baseline="0" dirty="0" smtClean="0">
                          <a:solidFill>
                            <a:schemeClr val="tx1"/>
                          </a:solidFill>
                          <a:effectLst>
                            <a:outerShdw blurRad="38100" dist="38100" dir="2700000" algn="tl">
                              <a:srgbClr val="000000">
                                <a:alpha val="43137"/>
                              </a:srgbClr>
                            </a:outerShdw>
                          </a:effectLst>
                          <a:latin typeface="+mn-lt"/>
                          <a:ea typeface="+mn-ea"/>
                          <a:cs typeface="+mn-cs"/>
                        </a:rPr>
                        <a:t> μελέτη συγγραμμάτων, </a:t>
                      </a:r>
                      <a:r>
                        <a:rPr lang="el-GR" sz="1600" kern="1200" dirty="0" smtClean="0">
                          <a:solidFill>
                            <a:schemeClr val="tx1"/>
                          </a:solidFill>
                          <a:effectLst>
                            <a:outerShdw blurRad="38100" dist="38100" dir="2700000" algn="tl">
                              <a:srgbClr val="000000">
                                <a:alpha val="43137"/>
                              </a:srgbClr>
                            </a:outerShdw>
                          </a:effectLst>
                          <a:latin typeface="+mn-lt"/>
                          <a:ea typeface="+mn-ea"/>
                          <a:cs typeface="+mn-cs"/>
                        </a:rPr>
                        <a:t>μελέτη για εξετάσεις, παρατήρηση</a:t>
                      </a: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 </a:t>
                      </a:r>
                      <a:r>
                        <a:rPr lang="el-GR" sz="1600" kern="1200" baseline="0" dirty="0" smtClean="0">
                          <a:solidFill>
                            <a:schemeClr val="tx1"/>
                          </a:solidFill>
                          <a:effectLst>
                            <a:outerShdw blurRad="38100" dist="38100" dir="2700000" algn="tl">
                              <a:srgbClr val="000000">
                                <a:alpha val="43137"/>
                              </a:srgbClr>
                            </a:outerShdw>
                          </a:effectLst>
                          <a:latin typeface="+mn-lt"/>
                          <a:ea typeface="+mn-ea"/>
                          <a:cs typeface="+mn-cs"/>
                        </a:rPr>
                        <a:t>από απόσταση</a:t>
                      </a:r>
                      <a:r>
                        <a:rPr lang="el-GR" sz="1600" kern="1200" dirty="0" smtClean="0">
                          <a:solidFill>
                            <a:schemeClr val="tx1"/>
                          </a:solidFill>
                          <a:effectLst>
                            <a:outerShdw blurRad="38100" dist="38100" dir="2700000" algn="tl">
                              <a:srgbClr val="000000">
                                <a:alpha val="43137"/>
                              </a:srgbClr>
                            </a:outerShdw>
                          </a:effectLst>
                          <a:latin typeface="+mn-lt"/>
                          <a:ea typeface="+mn-ea"/>
                          <a:cs typeface="+mn-cs"/>
                        </a:rPr>
                        <a:t>, </a:t>
                      </a:r>
                      <a:r>
                        <a:rPr lang="el-GR" sz="1600" kern="1200" baseline="0" dirty="0" smtClean="0">
                          <a:solidFill>
                            <a:schemeClr val="tx1"/>
                          </a:solidFill>
                          <a:effectLst>
                            <a:outerShdw blurRad="38100" dist="38100" dir="2700000" algn="tl">
                              <a:srgbClr val="000000">
                                <a:alpha val="43137"/>
                              </a:srgbClr>
                            </a:outerShdw>
                          </a:effectLst>
                          <a:latin typeface="+mn-lt"/>
                          <a:ea typeface="+mn-ea"/>
                          <a:cs typeface="+mn-cs"/>
                        </a:rPr>
                        <a:t> </a:t>
                      </a:r>
                      <a:r>
                        <a:rPr lang="el-GR" sz="1600" kern="1200" dirty="0" smtClean="0">
                          <a:solidFill>
                            <a:schemeClr val="tx1"/>
                          </a:solidFill>
                          <a:effectLst>
                            <a:outerShdw blurRad="38100" dist="38100" dir="2700000" algn="tl">
                              <a:srgbClr val="000000">
                                <a:alpha val="43137"/>
                              </a:srgbClr>
                            </a:outerShdw>
                          </a:effectLst>
                          <a:latin typeface="+mn-lt"/>
                          <a:ea typeface="+mn-ea"/>
                          <a:cs typeface="+mn-cs"/>
                        </a:rPr>
                        <a:t> άσκηση θεωρητικής σκέψης , υποθέσεις, φανταστικά</a:t>
                      </a:r>
                      <a:r>
                        <a:rPr lang="el-GR" sz="1600" kern="1200" baseline="0" dirty="0" smtClean="0">
                          <a:solidFill>
                            <a:schemeClr val="tx1"/>
                          </a:solidFill>
                          <a:effectLst>
                            <a:outerShdw blurRad="38100" dist="38100" dir="2700000" algn="tl">
                              <a:srgbClr val="000000">
                                <a:alpha val="43137"/>
                              </a:srgbClr>
                            </a:outerShdw>
                          </a:effectLst>
                          <a:latin typeface="+mn-lt"/>
                          <a:ea typeface="+mn-ea"/>
                          <a:cs typeface="+mn-cs"/>
                        </a:rPr>
                        <a:t> σενάρια</a:t>
                      </a:r>
                      <a:r>
                        <a:rPr lang="el-GR" sz="1600" kern="1200" dirty="0" smtClean="0">
                          <a:solidFill>
                            <a:schemeClr val="tx1"/>
                          </a:solidFill>
                          <a:effectLst>
                            <a:outerShdw blurRad="38100" dist="38100" dir="2700000" algn="tl">
                              <a:srgbClr val="000000">
                                <a:alpha val="43137"/>
                              </a:srgbClr>
                            </a:outerShdw>
                          </a:effectLst>
                          <a:latin typeface="+mn-lt"/>
                          <a:ea typeface="+mn-ea"/>
                          <a:cs typeface="+mn-cs"/>
                        </a:rPr>
                        <a:t>.</a:t>
                      </a:r>
                    </a:p>
                    <a:p>
                      <a:pPr fontAlgn="t"/>
                      <a:endParaRPr lang="en-US" sz="1600" dirty="0">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FF"/>
                    </a:solidFill>
                  </a:tcPr>
                </a:tc>
                <a:tc>
                  <a:txBody>
                    <a:bodyPr/>
                    <a:lstStyle/>
                    <a:p>
                      <a:pPr fontAlgn="t"/>
                      <a:r>
                        <a:rPr lang="el-GR" sz="1600" dirty="0" smtClean="0">
                          <a:solidFill>
                            <a:srgbClr val="FF0000"/>
                          </a:solidFill>
                          <a:effectLst>
                            <a:outerShdw blurRad="38100" dist="38100" dir="2700000" algn="tl">
                              <a:srgbClr val="000000">
                                <a:alpha val="43137"/>
                              </a:srgbClr>
                            </a:outerShdw>
                          </a:effectLst>
                          <a:latin typeface="+mn-lt"/>
                        </a:rPr>
                        <a:t>Παραδείγματα</a:t>
                      </a:r>
                      <a:r>
                        <a:rPr lang="en-US" sz="1600" dirty="0" smtClean="0">
                          <a:solidFill>
                            <a:srgbClr val="FF0000"/>
                          </a:solidFill>
                          <a:effectLst>
                            <a:outerShdw blurRad="38100" dist="38100" dir="2700000" algn="tl">
                              <a:srgbClr val="000000">
                                <a:alpha val="43137"/>
                              </a:srgbClr>
                            </a:outerShdw>
                          </a:effectLst>
                          <a:latin typeface="+mn-lt"/>
                        </a:rPr>
                        <a:t>:</a:t>
                      </a:r>
                      <a:r>
                        <a:rPr lang="en-US" sz="1600" baseline="0" dirty="0" smtClean="0">
                          <a:solidFill>
                            <a:srgbClr val="FF0000"/>
                          </a:solidFill>
                          <a:effectLst>
                            <a:outerShdw blurRad="38100" dist="38100" dir="2700000" algn="tl">
                              <a:srgbClr val="000000">
                                <a:alpha val="43137"/>
                              </a:srgbClr>
                            </a:outerShdw>
                          </a:effectLst>
                          <a:latin typeface="+mn-lt"/>
                        </a:rPr>
                        <a:t>  </a:t>
                      </a:r>
                      <a:r>
                        <a:rPr lang="el-GR" sz="1600" spc="300" baseline="0" dirty="0" smtClean="0">
                          <a:solidFill>
                            <a:srgbClr val="FF0000"/>
                          </a:solidFill>
                          <a:effectLst>
                            <a:outerShdw blurRad="38100" dist="38100" dir="2700000" algn="tl">
                              <a:srgbClr val="000000">
                                <a:alpha val="43137"/>
                              </a:srgbClr>
                            </a:outerShdw>
                          </a:effectLst>
                          <a:latin typeface="+mn-lt"/>
                        </a:rPr>
                        <a:t>φυσική δραστηριότητα,  ασκήσεις-παιχνίδια,  δραματουργική </a:t>
                      </a:r>
                      <a:r>
                        <a:rPr lang="el-GR" sz="1600" b="1" spc="300" baseline="0" dirty="0" smtClean="0">
                          <a:solidFill>
                            <a:srgbClr val="FF0000"/>
                          </a:solidFill>
                          <a:effectLst>
                            <a:outerShdw blurRad="38100" dist="38100" dir="2700000" algn="tl">
                              <a:srgbClr val="000000">
                                <a:alpha val="43137"/>
                              </a:srgbClr>
                            </a:outerShdw>
                          </a:effectLst>
                          <a:latin typeface="+mn-lt"/>
                        </a:rPr>
                        <a:t>αναπαράσταση καταστάσεων  προσομοίωσης</a:t>
                      </a:r>
                      <a:r>
                        <a:rPr lang="el-GR" sz="1600" spc="300" baseline="0" dirty="0" smtClean="0">
                          <a:solidFill>
                            <a:srgbClr val="FF0000"/>
                          </a:solidFill>
                          <a:effectLst>
                            <a:outerShdw blurRad="38100" dist="38100" dir="2700000" algn="tl">
                              <a:srgbClr val="000000">
                                <a:alpha val="43137"/>
                              </a:srgbClr>
                            </a:outerShdw>
                          </a:effectLst>
                          <a:latin typeface="+mn-lt"/>
                        </a:rPr>
                        <a:t> με διανομή </a:t>
                      </a:r>
                      <a:r>
                        <a:rPr lang="el-GR" sz="1600" b="1" spc="300" baseline="0" dirty="0" smtClean="0">
                          <a:solidFill>
                            <a:srgbClr val="FF0000"/>
                          </a:solidFill>
                          <a:effectLst>
                            <a:outerShdw blurRad="38100" dist="38100" dir="2700000" algn="tl">
                              <a:srgbClr val="000000">
                                <a:alpha val="43137"/>
                              </a:srgbClr>
                            </a:outerShdw>
                          </a:effectLst>
                          <a:latin typeface="+mn-lt"/>
                        </a:rPr>
                        <a:t>ρόλων</a:t>
                      </a:r>
                      <a:r>
                        <a:rPr lang="el-GR" sz="1600" spc="300" baseline="0" dirty="0" smtClean="0">
                          <a:solidFill>
                            <a:srgbClr val="FF0000"/>
                          </a:solidFill>
                          <a:effectLst>
                            <a:outerShdw blurRad="38100" dist="38100" dir="2700000" algn="tl">
                              <a:srgbClr val="000000">
                                <a:alpha val="43137"/>
                              </a:srgbClr>
                            </a:outerShdw>
                          </a:effectLst>
                          <a:latin typeface="+mn-lt"/>
                        </a:rPr>
                        <a:t> , εκδηλώσεις εξωστρέφειας, </a:t>
                      </a:r>
                      <a:r>
                        <a:rPr lang="el-GR" sz="1600" b="1" i="1" spc="300" baseline="0" dirty="0" smtClean="0">
                          <a:solidFill>
                            <a:srgbClr val="FF0000"/>
                          </a:solidFill>
                          <a:effectLst>
                            <a:outerShdw blurRad="38100" dist="38100" dir="2700000" algn="tl">
                              <a:srgbClr val="000000">
                                <a:alpha val="43137"/>
                              </a:srgbClr>
                            </a:outerShdw>
                          </a:effectLst>
                          <a:latin typeface="+mn-lt"/>
                        </a:rPr>
                        <a:t>διδασκαλία </a:t>
                      </a:r>
                      <a:r>
                        <a:rPr lang="el-GR" sz="1600" i="1" spc="300" baseline="0" dirty="0" smtClean="0">
                          <a:solidFill>
                            <a:srgbClr val="FF0000"/>
                          </a:solidFill>
                          <a:effectLst>
                            <a:outerShdw blurRad="38100" dist="38100" dir="2700000" algn="tl">
                              <a:srgbClr val="000000">
                                <a:alpha val="43137"/>
                              </a:srgbClr>
                            </a:outerShdw>
                          </a:effectLst>
                          <a:latin typeface="+mn-lt"/>
                        </a:rPr>
                        <a:t>άλλων μαθητών </a:t>
                      </a:r>
                      <a:r>
                        <a:rPr lang="el-GR" sz="1600" b="1" i="1" spc="300" baseline="0" dirty="0" smtClean="0">
                          <a:solidFill>
                            <a:srgbClr val="FF0000"/>
                          </a:solidFill>
                          <a:effectLst>
                            <a:outerShdw blurRad="38100" dist="38100" dir="2700000" algn="tl">
                              <a:srgbClr val="000000">
                                <a:alpha val="43137"/>
                              </a:srgbClr>
                            </a:outerShdw>
                          </a:effectLst>
                          <a:latin typeface="+mn-lt"/>
                        </a:rPr>
                        <a:t>από μαθητές.</a:t>
                      </a:r>
                      <a:endParaRPr lang="fr-FR" sz="1600" b="1" i="1" spc="300" dirty="0">
                        <a:solidFill>
                          <a:srgbClr val="FF0000"/>
                        </a:solidFill>
                        <a:effectLst>
                          <a:outerShdw blurRad="38100" dist="38100" dir="2700000" algn="tl">
                            <a:srgbClr val="000000">
                              <a:alpha val="43137"/>
                            </a:srgbClr>
                          </a:outerShdw>
                        </a:effectLst>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CC"/>
                    </a:solidFill>
                  </a:tcPr>
                </a:tc>
              </a:tr>
              <a:tr h="620552">
                <a:tc>
                  <a:txBody>
                    <a:bodyPr/>
                    <a:lstStyle/>
                    <a:p>
                      <a:pPr fontAlgn="t"/>
                      <a:endParaRPr lang="en-US" sz="1600" dirty="0">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FF"/>
                    </a:solidFill>
                  </a:tcPr>
                </a:tc>
                <a:tc>
                  <a:txBody>
                    <a:bodyPr/>
                    <a:lstStyle/>
                    <a:p>
                      <a:pPr fontAlgn="t"/>
                      <a:endParaRPr lang="en-US" sz="1600" dirty="0">
                        <a:solidFill>
                          <a:srgbClr val="FF0000"/>
                        </a:solidFill>
                        <a:latin typeface="+mn-lt"/>
                      </a:endParaRPr>
                    </a:p>
                  </a:txBody>
                  <a:tcPr marL="53182" marR="53182" marT="53182" marB="5318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val="312652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14810" cy="7643842"/>
          </a:xfrm>
        </p:spPr>
        <p:txBody>
          <a:bodyPr>
            <a:noAutofit/>
          </a:bodyPr>
          <a:lstStyle/>
          <a:p>
            <a:pPr algn="ctr"/>
            <a:r>
              <a:rPr lang="el-GR" sz="2400" b="0" dirty="0" smtClean="0">
                <a:effectLst>
                  <a:outerShdw blurRad="38100" dist="38100" dir="2700000" algn="tl">
                    <a:srgbClr val="000000">
                      <a:alpha val="43137"/>
                    </a:srgbClr>
                  </a:outerShdw>
                </a:effectLst>
              </a:rPr>
              <a:t>Παρά τα  αναμφισβήτητα </a:t>
            </a:r>
            <a:r>
              <a:rPr lang="el-GR" sz="2400" b="0" dirty="0" smtClean="0">
                <a:solidFill>
                  <a:srgbClr val="FF0000"/>
                </a:solidFill>
                <a:effectLst>
                  <a:outerShdw blurRad="38100" dist="38100" dir="2700000" algn="tl">
                    <a:srgbClr val="000000">
                      <a:alpha val="43137"/>
                    </a:srgbClr>
                  </a:outerShdw>
                </a:effectLst>
              </a:rPr>
              <a:t>οφέλη </a:t>
            </a:r>
            <a:r>
              <a:rPr lang="el-GR" sz="2400" b="0" dirty="0" smtClean="0">
                <a:effectLst>
                  <a:outerShdw blurRad="38100" dist="38100" dir="2700000" algn="tl">
                    <a:srgbClr val="000000">
                      <a:alpha val="43137"/>
                    </a:srgbClr>
                  </a:outerShdw>
                </a:effectLst>
              </a:rPr>
              <a:t>της </a:t>
            </a:r>
            <a:r>
              <a:rPr lang="el-GR" sz="2400" b="0" dirty="0" smtClean="0">
                <a:solidFill>
                  <a:srgbClr val="FF0000"/>
                </a:solidFill>
                <a:effectLst>
                  <a:outerShdw blurRad="38100" dist="38100" dir="2700000" algn="tl">
                    <a:srgbClr val="000000">
                      <a:alpha val="43137"/>
                    </a:srgbClr>
                  </a:outerShdw>
                </a:effectLst>
              </a:rPr>
              <a:t>βιωματικής  μάθησης και διδασκαλίας</a:t>
            </a:r>
            <a:r>
              <a:rPr lang="el-GR" sz="2400" b="0" dirty="0" smtClean="0">
                <a:effectLst>
                  <a:outerShdw blurRad="38100" dist="38100" dir="2700000" algn="tl">
                    <a:srgbClr val="000000">
                      <a:alpha val="43137"/>
                    </a:srgbClr>
                  </a:outerShdw>
                </a:effectLst>
              </a:rPr>
              <a:t>, είναι γεγονός ότι η </a:t>
            </a:r>
            <a:r>
              <a:rPr lang="el-GR" sz="2400" b="0" dirty="0" smtClean="0">
                <a:solidFill>
                  <a:srgbClr val="7030A0"/>
                </a:solidFill>
                <a:effectLst>
                  <a:outerShdw blurRad="38100" dist="38100" dir="2700000" algn="tl">
                    <a:srgbClr val="000000">
                      <a:alpha val="43137"/>
                    </a:srgbClr>
                  </a:outerShdw>
                </a:effectLst>
              </a:rPr>
              <a:t>συμβατική, ακαδημαϊκή  θεώρηση  της μάθησης και της διδασκαλίας</a:t>
            </a:r>
            <a:r>
              <a:rPr lang="el-GR" sz="2400" b="0" i="1" dirty="0" smtClean="0">
                <a:effectLst>
                  <a:outerShdw blurRad="38100" dist="38100" dir="2700000" algn="tl">
                    <a:srgbClr val="000000">
                      <a:alpha val="43137"/>
                    </a:srgbClr>
                  </a:outerShdw>
                </a:effectLst>
              </a:rPr>
              <a:t> επίσης </a:t>
            </a:r>
            <a:r>
              <a:rPr lang="el-GR" sz="2400" b="0" dirty="0" smtClean="0">
                <a:effectLst>
                  <a:outerShdw blurRad="38100" dist="38100" dir="2700000" algn="tl">
                    <a:srgbClr val="000000">
                      <a:alpha val="43137"/>
                    </a:srgbClr>
                  </a:outerShdw>
                </a:effectLst>
              </a:rPr>
              <a:t>έχει  </a:t>
            </a:r>
            <a:r>
              <a:rPr lang="el-GR" sz="2400" dirty="0" smtClean="0">
                <a:effectLst>
                  <a:outerShdw blurRad="38100" dist="38100" dir="2700000" algn="tl">
                    <a:srgbClr val="000000">
                      <a:alpha val="43137"/>
                    </a:srgbClr>
                  </a:outerShdw>
                </a:effectLst>
              </a:rPr>
              <a:t>παιδαγωγική  αξία</a:t>
            </a:r>
            <a:r>
              <a:rPr lang="el-GR" sz="2400" b="0" dirty="0" smtClean="0">
                <a:effectLst>
                  <a:outerShdw blurRad="38100" dist="38100" dir="2700000" algn="tl">
                    <a:srgbClr val="000000">
                      <a:alpha val="43137"/>
                    </a:srgbClr>
                  </a:outerShdw>
                </a:effectLst>
              </a:rPr>
              <a:t>,</a:t>
            </a:r>
            <a:r>
              <a:rPr lang="el-GR" sz="2400" dirty="0" smtClean="0">
                <a:effectLst>
                  <a:outerShdw blurRad="38100" dist="38100" dir="2700000" algn="tl">
                    <a:srgbClr val="000000">
                      <a:alpha val="43137"/>
                    </a:srgbClr>
                  </a:outerShdw>
                </a:effectLst>
              </a:rPr>
              <a:t> </a:t>
            </a:r>
            <a:r>
              <a:rPr lang="el-GR" sz="2400" b="0" dirty="0" smtClean="0">
                <a:effectLst>
                  <a:outerShdw blurRad="38100" dist="38100" dir="2700000" algn="tl">
                    <a:srgbClr val="000000">
                      <a:alpha val="43137"/>
                    </a:srgbClr>
                  </a:outerShdw>
                </a:effectLst>
              </a:rPr>
              <a:t>καθώς  συμβάλλει σημαντικά στην </a:t>
            </a:r>
            <a:r>
              <a:rPr lang="el-GR" sz="2400" dirty="0" smtClean="0">
                <a:solidFill>
                  <a:srgbClr val="7030A0"/>
                </a:solidFill>
                <a:effectLst>
                  <a:outerShdw blurRad="38100" dist="38100" dir="2700000" algn="tl">
                    <a:srgbClr val="000000">
                      <a:alpha val="43137"/>
                    </a:srgbClr>
                  </a:outerShdw>
                </a:effectLst>
              </a:rPr>
              <a:t>οργάνωση</a:t>
            </a:r>
            <a:r>
              <a:rPr lang="el-GR" sz="2400" b="0" dirty="0" smtClean="0">
                <a:solidFill>
                  <a:srgbClr val="7030A0"/>
                </a:solidFill>
                <a:effectLst>
                  <a:outerShdw blurRad="38100" dist="38100" dir="2700000" algn="tl">
                    <a:srgbClr val="000000">
                      <a:alpha val="43137"/>
                    </a:srgbClr>
                  </a:outerShdw>
                </a:effectLst>
              </a:rPr>
              <a:t> της </a:t>
            </a:r>
            <a:r>
              <a:rPr lang="el-GR" sz="2400" dirty="0" smtClean="0">
                <a:solidFill>
                  <a:srgbClr val="7030A0"/>
                </a:solidFill>
                <a:effectLst>
                  <a:outerShdw blurRad="38100" dist="38100" dir="2700000" algn="tl">
                    <a:srgbClr val="000000">
                      <a:alpha val="43137"/>
                    </a:srgbClr>
                  </a:outerShdw>
                </a:effectLst>
              </a:rPr>
              <a:t>σκέψης</a:t>
            </a:r>
            <a:r>
              <a:rPr lang="el-GR" sz="2400" b="0" dirty="0" smtClean="0">
                <a:solidFill>
                  <a:srgbClr val="7030A0"/>
                </a:solidFill>
                <a:effectLst>
                  <a:outerShdw blurRad="38100" dist="38100" dir="2700000" algn="tl">
                    <a:srgbClr val="000000">
                      <a:alpha val="43137"/>
                    </a:srgbClr>
                  </a:outerShdw>
                </a:effectLst>
              </a:rPr>
              <a:t> και στην άσκηση της μνήμης</a:t>
            </a:r>
            <a:r>
              <a:rPr lang="el-GR" sz="2400" b="0" dirty="0" smtClean="0">
                <a:effectLst>
                  <a:outerShdw blurRad="38100" dist="38100" dir="2700000" algn="tl">
                    <a:srgbClr val="000000">
                      <a:alpha val="43137"/>
                    </a:srgbClr>
                  </a:outerShdw>
                </a:effectLst>
              </a:rPr>
              <a:t> </a:t>
            </a:r>
            <a:br>
              <a:rPr lang="el-GR" sz="2400" b="0" dirty="0" smtClean="0">
                <a:effectLst>
                  <a:outerShdw blurRad="38100" dist="38100" dir="2700000" algn="tl">
                    <a:srgbClr val="000000">
                      <a:alpha val="43137"/>
                    </a:srgbClr>
                  </a:outerShdw>
                </a:effectLst>
              </a:rPr>
            </a:br>
            <a:r>
              <a:rPr lang="el-GR" sz="2400" b="0" dirty="0" smtClean="0">
                <a:effectLst>
                  <a:outerShdw blurRad="38100" dist="38100" dir="2700000" algn="tl">
                    <a:srgbClr val="000000">
                      <a:alpha val="43137"/>
                    </a:srgbClr>
                  </a:outerShdw>
                </a:effectLst>
              </a:rPr>
              <a:t>και βεβαίως έχει υπηρετηθεί,</a:t>
            </a:r>
            <a:br>
              <a:rPr lang="el-GR" sz="2400" b="0" dirty="0" smtClean="0">
                <a:effectLst>
                  <a:outerShdw blurRad="38100" dist="38100" dir="2700000" algn="tl">
                    <a:srgbClr val="000000">
                      <a:alpha val="43137"/>
                    </a:srgbClr>
                  </a:outerShdw>
                </a:effectLst>
              </a:rPr>
            </a:br>
            <a:r>
              <a:rPr lang="el-GR" sz="2400" b="0" dirty="0" smtClean="0">
                <a:effectLst>
                  <a:outerShdw blurRad="38100" dist="38100" dir="2700000" algn="tl">
                    <a:srgbClr val="000000">
                      <a:alpha val="43137"/>
                    </a:srgbClr>
                  </a:outerShdw>
                </a:effectLst>
              </a:rPr>
              <a:t>σε πολλές περιπτώσεις,</a:t>
            </a:r>
            <a:br>
              <a:rPr lang="el-GR" sz="2400" b="0" dirty="0" smtClean="0">
                <a:effectLst>
                  <a:outerShdw blurRad="38100" dist="38100" dir="2700000" algn="tl">
                    <a:srgbClr val="000000">
                      <a:alpha val="43137"/>
                    </a:srgbClr>
                  </a:outerShdw>
                </a:effectLst>
              </a:rPr>
            </a:br>
            <a:r>
              <a:rPr lang="el-GR" sz="2400" b="0" dirty="0" smtClean="0">
                <a:effectLst>
                  <a:outerShdw blurRad="38100" dist="38100" dir="2700000" algn="tl">
                    <a:srgbClr val="000000">
                      <a:alpha val="43137"/>
                    </a:srgbClr>
                  </a:outerShdw>
                </a:effectLst>
              </a:rPr>
              <a:t> από </a:t>
            </a:r>
            <a:r>
              <a:rPr lang="el-GR" sz="2400" b="0" i="1" dirty="0" smtClean="0">
                <a:effectLst>
                  <a:outerShdw blurRad="38100" dist="38100" dir="2700000" algn="tl">
                    <a:srgbClr val="000000">
                      <a:alpha val="43137"/>
                    </a:srgbClr>
                  </a:outerShdw>
                </a:effectLst>
              </a:rPr>
              <a:t>εμπνευσμένους</a:t>
            </a:r>
            <a:r>
              <a:rPr lang="el-GR" sz="2400" b="0" dirty="0" smtClean="0">
                <a:effectLst>
                  <a:outerShdw blurRad="38100" dist="38100" dir="2700000" algn="tl">
                    <a:srgbClr val="000000">
                      <a:alpha val="43137"/>
                    </a:srgbClr>
                  </a:outerShdw>
                </a:effectLst>
              </a:rPr>
              <a:t> και </a:t>
            </a:r>
            <a:r>
              <a:rPr lang="el-GR" sz="2400" b="0" i="1" dirty="0" smtClean="0">
                <a:effectLst>
                  <a:outerShdw blurRad="38100" dist="38100" dir="2700000" algn="tl">
                    <a:srgbClr val="000000">
                      <a:alpha val="43137"/>
                    </a:srgbClr>
                  </a:outerShdw>
                </a:effectLst>
              </a:rPr>
              <a:t>αποτελεσματικούς δασκάλους</a:t>
            </a:r>
            <a:r>
              <a:rPr lang="el-GR" sz="2400" b="0" dirty="0" smtClean="0">
                <a:effectLst>
                  <a:outerShdw blurRad="38100" dist="38100" dir="2700000" algn="tl">
                    <a:srgbClr val="000000">
                      <a:alpha val="43137"/>
                    </a:srgbClr>
                  </a:outerShdw>
                </a:effectLst>
              </a:rPr>
              <a:t>. </a:t>
            </a:r>
            <a:br>
              <a:rPr lang="el-GR" sz="2400" b="0" dirty="0" smtClean="0">
                <a:effectLst>
                  <a:outerShdw blurRad="38100" dist="38100" dir="2700000" algn="tl">
                    <a:srgbClr val="000000">
                      <a:alpha val="43137"/>
                    </a:srgbClr>
                  </a:outerShdw>
                </a:effectLst>
              </a:rPr>
            </a:br>
            <a:r>
              <a:rPr lang="el-GR" sz="2400" b="0" u="sng" dirty="0" smtClean="0">
                <a:effectLst>
                  <a:outerShdw blurRad="38100" dist="38100" dir="2700000" algn="tl">
                    <a:srgbClr val="000000">
                      <a:alpha val="43137"/>
                    </a:srgbClr>
                  </a:outerShdw>
                </a:effectLst>
              </a:rPr>
              <a:t>Ανεξαρτήτως</a:t>
            </a:r>
            <a:r>
              <a:rPr lang="el-GR" sz="2400" b="0" dirty="0" smtClean="0">
                <a:effectLst>
                  <a:outerShdw blurRad="38100" dist="38100" dir="2700000" algn="tl">
                    <a:srgbClr val="000000">
                      <a:alpha val="43137"/>
                    </a:srgbClr>
                  </a:outerShdw>
                </a:effectLst>
              </a:rPr>
              <a:t> </a:t>
            </a:r>
            <a:br>
              <a:rPr lang="el-GR" sz="2400" b="0" dirty="0" smtClean="0">
                <a:effectLst>
                  <a:outerShdw blurRad="38100" dist="38100" dir="2700000" algn="tl">
                    <a:srgbClr val="000000">
                      <a:alpha val="43137"/>
                    </a:srgbClr>
                  </a:outerShdw>
                </a:effectLst>
              </a:rPr>
            </a:br>
            <a:r>
              <a:rPr lang="el-GR" sz="2400" b="0" dirty="0" smtClean="0">
                <a:effectLst>
                  <a:outerShdw blurRad="38100" dist="38100" dir="2700000" algn="tl">
                    <a:srgbClr val="000000">
                      <a:alpha val="43137"/>
                    </a:srgbClr>
                  </a:outerShdw>
                </a:effectLst>
              </a:rPr>
              <a:t>της μεθόδου διδασκαλίας τους, οι </a:t>
            </a:r>
            <a:r>
              <a:rPr lang="el-GR" sz="2400" b="0" i="1" dirty="0" smtClean="0">
                <a:effectLst>
                  <a:outerShdw blurRad="38100" dist="38100" dir="2700000" algn="tl">
                    <a:srgbClr val="000000">
                      <a:alpha val="43137"/>
                    </a:srgbClr>
                  </a:outerShdw>
                </a:effectLst>
              </a:rPr>
              <a:t>εμπνευσμένοι δάσκαλοι </a:t>
            </a:r>
            <a:r>
              <a:rPr lang="el-GR" sz="2400" b="0" dirty="0" smtClean="0">
                <a:effectLst>
                  <a:outerShdw blurRad="38100" dist="38100" dir="2700000" algn="tl">
                    <a:srgbClr val="000000">
                      <a:alpha val="43137"/>
                    </a:srgbClr>
                  </a:outerShdw>
                </a:effectLst>
              </a:rPr>
              <a:t>έχουν  </a:t>
            </a:r>
            <a:r>
              <a:rPr lang="el-GR" sz="2400" dirty="0" smtClean="0">
                <a:effectLst>
                  <a:outerShdw blurRad="38100" dist="38100" dir="2700000" algn="tl">
                    <a:srgbClr val="000000">
                      <a:alpha val="43137"/>
                    </a:srgbClr>
                  </a:outerShdw>
                </a:effectLst>
              </a:rPr>
              <a:t>κοινό</a:t>
            </a:r>
            <a:r>
              <a:rPr lang="el-GR" sz="2400" b="0" dirty="0" smtClean="0">
                <a:effectLst>
                  <a:outerShdw blurRad="38100" dist="38100" dir="2700000" algn="tl">
                    <a:srgbClr val="000000">
                      <a:alpha val="43137"/>
                    </a:srgbClr>
                  </a:outerShdw>
                </a:effectLst>
              </a:rPr>
              <a:t>  </a:t>
            </a:r>
            <a:r>
              <a:rPr lang="el-GR" sz="2400" spc="300" dirty="0" smtClean="0">
                <a:effectLst>
                  <a:outerShdw blurRad="38100" dist="38100" dir="2700000" algn="tl">
                    <a:srgbClr val="000000">
                      <a:alpha val="43137"/>
                    </a:srgbClr>
                  </a:outerShdw>
                </a:effectLst>
              </a:rPr>
              <a:t>κίνητρο</a:t>
            </a:r>
            <a:r>
              <a:rPr lang="el-GR" sz="1800" spc="300" dirty="0" smtClean="0">
                <a:effectLst>
                  <a:outerShdw blurRad="38100" dist="38100" dir="2700000" algn="tl">
                    <a:srgbClr val="000000">
                      <a:alpha val="43137"/>
                    </a:srgbClr>
                  </a:outerShdw>
                </a:effectLst>
              </a:rPr>
              <a:t>,</a:t>
            </a:r>
            <a:br>
              <a:rPr lang="el-GR" sz="1800" spc="300" dirty="0" smtClean="0">
                <a:effectLst>
                  <a:outerShdw blurRad="38100" dist="38100" dir="2700000" algn="tl">
                    <a:srgbClr val="000000">
                      <a:alpha val="43137"/>
                    </a:srgbClr>
                  </a:outerShdw>
                </a:effectLst>
              </a:rPr>
            </a:br>
            <a:r>
              <a:rPr lang="el-GR" sz="1800" dirty="0" smtClean="0"/>
              <a:t>όπως θα δούμε παρακάτω</a:t>
            </a:r>
            <a:r>
              <a:rPr lang="el-GR" sz="1800" b="0" dirty="0" smtClean="0"/>
              <a:t>.</a:t>
            </a:r>
            <a:r>
              <a:rPr lang="el-GR" sz="2400" b="0" dirty="0" smtClean="0"/>
              <a:t/>
            </a:r>
            <a:br>
              <a:rPr lang="el-GR" sz="2400" b="0" dirty="0" smtClean="0"/>
            </a:br>
            <a:r>
              <a:rPr lang="el-GR" sz="2400" b="0" dirty="0" smtClean="0"/>
              <a:t> </a:t>
            </a:r>
            <a:br>
              <a:rPr lang="el-GR" sz="2400" b="0" dirty="0" smtClean="0"/>
            </a:br>
            <a:endParaRPr lang="el-GR" sz="2800" b="0" dirty="0"/>
          </a:p>
        </p:txBody>
      </p:sp>
      <p:pic>
        <p:nvPicPr>
          <p:cNvPr id="1026" name="Picture 2" descr="C:\Users\αγαπουλακι\Desktop\ΑΝΤΡΕΑΣ\TEACHING PAINTINGS\portrait-of-k-i-golovachevsky-and-the-younger-pupils-of-the-academy.jpg"/>
          <p:cNvPicPr>
            <a:picLocks noGrp="1" noChangeAspect="1" noChangeArrowheads="1"/>
          </p:cNvPicPr>
          <p:nvPr>
            <p:ph idx="1"/>
          </p:nvPr>
        </p:nvPicPr>
        <p:blipFill>
          <a:blip r:embed="rId2" cstate="print"/>
          <a:srcRect/>
          <a:stretch>
            <a:fillRect/>
          </a:stretch>
        </p:blipFill>
        <p:spPr bwMode="auto">
          <a:xfrm>
            <a:off x="4143372" y="214290"/>
            <a:ext cx="4649257" cy="6357958"/>
          </a:xfrm>
          <a:prstGeom prst="rect">
            <a:avLst/>
          </a:prstGeom>
          <a:noFill/>
        </p:spPr>
      </p:pic>
    </p:spTree>
    <p:extLst>
      <p:ext uri="{BB962C8B-B14F-4D97-AF65-F5344CB8AC3E}">
        <p14:creationId xmlns:p14="http://schemas.microsoft.com/office/powerpoint/2010/main" val="942907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554545"/>
          </a:xfrm>
          <a:prstGeom prst="rect">
            <a:avLst/>
          </a:prstGeom>
        </p:spPr>
        <p:txBody>
          <a:bodyPr wrap="square">
            <a:spAutoFit/>
          </a:bodyPr>
          <a:lstStyle/>
          <a:p>
            <a:pPr algn="ctr"/>
            <a:r>
              <a:rPr lang="el-GR" sz="2000" dirty="0" smtClean="0"/>
              <a:t>Παρά την εκπληκτική πρόοδο</a:t>
            </a:r>
            <a:r>
              <a:rPr lang="en-US" sz="2000" dirty="0" smtClean="0"/>
              <a:t> </a:t>
            </a:r>
            <a:r>
              <a:rPr lang="el-GR" sz="2000" dirty="0" smtClean="0"/>
              <a:t>στην Τεχνολογία της Πληροφορικής και της Επικοινωνίας</a:t>
            </a:r>
            <a:r>
              <a:rPr lang="en-US" sz="2000" dirty="0" smtClean="0"/>
              <a:t> (</a:t>
            </a:r>
            <a:r>
              <a:rPr lang="en-US" sz="2000" dirty="0" smtClean="0">
                <a:effectLst>
                  <a:outerShdw blurRad="38100" dist="38100" dir="2700000" algn="tl">
                    <a:srgbClr val="000000">
                      <a:alpha val="43137"/>
                    </a:srgbClr>
                  </a:outerShdw>
                </a:effectLst>
              </a:rPr>
              <a:t>ICT)</a:t>
            </a:r>
            <a:r>
              <a:rPr lang="en-US" sz="2000" dirty="0" smtClean="0"/>
              <a:t>, </a:t>
            </a:r>
            <a:r>
              <a:rPr lang="el-GR" sz="2000" dirty="0" smtClean="0"/>
              <a:t>οι  </a:t>
            </a:r>
            <a:r>
              <a:rPr lang="el-GR" sz="2000" b="1" u="sng" spc="600" dirty="0" smtClean="0">
                <a:effectLst>
                  <a:outerShdw blurRad="38100" dist="38100" dir="2700000" algn="tl">
                    <a:srgbClr val="000000">
                      <a:alpha val="43137"/>
                    </a:srgbClr>
                  </a:outerShdw>
                </a:effectLst>
              </a:rPr>
              <a:t>άνθρωποι</a:t>
            </a:r>
            <a:r>
              <a:rPr lang="el-GR" sz="2000" b="1" dirty="0" smtClean="0"/>
              <a:t> </a:t>
            </a:r>
            <a:r>
              <a:rPr lang="el-GR" sz="2000" dirty="0" smtClean="0"/>
              <a:t>παραμένουν </a:t>
            </a:r>
            <a:r>
              <a:rPr lang="el-GR" sz="2000" dirty="0" smtClean="0">
                <a:effectLst>
                  <a:outerShdw blurRad="38100" dist="38100" dir="2700000" algn="tl">
                    <a:srgbClr val="000000">
                      <a:alpha val="43137"/>
                    </a:srgbClr>
                  </a:outerShdw>
                </a:effectLst>
              </a:rPr>
              <a:t>ο πιο σημαντικός παράγοντας </a:t>
            </a:r>
            <a:r>
              <a:rPr lang="el-GR" sz="2000" dirty="0" smtClean="0"/>
              <a:t>του περιβάλλοντος που επιδρά στην εκπαίδευση σας.</a:t>
            </a:r>
          </a:p>
          <a:p>
            <a:pPr algn="ctr"/>
            <a:r>
              <a:rPr lang="el-GR" sz="2000" b="1" dirty="0" smtClean="0"/>
              <a:t>Χτίζοντας σχέσεις</a:t>
            </a:r>
            <a:r>
              <a:rPr lang="el-GR" sz="2000" dirty="0" smtClean="0"/>
              <a:t> με </a:t>
            </a:r>
            <a:r>
              <a:rPr lang="el-GR" sz="2000" dirty="0" smtClean="0">
                <a:effectLst>
                  <a:outerShdw blurRad="38100" dist="38100" dir="2700000" algn="tl">
                    <a:srgbClr val="000000">
                      <a:alpha val="43137"/>
                    </a:srgbClr>
                  </a:outerShdw>
                </a:effectLst>
              </a:rPr>
              <a:t>χαρισματικούς δασκάλους-μέντορες</a:t>
            </a:r>
            <a:r>
              <a:rPr lang="el-GR" sz="2000" dirty="0" smtClean="0"/>
              <a:t>, θα διαπιστώσετε ότι η </a:t>
            </a:r>
            <a:r>
              <a:rPr lang="el-GR" sz="2000" b="1" dirty="0" smtClean="0"/>
              <a:t>θετική τους αντίληψη για τα πράγματα </a:t>
            </a:r>
            <a:r>
              <a:rPr lang="el-GR" sz="2000" dirty="0" smtClean="0"/>
              <a:t>και οι </a:t>
            </a:r>
            <a:r>
              <a:rPr lang="el-GR" sz="2000" b="1" dirty="0" smtClean="0"/>
              <a:t>δημιουργικές δυνάμεις τους </a:t>
            </a:r>
            <a:r>
              <a:rPr lang="el-GR" sz="2000" dirty="0" smtClean="0"/>
              <a:t>,  </a:t>
            </a:r>
          </a:p>
          <a:p>
            <a:pPr algn="ctr"/>
            <a:r>
              <a:rPr lang="el-GR" sz="2000" dirty="0" smtClean="0"/>
              <a:t>μέσω  </a:t>
            </a:r>
            <a:r>
              <a:rPr lang="el-GR" sz="2000" b="1" spc="600" dirty="0" smtClean="0">
                <a:effectLst>
                  <a:outerShdw blurRad="38100" dist="38100" dir="2700000" algn="tl">
                    <a:srgbClr val="000000">
                      <a:alpha val="43137"/>
                    </a:srgbClr>
                  </a:outerShdw>
                </a:effectLst>
              </a:rPr>
              <a:t>ώσμωσης</a:t>
            </a:r>
            <a:r>
              <a:rPr lang="el-GR" sz="2000" dirty="0" smtClean="0"/>
              <a:t>, θα περνούν σιγά σιγά </a:t>
            </a:r>
            <a:r>
              <a:rPr lang="el-GR" sz="2000" b="1" dirty="0" smtClean="0"/>
              <a:t>και σε εσάς</a:t>
            </a:r>
            <a:r>
              <a:rPr lang="el-GR" sz="2000" dirty="0" smtClean="0"/>
              <a:t>.</a:t>
            </a:r>
          </a:p>
          <a:p>
            <a:pPr algn="ctr"/>
            <a:endParaRPr lang="en-US" sz="2000" dirty="0" smtClean="0">
              <a:solidFill>
                <a:srgbClr val="002060"/>
              </a:solidFill>
            </a:endParaRPr>
          </a:p>
          <a:p>
            <a:pPr algn="ctr"/>
            <a:r>
              <a:rPr lang="en-US" sz="2000" dirty="0" smtClean="0"/>
              <a:t> </a:t>
            </a:r>
            <a:endParaRPr lang="en-US" sz="2000" b="1" dirty="0" smtClean="0">
              <a:solidFill>
                <a:srgbClr val="1D035D"/>
              </a:solidFill>
            </a:endParaRPr>
          </a:p>
        </p:txBody>
      </p:sp>
      <p:pic>
        <p:nvPicPr>
          <p:cNvPr id="228354" name="Picture 2" descr="C:\Users\αγαπουλακι\Desktop\ΑΝΤΡΕΑΣ\TEACHING PAINTINGS\school-of-athens-detail-from-right-hand-side-showing-diogenes-on-the-steps-and-euclid-1511.jpg"/>
          <p:cNvPicPr>
            <a:picLocks noChangeAspect="1" noChangeArrowheads="1"/>
          </p:cNvPicPr>
          <p:nvPr/>
        </p:nvPicPr>
        <p:blipFill>
          <a:blip r:embed="rId2" cstate="print"/>
          <a:srcRect/>
          <a:stretch>
            <a:fillRect/>
          </a:stretch>
        </p:blipFill>
        <p:spPr bwMode="auto">
          <a:xfrm>
            <a:off x="1214414" y="2071678"/>
            <a:ext cx="6715172" cy="4478181"/>
          </a:xfrm>
          <a:prstGeom prst="rect">
            <a:avLst/>
          </a:prstGeom>
          <a:noFill/>
        </p:spPr>
      </p:pic>
    </p:spTree>
    <p:extLst>
      <p:ext uri="{BB962C8B-B14F-4D97-AF65-F5344CB8AC3E}">
        <p14:creationId xmlns:p14="http://schemas.microsoft.com/office/powerpoint/2010/main" val="215997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002060"/>
                </a:solidFill>
              </a:rPr>
              <a:t>Προκαταλήψεις (ταμπού) </a:t>
            </a:r>
            <a:br>
              <a:rPr lang="el-GR" b="1" dirty="0" smtClean="0">
                <a:solidFill>
                  <a:srgbClr val="002060"/>
                </a:solidFill>
              </a:rPr>
            </a:br>
            <a:r>
              <a:rPr lang="el-GR" b="1" dirty="0" smtClean="0">
                <a:solidFill>
                  <a:srgbClr val="002060"/>
                </a:solidFill>
              </a:rPr>
              <a:t>στην ιατρική εκπαίδευση</a:t>
            </a:r>
            <a:endParaRPr lang="el-GR" b="1" dirty="0">
              <a:solidFill>
                <a:srgbClr val="002060"/>
              </a:solidFill>
            </a:endParaRPr>
          </a:p>
        </p:txBody>
      </p:sp>
      <p:sp>
        <p:nvSpPr>
          <p:cNvPr id="3" name="Θέση περιεχομένου 2"/>
          <p:cNvSpPr>
            <a:spLocks noGrp="1"/>
          </p:cNvSpPr>
          <p:nvPr>
            <p:ph idx="1"/>
          </p:nvPr>
        </p:nvSpPr>
        <p:spPr>
          <a:xfrm>
            <a:off x="457200" y="1600200"/>
            <a:ext cx="8229600" cy="5069160"/>
          </a:xfrm>
        </p:spPr>
        <p:style>
          <a:lnRef idx="1">
            <a:schemeClr val="accent4"/>
          </a:lnRef>
          <a:fillRef idx="3">
            <a:schemeClr val="accent4"/>
          </a:fillRef>
          <a:effectRef idx="2">
            <a:schemeClr val="accent4"/>
          </a:effectRef>
          <a:fontRef idx="minor">
            <a:schemeClr val="lt1"/>
          </a:fontRef>
        </p:style>
        <p:txBody>
          <a:bodyPr>
            <a:normAutofit fontScale="85000" lnSpcReduction="10000"/>
          </a:bodyPr>
          <a:lstStyle/>
          <a:p>
            <a:r>
              <a:rPr lang="el-GR" dirty="0" smtClean="0"/>
              <a:t>Ο «ακαδημαϊκός» χαρακτήρας του δασκάλου. Σοβαρότητα / σοβαροφάνεια.</a:t>
            </a:r>
          </a:p>
          <a:p>
            <a:r>
              <a:rPr lang="el-GR" dirty="0" smtClean="0"/>
              <a:t>Ο απόλυτα κυρίαρχος «ακαδημαϊκός-θεωρητικός» τρόπος διδασκαλίας υπό τη μορφή μετάδοσης πληροφοριών εγκυκλοπαιδικού </a:t>
            </a:r>
            <a:r>
              <a:rPr lang="el-GR" dirty="0" smtClean="0"/>
              <a:t>χαρακτήρα</a:t>
            </a:r>
            <a:r>
              <a:rPr lang="en-US" dirty="0" smtClean="0"/>
              <a:t>,</a:t>
            </a:r>
            <a:r>
              <a:rPr lang="el-GR" dirty="0" smtClean="0"/>
              <a:t>  </a:t>
            </a:r>
            <a:r>
              <a:rPr lang="el-GR" dirty="0" smtClean="0"/>
              <a:t>μέσω διαλέξεων.</a:t>
            </a:r>
          </a:p>
          <a:p>
            <a:r>
              <a:rPr lang="el-GR" dirty="0" smtClean="0"/>
              <a:t>Η απόλυτη αξία του συγγράμματος για την απόκτηση </a:t>
            </a:r>
            <a:r>
              <a:rPr lang="el-GR" dirty="0" smtClean="0"/>
              <a:t>της ιατρικής </a:t>
            </a:r>
            <a:r>
              <a:rPr lang="el-GR" dirty="0" smtClean="0"/>
              <a:t>γνώσης </a:t>
            </a:r>
            <a:r>
              <a:rPr lang="el-GR" dirty="0" smtClean="0"/>
              <a:t>και την επιτυχία στις εξετάσεις.</a:t>
            </a:r>
          </a:p>
          <a:p>
            <a:r>
              <a:rPr lang="el-GR" dirty="0" smtClean="0"/>
              <a:t>Ο τρόπος </a:t>
            </a:r>
            <a:r>
              <a:rPr lang="el-GR" dirty="0" smtClean="0"/>
              <a:t>δόμησης </a:t>
            </a:r>
            <a:r>
              <a:rPr lang="el-GR" dirty="0" smtClean="0"/>
              <a:t>ενός ιατρικού συγγράμματος.</a:t>
            </a:r>
          </a:p>
          <a:p>
            <a:r>
              <a:rPr lang="el-GR" dirty="0" smtClean="0"/>
              <a:t>Η μάθηση ως αποτέλεσμα εξωτερικού ή εσωτερικού </a:t>
            </a:r>
            <a:r>
              <a:rPr lang="el-GR" dirty="0" smtClean="0"/>
              <a:t>ψυχαναγκασμού ( </a:t>
            </a:r>
            <a:r>
              <a:rPr lang="el-GR" dirty="0" smtClean="0"/>
              <a:t>λ.χ. </a:t>
            </a:r>
            <a:r>
              <a:rPr lang="el-GR" dirty="0" smtClean="0"/>
              <a:t>υποχρεωτικές παρουσίες, μελέτη μόνο ενόψει κάποιας εξέτασης ).</a:t>
            </a:r>
            <a:endParaRPr lang="el-GR" dirty="0" smtClean="0"/>
          </a:p>
          <a:p>
            <a:endParaRPr lang="el-GR" dirty="0" smtClean="0"/>
          </a:p>
          <a:p>
            <a:endParaRPr lang="el-GR" dirty="0"/>
          </a:p>
        </p:txBody>
      </p:sp>
    </p:spTree>
    <p:extLst>
      <p:ext uri="{BB962C8B-B14F-4D97-AF65-F5344CB8AC3E}">
        <p14:creationId xmlns:p14="http://schemas.microsoft.com/office/powerpoint/2010/main" val="2374791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p:spPr>
        <p:txBody>
          <a:bodyPr>
            <a:normAutofit fontScale="90000"/>
          </a:bodyPr>
          <a:lstStyle/>
          <a:p>
            <a:r>
              <a:rPr lang="el-GR" sz="3100" dirty="0" smtClean="0"/>
              <a:t/>
            </a:r>
            <a:br>
              <a:rPr lang="el-GR" sz="3100" dirty="0" smtClean="0"/>
            </a:br>
            <a:r>
              <a:rPr lang="el-GR" sz="3100" dirty="0"/>
              <a:t/>
            </a:r>
            <a:br>
              <a:rPr lang="el-GR" sz="3100" dirty="0"/>
            </a:br>
            <a:r>
              <a:rPr lang="el-GR" sz="3100" dirty="0" smtClean="0"/>
              <a:t/>
            </a:r>
            <a:br>
              <a:rPr lang="el-GR" sz="3100" dirty="0" smtClean="0"/>
            </a:br>
            <a:r>
              <a:rPr lang="el-GR" sz="3100" dirty="0" smtClean="0"/>
              <a:t>Το </a:t>
            </a:r>
            <a:r>
              <a:rPr lang="el-GR" sz="3100" dirty="0"/>
              <a:t>σύστημα εκπαίδευσης που περιλαμβάνει τη </a:t>
            </a:r>
            <a:r>
              <a:rPr lang="el-GR" sz="3100" b="1" u="sng" spc="300" dirty="0">
                <a:solidFill>
                  <a:srgbClr val="C00000"/>
                </a:solidFill>
              </a:rPr>
              <a:t>στενή σχέση</a:t>
            </a:r>
            <a:r>
              <a:rPr lang="el-GR" sz="3100" b="1" spc="300" dirty="0">
                <a:solidFill>
                  <a:srgbClr val="C00000"/>
                </a:solidFill>
              </a:rPr>
              <a:t> δασκάλου-μαθητευομένου</a:t>
            </a:r>
            <a:r>
              <a:rPr lang="el-GR" sz="3100" dirty="0"/>
              <a:t>, ακόμη και σήμερα, φαίνεται να είναι ο </a:t>
            </a:r>
            <a:r>
              <a:rPr lang="el-GR" sz="3100" u="sng" dirty="0">
                <a:effectLst>
                  <a:outerShdw blurRad="38100" dist="38100" dir="2700000" algn="tl">
                    <a:srgbClr val="000000">
                      <a:alpha val="43137"/>
                    </a:srgbClr>
                  </a:outerShdw>
                </a:effectLst>
              </a:rPr>
              <a:t>πιο σωστός και αποτελεσματικός τρόπος</a:t>
            </a:r>
            <a:r>
              <a:rPr lang="el-GR" sz="3100" dirty="0"/>
              <a:t> για να μάθει την τέχνη του ένας ιατρός.</a:t>
            </a:r>
            <a:br>
              <a:rPr lang="el-GR" sz="3100" dirty="0"/>
            </a:br>
            <a:endParaRPr lang="el-G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31640" y="1988840"/>
            <a:ext cx="6812260" cy="4555698"/>
          </a:xfrm>
          <a:prstGeom prst="rect">
            <a:avLst/>
          </a:prstGeom>
          <a:noFill/>
        </p:spPr>
      </p:pic>
    </p:spTree>
    <p:extLst>
      <p:ext uri="{BB962C8B-B14F-4D97-AF65-F5344CB8AC3E}">
        <p14:creationId xmlns:p14="http://schemas.microsoft.com/office/powerpoint/2010/main" val="2569773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86190"/>
            <a:ext cx="9144000" cy="2923877"/>
          </a:xfrm>
          <a:prstGeom prst="rect">
            <a:avLst/>
          </a:prstGeom>
        </p:spPr>
        <p:txBody>
          <a:bodyPr wrap="square">
            <a:spAutoFit/>
          </a:bodyPr>
          <a:lstStyle/>
          <a:p>
            <a:pPr algn="ctr"/>
            <a:r>
              <a:rPr lang="el-GR" sz="2000" dirty="0" smtClean="0"/>
              <a:t>Αν και με τη ραγδαία ανάπτυξη των ηλεκτρονικών μέσων ,</a:t>
            </a:r>
          </a:p>
          <a:p>
            <a:pPr algn="ctr"/>
            <a:r>
              <a:rPr lang="el-GR" sz="2000" dirty="0" smtClean="0"/>
              <a:t> τόσο η </a:t>
            </a:r>
            <a:r>
              <a:rPr lang="el-GR" sz="2000" dirty="0" smtClean="0">
                <a:solidFill>
                  <a:srgbClr val="7030A0"/>
                </a:solidFill>
              </a:rPr>
              <a:t>ακαδημαϊκή</a:t>
            </a:r>
            <a:r>
              <a:rPr lang="el-GR" sz="2000" dirty="0" smtClean="0"/>
              <a:t> όσο και η </a:t>
            </a:r>
            <a:r>
              <a:rPr lang="el-GR" sz="2000" dirty="0" smtClean="0">
                <a:solidFill>
                  <a:srgbClr val="C00000"/>
                </a:solidFill>
              </a:rPr>
              <a:t>βιωματική μάθηση</a:t>
            </a:r>
          </a:p>
          <a:p>
            <a:pPr algn="ctr"/>
            <a:r>
              <a:rPr lang="en-US" sz="2000" dirty="0" smtClean="0">
                <a:solidFill>
                  <a:srgbClr val="C00000"/>
                </a:solidFill>
              </a:rPr>
              <a:t> </a:t>
            </a:r>
            <a:r>
              <a:rPr lang="el-GR" sz="2000" i="1" dirty="0" smtClean="0"/>
              <a:t>δεν</a:t>
            </a:r>
            <a:r>
              <a:rPr lang="el-GR" sz="2000" dirty="0" smtClean="0"/>
              <a:t> προϋποθέτουν απαραιτήτως τη </a:t>
            </a:r>
            <a:r>
              <a:rPr lang="el-GR" sz="2000" i="1" dirty="0" smtClean="0"/>
              <a:t>φυσική  παρουσία </a:t>
            </a:r>
          </a:p>
          <a:p>
            <a:pPr algn="ctr"/>
            <a:r>
              <a:rPr lang="el-GR" sz="2000" dirty="0" smtClean="0"/>
              <a:t>ενός δασκάλου ή  οργανωτή,</a:t>
            </a:r>
            <a:r>
              <a:rPr lang="en-US" sz="2000" dirty="0" smtClean="0"/>
              <a:t> </a:t>
            </a:r>
            <a:endParaRPr lang="el-GR" sz="2000" dirty="0" smtClean="0"/>
          </a:p>
          <a:p>
            <a:pPr algn="ctr"/>
            <a:r>
              <a:rPr lang="el-GR" sz="2000" b="1" dirty="0" smtClean="0">
                <a:solidFill>
                  <a:srgbClr val="FF0000"/>
                </a:solidFill>
              </a:rPr>
              <a:t>η</a:t>
            </a:r>
            <a:r>
              <a:rPr lang="en-US" sz="2000" dirty="0" smtClean="0">
                <a:solidFill>
                  <a:srgbClr val="FFC000"/>
                </a:solidFill>
              </a:rPr>
              <a:t> </a:t>
            </a:r>
            <a:r>
              <a:rPr lang="el-GR" sz="2000" dirty="0" smtClean="0">
                <a:solidFill>
                  <a:srgbClr val="FFC000"/>
                </a:solidFill>
              </a:rPr>
              <a:t> </a:t>
            </a:r>
            <a:r>
              <a:rPr lang="en-US" sz="2000" dirty="0" smtClean="0">
                <a:solidFill>
                  <a:srgbClr val="FFC000"/>
                </a:solidFill>
              </a:rPr>
              <a:t> </a:t>
            </a:r>
            <a:r>
              <a:rPr lang="el-GR" sz="2400" b="1" spc="600" dirty="0" smtClean="0">
                <a:solidFill>
                  <a:srgbClr val="FF0000"/>
                </a:solidFill>
                <a:effectLst>
                  <a:outerShdw blurRad="38100" dist="38100" dir="2700000" algn="tl">
                    <a:srgbClr val="000000">
                      <a:alpha val="43137"/>
                    </a:srgbClr>
                  </a:outerShdw>
                </a:effectLst>
              </a:rPr>
              <a:t>φυσική παρουσία </a:t>
            </a:r>
          </a:p>
          <a:p>
            <a:pPr algn="ctr"/>
            <a:r>
              <a:rPr lang="el-GR" sz="2000" b="1" spc="600" dirty="0" smtClean="0">
                <a:solidFill>
                  <a:srgbClr val="FF0000"/>
                </a:solidFill>
                <a:effectLst>
                  <a:outerShdw blurRad="38100" dist="38100" dir="2700000" algn="tl">
                    <a:srgbClr val="000000">
                      <a:alpha val="43137"/>
                    </a:srgbClr>
                  </a:outerShdw>
                </a:effectLst>
              </a:rPr>
              <a:t>ενός χαρισματικού δασκάλου</a:t>
            </a:r>
            <a:r>
              <a:rPr lang="en-US" sz="2000" b="1" dirty="0" smtClean="0">
                <a:solidFill>
                  <a:srgbClr val="FF0000"/>
                </a:solidFill>
              </a:rPr>
              <a:t> </a:t>
            </a:r>
            <a:endParaRPr lang="el-GR" sz="2000" b="1" dirty="0" smtClean="0">
              <a:solidFill>
                <a:srgbClr val="FF0000"/>
              </a:solidFill>
            </a:endParaRPr>
          </a:p>
          <a:p>
            <a:pPr algn="ctr"/>
            <a:r>
              <a:rPr lang="el-GR" sz="2000" b="1" dirty="0" smtClean="0">
                <a:solidFill>
                  <a:srgbClr val="FF0000"/>
                </a:solidFill>
              </a:rPr>
              <a:t>παραμένει αναντικατάστατη </a:t>
            </a:r>
            <a:r>
              <a:rPr lang="el-GR" sz="2000" dirty="0" smtClean="0"/>
              <a:t>στην περιπέτεια της μάθησης, </a:t>
            </a:r>
          </a:p>
          <a:p>
            <a:pPr algn="ctr"/>
            <a:r>
              <a:rPr lang="el-GR" sz="2000" dirty="0" smtClean="0"/>
              <a:t>καθώς δυνητικώς </a:t>
            </a:r>
            <a:r>
              <a:rPr lang="en-US" sz="2000" dirty="0" smtClean="0"/>
              <a:t> </a:t>
            </a:r>
            <a:r>
              <a:rPr lang="el-GR" sz="2000" dirty="0" smtClean="0">
                <a:solidFill>
                  <a:srgbClr val="FF0000"/>
                </a:solidFill>
              </a:rPr>
              <a:t>ενθαρρύνει αποφασιστικά </a:t>
            </a:r>
          </a:p>
          <a:p>
            <a:pPr algn="ctr"/>
            <a:r>
              <a:rPr lang="el-GR" sz="2000" dirty="0" smtClean="0">
                <a:solidFill>
                  <a:srgbClr val="FF0000"/>
                </a:solidFill>
              </a:rPr>
              <a:t>την </a:t>
            </a:r>
            <a:r>
              <a:rPr lang="el-GR" sz="2000" b="1" u="sng" dirty="0" smtClean="0">
                <a:solidFill>
                  <a:srgbClr val="FF0000"/>
                </a:solidFill>
                <a:effectLst>
                  <a:outerShdw blurRad="38100" dist="38100" dir="2700000" algn="tl">
                    <a:srgbClr val="000000">
                      <a:alpha val="43137"/>
                    </a:srgbClr>
                  </a:outerShdw>
                </a:effectLst>
              </a:rPr>
              <a:t>έφεση</a:t>
            </a:r>
            <a:r>
              <a:rPr lang="el-GR" sz="2000" dirty="0" smtClean="0">
                <a:solidFill>
                  <a:srgbClr val="FF0000"/>
                </a:solidFill>
              </a:rPr>
              <a:t> </a:t>
            </a:r>
            <a:r>
              <a:rPr lang="el-GR" sz="2000" b="1" u="sng" dirty="0" smtClean="0">
                <a:solidFill>
                  <a:srgbClr val="FF0000"/>
                </a:solidFill>
              </a:rPr>
              <a:t>για τη γνώση </a:t>
            </a:r>
            <a:r>
              <a:rPr lang="el-GR" sz="2000" dirty="0" smtClean="0">
                <a:solidFill>
                  <a:srgbClr val="FF0000"/>
                </a:solidFill>
              </a:rPr>
              <a:t>και συνιστά πηγή </a:t>
            </a:r>
            <a:r>
              <a:rPr lang="el-GR" sz="2000" b="1" u="sng" dirty="0" smtClean="0">
                <a:solidFill>
                  <a:srgbClr val="FF0000"/>
                </a:solidFill>
                <a:effectLst>
                  <a:outerShdw blurRad="38100" dist="38100" dir="2700000" algn="tl">
                    <a:srgbClr val="000000">
                      <a:alpha val="43137"/>
                    </a:srgbClr>
                  </a:outerShdw>
                </a:effectLst>
              </a:rPr>
              <a:t>έμπνευσης</a:t>
            </a:r>
            <a:r>
              <a:rPr lang="el-GR" sz="2000" b="1" u="sng" dirty="0" smtClean="0">
                <a:solidFill>
                  <a:srgbClr val="FF0000"/>
                </a:solidFill>
              </a:rPr>
              <a:t> για δημιουργία</a:t>
            </a:r>
            <a:r>
              <a:rPr lang="el-GR" sz="2000" dirty="0" smtClean="0"/>
              <a:t>.</a:t>
            </a:r>
            <a:endParaRPr lang="el-GR" sz="2000" spc="600" dirty="0"/>
          </a:p>
        </p:txBody>
      </p:sp>
      <p:pic>
        <p:nvPicPr>
          <p:cNvPr id="229378" name="Picture 2" descr="C:\Users\αγαπουλακι\Desktop\ΑΝΤΡΕΑΣ\TEACHING PAINTINGS\the-underground-school-1885.jpg"/>
          <p:cNvPicPr>
            <a:picLocks noChangeAspect="1" noChangeArrowheads="1"/>
          </p:cNvPicPr>
          <p:nvPr/>
        </p:nvPicPr>
        <p:blipFill>
          <a:blip r:embed="rId2" cstate="print"/>
          <a:srcRect/>
          <a:stretch>
            <a:fillRect/>
          </a:stretch>
        </p:blipFill>
        <p:spPr bwMode="auto">
          <a:xfrm>
            <a:off x="2214546" y="142852"/>
            <a:ext cx="4857783" cy="3643338"/>
          </a:xfrm>
          <a:prstGeom prst="rect">
            <a:avLst/>
          </a:prstGeom>
          <a:noFill/>
        </p:spPr>
      </p:pic>
    </p:spTree>
    <p:extLst>
      <p:ext uri="{BB962C8B-B14F-4D97-AF65-F5344CB8AC3E}">
        <p14:creationId xmlns:p14="http://schemas.microsoft.com/office/powerpoint/2010/main" val="1233961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9144000" cy="2304256"/>
          </a:xfrm>
        </p:spPr>
        <p:txBody>
          <a:bodyPr>
            <a:normAutofit fontScale="90000"/>
          </a:bodyPr>
          <a:lstStyle/>
          <a:p>
            <a:r>
              <a:rPr lang="el-GR" sz="4800" dirty="0" smtClean="0"/>
              <a:t>Πώς εξηγείς </a:t>
            </a:r>
            <a:br>
              <a:rPr lang="el-GR" sz="4800" dirty="0" smtClean="0"/>
            </a:br>
            <a:r>
              <a:rPr lang="el-GR" sz="4800" dirty="0" smtClean="0"/>
              <a:t>το ότι αυτοί οι φοιτητές φαίνονται τόσο </a:t>
            </a:r>
            <a:br>
              <a:rPr lang="el-GR" sz="4800" dirty="0" smtClean="0"/>
            </a:br>
            <a:r>
              <a:rPr lang="el-GR" sz="4800" dirty="0" smtClean="0"/>
              <a:t>απρόθυμοι, αδιάφοροι, </a:t>
            </a:r>
            <a:br>
              <a:rPr lang="el-GR" sz="4800" dirty="0" smtClean="0"/>
            </a:br>
            <a:r>
              <a:rPr lang="el-GR" sz="4800" dirty="0" smtClean="0"/>
              <a:t>σκυθρωποί και αποκαρδιωμένοι;</a:t>
            </a:r>
            <a:br>
              <a:rPr lang="el-GR" sz="4800" dirty="0" smtClean="0"/>
            </a:br>
            <a:endParaRPr lang="el-GR" dirty="0"/>
          </a:p>
        </p:txBody>
      </p:sp>
      <p:pic>
        <p:nvPicPr>
          <p:cNvPr id="1026" name="Picture 2" descr="E:\HIPON\ΕΝΗΜΕΡΩΤΙΚΟ ΥΛΙΚΟ ΠΡΟΓΡΑΜΜΑΤΟΣ HIPON\HIPON IMPACT\TEACHING PAINTINGS\girl-student-1880.jpg!HD.jpg"/>
          <p:cNvPicPr>
            <a:picLocks noChangeAspect="1" noChangeArrowheads="1"/>
          </p:cNvPicPr>
          <p:nvPr/>
        </p:nvPicPr>
        <p:blipFill>
          <a:blip r:embed="rId2" cstate="print"/>
          <a:srcRect/>
          <a:stretch>
            <a:fillRect/>
          </a:stretch>
        </p:blipFill>
        <p:spPr bwMode="auto">
          <a:xfrm>
            <a:off x="0" y="2780928"/>
            <a:ext cx="2068790" cy="3672408"/>
          </a:xfrm>
          <a:prstGeom prst="rect">
            <a:avLst/>
          </a:prstGeom>
          <a:noFill/>
        </p:spPr>
      </p:pic>
      <p:pic>
        <p:nvPicPr>
          <p:cNvPr id="1027" name="Picture 3" descr="E:\HIPON\ΕΝΗΜΕΡΩΤΙΚΟ ΥΛΙΚΟ ΠΡΟΓΡΑΜΜΑΤΟΣ HIPON\HIPON IMPACT\TEACHING PAINTINGS\the-student-1881.jpg!HD.jpg"/>
          <p:cNvPicPr>
            <a:picLocks noChangeAspect="1" noChangeArrowheads="1"/>
          </p:cNvPicPr>
          <p:nvPr/>
        </p:nvPicPr>
        <p:blipFill>
          <a:blip r:embed="rId3" cstate="print"/>
          <a:srcRect/>
          <a:stretch>
            <a:fillRect/>
          </a:stretch>
        </p:blipFill>
        <p:spPr bwMode="auto">
          <a:xfrm>
            <a:off x="2195736" y="2780928"/>
            <a:ext cx="2230988" cy="3672408"/>
          </a:xfrm>
          <a:prstGeom prst="rect">
            <a:avLst/>
          </a:prstGeom>
          <a:noFill/>
        </p:spPr>
      </p:pic>
      <p:pic>
        <p:nvPicPr>
          <p:cNvPr id="1028" name="Picture 4" descr="E:\HIPON\ΕΝΗΜΕΡΩΤΙΚΟ ΥΛΙΚΟ ΠΡΟΓΡΑΜΜΑΤΟΣ HIPON\HIPON IMPACT\TEACHING PAINTINGS\the-student-1903.jpg!HD.jpg"/>
          <p:cNvPicPr>
            <a:picLocks noChangeAspect="1" noChangeArrowheads="1"/>
          </p:cNvPicPr>
          <p:nvPr/>
        </p:nvPicPr>
        <p:blipFill>
          <a:blip r:embed="rId4" cstate="print"/>
          <a:srcRect/>
          <a:stretch>
            <a:fillRect/>
          </a:stretch>
        </p:blipFill>
        <p:spPr bwMode="auto">
          <a:xfrm>
            <a:off x="4499992" y="2780928"/>
            <a:ext cx="2160240" cy="3672408"/>
          </a:xfrm>
          <a:prstGeom prst="rect">
            <a:avLst/>
          </a:prstGeom>
          <a:noFill/>
        </p:spPr>
      </p:pic>
      <p:pic>
        <p:nvPicPr>
          <p:cNvPr id="1029" name="Picture 5" descr="E:\HIPON\ΕΝΗΜΕΡΩΤΙΚΟ ΥΛΙΚΟ ΠΡΟΓΡΑΜΜΑΤΟΣ HIPON\HIPON IMPACT\TEACHING PAINTINGS\the-student-self-portrait.jpg!HD.jpg"/>
          <p:cNvPicPr>
            <a:picLocks noChangeAspect="1" noChangeArrowheads="1"/>
          </p:cNvPicPr>
          <p:nvPr/>
        </p:nvPicPr>
        <p:blipFill>
          <a:blip r:embed="rId5" cstate="print"/>
          <a:srcRect/>
          <a:stretch>
            <a:fillRect/>
          </a:stretch>
        </p:blipFill>
        <p:spPr bwMode="auto">
          <a:xfrm>
            <a:off x="6772236" y="2780928"/>
            <a:ext cx="2371764" cy="3672408"/>
          </a:xfrm>
          <a:prstGeom prst="rect">
            <a:avLst/>
          </a:prstGeom>
          <a:noFill/>
        </p:spPr>
      </p:pic>
    </p:spTree>
    <p:extLst>
      <p:ext uri="{BB962C8B-B14F-4D97-AF65-F5344CB8AC3E}">
        <p14:creationId xmlns:p14="http://schemas.microsoft.com/office/powerpoint/2010/main" val="376873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08520" y="0"/>
            <a:ext cx="5400600" cy="6858000"/>
          </a:xfrm>
        </p:spPr>
        <p:txBody>
          <a:bodyPr>
            <a:noAutofit/>
          </a:bodyPr>
          <a:lstStyle/>
          <a:p>
            <a:pPr algn="ctr"/>
            <a:r>
              <a:rPr lang="el-GR" sz="1600" dirty="0" smtClean="0"/>
              <a:t>-Απροθυμία του δασκάλου να </a:t>
            </a:r>
            <a:r>
              <a:rPr lang="el-GR" sz="1600" b="1" dirty="0" smtClean="0"/>
              <a:t>μοιράζεται</a:t>
            </a:r>
            <a:r>
              <a:rPr lang="el-GR" sz="1600" dirty="0" smtClean="0"/>
              <a:t> γνώσεις </a:t>
            </a:r>
          </a:p>
          <a:p>
            <a:pPr algn="ctr"/>
            <a:r>
              <a:rPr lang="el-GR" sz="1600" dirty="0" smtClean="0"/>
              <a:t>(ή, στην πραγματικότητα, και οτιδήποτε άλλο…)</a:t>
            </a:r>
          </a:p>
          <a:p>
            <a:pPr algn="ctr"/>
            <a:r>
              <a:rPr lang="el-GR" sz="1600" b="1" dirty="0" smtClean="0"/>
              <a:t>-Άφθονη</a:t>
            </a:r>
            <a:r>
              <a:rPr lang="el-GR" sz="1600" dirty="0" smtClean="0"/>
              <a:t>  θ ε ω ρ η τ ι κ ο λ ο γ ί α : </a:t>
            </a:r>
          </a:p>
          <a:p>
            <a:pPr algn="ctr"/>
            <a:r>
              <a:rPr lang="el-GR" sz="1600" dirty="0" smtClean="0"/>
              <a:t>α π ο κ λ ε ι σ τ ι κ ή  εκμάθηση  </a:t>
            </a:r>
            <a:r>
              <a:rPr lang="el-GR" sz="1600" i="1" dirty="0" smtClean="0"/>
              <a:t>πληροφοριών </a:t>
            </a:r>
          </a:p>
          <a:p>
            <a:pPr algn="ctr"/>
            <a:r>
              <a:rPr lang="el-GR" sz="1600" dirty="0" smtClean="0"/>
              <a:t>μέσω μελέτης και  προβληματισμού </a:t>
            </a:r>
          </a:p>
          <a:p>
            <a:pPr algn="ctr"/>
            <a:r>
              <a:rPr lang="el-GR" sz="1600" dirty="0" smtClean="0"/>
              <a:t>βάσει </a:t>
            </a:r>
            <a:r>
              <a:rPr lang="el-GR" sz="1600" i="1" dirty="0" smtClean="0"/>
              <a:t>αφηρημένων </a:t>
            </a:r>
            <a:r>
              <a:rPr lang="el-GR" sz="1600" dirty="0" smtClean="0"/>
              <a:t>εννοιών.</a:t>
            </a:r>
          </a:p>
          <a:p>
            <a:pPr algn="ctr"/>
            <a:r>
              <a:rPr lang="el-GR" sz="1600" dirty="0" smtClean="0"/>
              <a:t>-Αίσθημα  απλής, </a:t>
            </a:r>
            <a:r>
              <a:rPr lang="el-GR" sz="1600" dirty="0" smtClean="0">
                <a:effectLst>
                  <a:outerShdw blurRad="38100" dist="38100" dir="2700000" algn="tl">
                    <a:srgbClr val="000000">
                      <a:alpha val="43137"/>
                    </a:srgbClr>
                  </a:outerShdw>
                </a:effectLst>
              </a:rPr>
              <a:t>τυπικής  διεκπεραίωσης </a:t>
            </a:r>
          </a:p>
          <a:p>
            <a:pPr algn="ctr"/>
            <a:r>
              <a:rPr lang="el-GR" sz="1600" dirty="0" smtClean="0"/>
              <a:t>του διδακτικού έργου.</a:t>
            </a:r>
            <a:br>
              <a:rPr lang="el-GR" sz="1600" dirty="0" smtClean="0"/>
            </a:br>
            <a:r>
              <a:rPr lang="el-GR" sz="1600" dirty="0" smtClean="0"/>
              <a:t>-Ν ω θ ρ ό τ η τ α  και  ε φ η σ υ χ α σ μ ό ς. </a:t>
            </a:r>
          </a:p>
          <a:p>
            <a:pPr algn="ctr"/>
            <a:r>
              <a:rPr lang="el-GR" sz="1600" dirty="0" smtClean="0">
                <a:effectLst>
                  <a:outerShdw blurRad="38100" dist="38100" dir="2700000" algn="tl">
                    <a:srgbClr val="000000">
                      <a:alpha val="43137"/>
                    </a:srgbClr>
                  </a:outerShdw>
                </a:effectLst>
              </a:rPr>
              <a:t>-Απώλεια</a:t>
            </a:r>
            <a:r>
              <a:rPr lang="el-GR" sz="1600" dirty="0" smtClean="0"/>
              <a:t>  ενδιαφέροντος, έμπνευσης, δημιουργικού ταλέντου, δ ι ά θ ε σ η ς  ε π ι κ ο ι ν ω ν ί α ς.</a:t>
            </a:r>
            <a:br>
              <a:rPr lang="el-GR" sz="1600" dirty="0" smtClean="0"/>
            </a:br>
            <a:r>
              <a:rPr lang="el-GR" sz="1600" dirty="0" smtClean="0"/>
              <a:t>-Δάσκαλοι</a:t>
            </a:r>
            <a:r>
              <a:rPr lang="en-US" sz="1600" dirty="0" smtClean="0"/>
              <a:t> </a:t>
            </a:r>
            <a:r>
              <a:rPr lang="el-GR" sz="1600" dirty="0" smtClean="0">
                <a:effectLst>
                  <a:outerShdw blurRad="38100" dist="38100" dir="2700000" algn="tl">
                    <a:srgbClr val="000000">
                      <a:alpha val="43137"/>
                    </a:srgbClr>
                  </a:outerShdw>
                </a:effectLst>
              </a:rPr>
              <a:t>απρόσιτοι, υπερόπτες, μεγαλομανείς, ναρκισσιστές </a:t>
            </a:r>
            <a:r>
              <a:rPr lang="el-GR" sz="1600" dirty="0" smtClean="0"/>
              <a:t>(τα τελευταία, εμφανή σε ευτυχώς λιγοστούς</a:t>
            </a:r>
            <a:r>
              <a:rPr lang="en-US" sz="1600" dirty="0"/>
              <a:t> </a:t>
            </a:r>
            <a:r>
              <a:rPr lang="el-GR" sz="1600" dirty="0" smtClean="0"/>
              <a:t>- θέλω να πιστεύω - ακαδημαϊκούς δασκάλους) ,</a:t>
            </a:r>
            <a:r>
              <a:rPr lang="el-GR" sz="1600" i="1" dirty="0" smtClean="0"/>
              <a:t>χ ω ρ ί ς </a:t>
            </a:r>
            <a:r>
              <a:rPr lang="el-GR" sz="1600" dirty="0" smtClean="0"/>
              <a:t>μεταδοτικότητα και χωρίς μετάδοση της έφεσης για μάθηση.</a:t>
            </a:r>
          </a:p>
          <a:p>
            <a:pPr algn="ctr">
              <a:buFontTx/>
              <a:buChar char="-"/>
            </a:pPr>
            <a:r>
              <a:rPr lang="el-GR" sz="1600" dirty="0" smtClean="0"/>
              <a:t>Α π ρ ο θ υ μ ί α  εφαρμογής καινοτόμων μεθόδων.</a:t>
            </a:r>
            <a:br>
              <a:rPr lang="el-GR" sz="1600" dirty="0" smtClean="0"/>
            </a:br>
            <a:r>
              <a:rPr lang="el-GR" sz="1600" dirty="0" smtClean="0"/>
              <a:t>- Το  μ ο ν α δ ι κ ό  κίνητρο για κάθε εκπαιδευτικό εγχείρημα είναι η </a:t>
            </a:r>
            <a:r>
              <a:rPr lang="el-GR" sz="1600" dirty="0" smtClean="0">
                <a:effectLst>
                  <a:outerShdw blurRad="38100" dist="38100" dir="2700000" algn="tl">
                    <a:srgbClr val="000000">
                      <a:alpha val="43137"/>
                    </a:srgbClr>
                  </a:outerShdw>
                </a:effectLst>
              </a:rPr>
              <a:t>ανταποδοτικότητα</a:t>
            </a:r>
            <a:r>
              <a:rPr lang="el-GR" sz="1600" dirty="0" smtClean="0"/>
              <a:t>,</a:t>
            </a:r>
          </a:p>
          <a:p>
            <a:pPr algn="ctr"/>
            <a:r>
              <a:rPr lang="el-GR" sz="1600" dirty="0" smtClean="0"/>
              <a:t> που αποτυπώνεται  </a:t>
            </a:r>
            <a:r>
              <a:rPr lang="el-GR" sz="1600" dirty="0" smtClean="0">
                <a:effectLst>
                  <a:outerShdw blurRad="38100" dist="38100" dir="2700000" algn="tl">
                    <a:srgbClr val="000000">
                      <a:alpha val="43137"/>
                    </a:srgbClr>
                  </a:outerShdw>
                </a:effectLst>
              </a:rPr>
              <a:t>αποκλειστικά</a:t>
            </a:r>
            <a:r>
              <a:rPr lang="el-GR" sz="1600" dirty="0" smtClean="0"/>
              <a:t>  σε οικονομικά μεγέθη.</a:t>
            </a:r>
          </a:p>
          <a:p>
            <a:pPr algn="ctr">
              <a:buFontTx/>
              <a:buChar char="-"/>
            </a:pPr>
            <a:r>
              <a:rPr lang="el-GR" sz="1600" dirty="0" smtClean="0"/>
              <a:t>Παρατεταμένη περίοδος έκπτωσης των ανθρωπιστικών αξιών, με  παραγκώνιση   κάθε  π ν ε υ μ α τ ι κ ό τ η τ α ς  στη ζωή. Από κοινωνιολογική άποψη: γενική κοινωνική και ατομική τάση προς τη συσσώρευση υλικών αγαθών (αποθέωση του καταναλωτισμού, ανούσιες ανέσεις,</a:t>
            </a:r>
          </a:p>
          <a:p>
            <a:pPr algn="ctr"/>
            <a:r>
              <a:rPr lang="el-GR" sz="1600" dirty="0" smtClean="0"/>
              <a:t>εμμονή στην πολυτελή διαβίωση).</a:t>
            </a:r>
          </a:p>
        </p:txBody>
      </p:sp>
      <p:pic>
        <p:nvPicPr>
          <p:cNvPr id="2050" name="Picture 2" descr="E:\HIPON\ΕΝΗΜΕΡΩΤΙΚΟ ΥΛΙΚΟ ΠΡΟΓΡΑΜΜΑΤΟΣ HIPON\HIPON IMPACT\TEACHING PAINTINGS\teacher-1882.jpg!HD.jpg"/>
          <p:cNvPicPr>
            <a:picLocks noGrp="1" noChangeAspect="1" noChangeArrowheads="1"/>
          </p:cNvPicPr>
          <p:nvPr>
            <p:ph idx="1"/>
          </p:nvPr>
        </p:nvPicPr>
        <p:blipFill>
          <a:blip r:embed="rId3" cstate="print"/>
          <a:srcRect/>
          <a:stretch>
            <a:fillRect/>
          </a:stretch>
        </p:blipFill>
        <p:spPr bwMode="auto">
          <a:xfrm>
            <a:off x="5220072" y="1500174"/>
            <a:ext cx="3709646" cy="4547649"/>
          </a:xfrm>
          <a:prstGeom prst="rect">
            <a:avLst/>
          </a:prstGeom>
          <a:noFill/>
        </p:spPr>
      </p:pic>
      <p:sp>
        <p:nvSpPr>
          <p:cNvPr id="5" name="1 - Τίτλος"/>
          <p:cNvSpPr>
            <a:spLocks noGrp="1"/>
          </p:cNvSpPr>
          <p:nvPr>
            <p:ph type="title"/>
          </p:nvPr>
        </p:nvSpPr>
        <p:spPr>
          <a:xfrm>
            <a:off x="7036595" y="1772816"/>
            <a:ext cx="1999901" cy="1224136"/>
          </a:xfrm>
        </p:spPr>
        <p:txBody>
          <a:bodyPr>
            <a:normAutofit fontScale="90000"/>
          </a:bodyPr>
          <a:lstStyle/>
          <a:p>
            <a:pPr algn="ctr"/>
            <a:r>
              <a:rPr lang="el-GR" sz="1800" dirty="0" smtClean="0">
                <a:solidFill>
                  <a:schemeClr val="accent5">
                    <a:lumMod val="60000"/>
                    <a:lumOff val="40000"/>
                  </a:schemeClr>
                </a:solidFill>
              </a:rPr>
              <a:t>Διαβάστε </a:t>
            </a:r>
            <a:br>
              <a:rPr lang="el-GR" sz="1800" dirty="0" smtClean="0">
                <a:solidFill>
                  <a:schemeClr val="accent5">
                    <a:lumMod val="60000"/>
                    <a:lumOff val="40000"/>
                  </a:schemeClr>
                </a:solidFill>
              </a:rPr>
            </a:br>
            <a:r>
              <a:rPr lang="el-GR" sz="1800" dirty="0" smtClean="0">
                <a:solidFill>
                  <a:schemeClr val="accent5">
                    <a:lumMod val="60000"/>
                    <a:lumOff val="40000"/>
                  </a:schemeClr>
                </a:solidFill>
              </a:rPr>
              <a:t>απ’ τα βιβλία σας, μελετήστε την ύλη </a:t>
            </a:r>
            <a:br>
              <a:rPr lang="el-GR" sz="1800" dirty="0" smtClean="0">
                <a:solidFill>
                  <a:schemeClr val="accent5">
                    <a:lumMod val="60000"/>
                    <a:lumOff val="40000"/>
                  </a:schemeClr>
                </a:solidFill>
              </a:rPr>
            </a:br>
            <a:r>
              <a:rPr lang="el-GR" sz="1800" dirty="0" smtClean="0">
                <a:solidFill>
                  <a:schemeClr val="accent5">
                    <a:lumMod val="60000"/>
                    <a:lumOff val="40000"/>
                  </a:schemeClr>
                </a:solidFill>
              </a:rPr>
              <a:t>και κατανοήστε την!</a:t>
            </a:r>
            <a:r>
              <a:rPr lang="en-US" sz="1800" dirty="0" smtClean="0">
                <a:solidFill>
                  <a:schemeClr val="accent5">
                    <a:lumMod val="60000"/>
                    <a:lumOff val="40000"/>
                  </a:schemeClr>
                </a:solidFill>
              </a:rPr>
              <a:t>;</a:t>
            </a:r>
            <a:r>
              <a:rPr lang="el-GR" sz="1800" dirty="0" smtClean="0">
                <a:solidFill>
                  <a:schemeClr val="accent5">
                    <a:lumMod val="60000"/>
                    <a:lumOff val="40000"/>
                  </a:schemeClr>
                </a:solidFill>
              </a:rPr>
              <a:t/>
            </a:r>
            <a:br>
              <a:rPr lang="el-GR" sz="1800" dirty="0" smtClean="0">
                <a:solidFill>
                  <a:schemeClr val="accent5">
                    <a:lumMod val="60000"/>
                    <a:lumOff val="40000"/>
                  </a:schemeClr>
                </a:solidFill>
              </a:rPr>
            </a:br>
            <a:endParaRPr lang="el-GR" sz="1800" dirty="0">
              <a:solidFill>
                <a:schemeClr val="accent5">
                  <a:lumMod val="60000"/>
                  <a:lumOff val="40000"/>
                </a:schemeClr>
              </a:solidFill>
            </a:endParaRPr>
          </a:p>
        </p:txBody>
      </p:sp>
      <p:sp>
        <p:nvSpPr>
          <p:cNvPr id="6" name="Rectangle 5"/>
          <p:cNvSpPr/>
          <p:nvPr/>
        </p:nvSpPr>
        <p:spPr>
          <a:xfrm>
            <a:off x="4929190" y="357166"/>
            <a:ext cx="4214810" cy="830997"/>
          </a:xfrm>
          <a:prstGeom prst="rect">
            <a:avLst/>
          </a:prstGeom>
        </p:spPr>
        <p:txBody>
          <a:bodyPr wrap="square">
            <a:spAutoFit/>
          </a:bodyPr>
          <a:lstStyle/>
          <a:p>
            <a:pPr algn="ctr"/>
            <a:r>
              <a:rPr lang="el-GR" sz="2400" b="1" dirty="0" smtClean="0"/>
              <a:t>Ασφαλώς, ο δάσκαλός τους κάπως ευθύνεται γι’ αυτό.</a:t>
            </a:r>
            <a:endParaRPr lang="en-US" sz="2400" b="1" dirty="0" smtClean="0"/>
          </a:p>
        </p:txBody>
      </p:sp>
    </p:spTree>
    <p:extLst>
      <p:ext uri="{BB962C8B-B14F-4D97-AF65-F5344CB8AC3E}">
        <p14:creationId xmlns:p14="http://schemas.microsoft.com/office/powerpoint/2010/main" val="287671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fade">
                                      <p:cBhvr>
                                        <p:cTn id="48" dur="500"/>
                                        <p:tgtEl>
                                          <p:spTgt spid="4">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fade">
                                      <p:cBhvr>
                                        <p:cTn id="5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725602"/>
          </a:xfrm>
        </p:spPr>
        <p:txBody>
          <a:bodyPr>
            <a:normAutofit fontScale="90000"/>
          </a:bodyPr>
          <a:lstStyle/>
          <a:p>
            <a:r>
              <a:rPr lang="el-GR" sz="3600" dirty="0" smtClean="0"/>
              <a:t>Η διδασκαλία  θα είναι πιο </a:t>
            </a:r>
            <a:r>
              <a:rPr lang="el-GR" sz="3600" dirty="0" smtClean="0">
                <a:solidFill>
                  <a:srgbClr val="FF0000"/>
                </a:solidFill>
              </a:rPr>
              <a:t>πετυχημένη,</a:t>
            </a:r>
            <a:r>
              <a:rPr lang="el-GR" sz="3600" dirty="0" smtClean="0"/>
              <a:t> </a:t>
            </a:r>
            <a:br>
              <a:rPr lang="el-GR" sz="3600" dirty="0" smtClean="0"/>
            </a:br>
            <a:r>
              <a:rPr lang="el-GR" sz="3600" dirty="0" smtClean="0"/>
              <a:t> εάν ο </a:t>
            </a:r>
            <a:r>
              <a:rPr lang="el-GR" sz="3600" b="1" dirty="0" smtClean="0">
                <a:solidFill>
                  <a:srgbClr val="FF0000"/>
                </a:solidFill>
              </a:rPr>
              <a:t>δάσκαλος</a:t>
            </a:r>
            <a:r>
              <a:rPr lang="el-GR" sz="3600" dirty="0" smtClean="0">
                <a:solidFill>
                  <a:srgbClr val="FF0000"/>
                </a:solidFill>
              </a:rPr>
              <a:t>:</a:t>
            </a:r>
            <a:r>
              <a:rPr lang="el-GR" dirty="0" smtClean="0"/>
              <a:t/>
            </a:r>
            <a:br>
              <a:rPr lang="el-GR" dirty="0" smtClean="0"/>
            </a:br>
            <a:endParaRPr lang="el-GR" dirty="0"/>
          </a:p>
        </p:txBody>
      </p:sp>
      <p:sp>
        <p:nvSpPr>
          <p:cNvPr id="3" name="Content Placeholder 2"/>
          <p:cNvSpPr>
            <a:spLocks noGrp="1"/>
          </p:cNvSpPr>
          <p:nvPr>
            <p:ph idx="1"/>
          </p:nvPr>
        </p:nvSpPr>
        <p:spPr>
          <a:xfrm>
            <a:off x="0" y="1714488"/>
            <a:ext cx="9144000" cy="5143512"/>
          </a:xfrm>
        </p:spPr>
        <p:txBody>
          <a:bodyPr>
            <a:noAutofit/>
          </a:bodyPr>
          <a:lstStyle/>
          <a:p>
            <a:r>
              <a:rPr lang="el-GR" sz="2000" dirty="0" smtClean="0"/>
              <a:t>είναι </a:t>
            </a:r>
            <a:r>
              <a:rPr lang="el-GR" sz="2000" dirty="0" smtClean="0">
                <a:solidFill>
                  <a:srgbClr val="FF0000"/>
                </a:solidFill>
                <a:effectLst>
                  <a:outerShdw blurRad="38100" dist="38100" dir="2700000" algn="tl">
                    <a:srgbClr val="000000">
                      <a:alpha val="43137"/>
                    </a:srgbClr>
                  </a:outerShdw>
                </a:effectLst>
              </a:rPr>
              <a:t>ενθουσιώδης</a:t>
            </a:r>
          </a:p>
          <a:p>
            <a:r>
              <a:rPr lang="el-GR" sz="2000" dirty="0" smtClean="0"/>
              <a:t>έχει </a:t>
            </a:r>
            <a:r>
              <a:rPr lang="el-GR" sz="2000" dirty="0" smtClean="0">
                <a:solidFill>
                  <a:srgbClr val="FF0000"/>
                </a:solidFill>
                <a:effectLst>
                  <a:outerShdw blurRad="38100" dist="38100" dir="2700000" algn="tl">
                    <a:srgbClr val="000000">
                      <a:alpha val="43137"/>
                    </a:srgbClr>
                  </a:outerShdw>
                </a:effectLst>
              </a:rPr>
              <a:t>οργανώσει καλά </a:t>
            </a:r>
            <a:r>
              <a:rPr lang="el-GR" sz="2000" dirty="0" smtClean="0"/>
              <a:t>το μάθημα </a:t>
            </a:r>
          </a:p>
          <a:p>
            <a:r>
              <a:rPr lang="el-GR" sz="2000" dirty="0" smtClean="0"/>
              <a:t>έχει  </a:t>
            </a:r>
            <a:r>
              <a:rPr lang="el-GR" sz="2000" dirty="0" smtClean="0">
                <a:solidFill>
                  <a:srgbClr val="FF0000"/>
                </a:solidFill>
              </a:rPr>
              <a:t>συναίσθηση</a:t>
            </a:r>
            <a:r>
              <a:rPr lang="el-GR" sz="2000" dirty="0" smtClean="0"/>
              <a:t> του γνωστικού αντικειμένου και μπορεί να το </a:t>
            </a:r>
            <a:r>
              <a:rPr lang="el-GR" sz="2000" dirty="0" smtClean="0">
                <a:solidFill>
                  <a:srgbClr val="FF0000"/>
                </a:solidFill>
              </a:rPr>
              <a:t>σ υ λ λ α μ β ά ν ε ι  ορθά, ανάλογα με το μαθησιακό επίπεδο </a:t>
            </a:r>
            <a:r>
              <a:rPr lang="el-GR" sz="2000" dirty="0" smtClean="0"/>
              <a:t>των εκπαιδευομένων</a:t>
            </a:r>
          </a:p>
          <a:p>
            <a:r>
              <a:rPr lang="el-GR" sz="2000" dirty="0" smtClean="0"/>
              <a:t> είναι ικανός να </a:t>
            </a:r>
            <a:r>
              <a:rPr lang="el-GR" sz="2000" dirty="0" smtClean="0">
                <a:solidFill>
                  <a:srgbClr val="FF0000"/>
                </a:solidFill>
              </a:rPr>
              <a:t>δημιουργεί  </a:t>
            </a:r>
            <a:r>
              <a:rPr lang="el-GR" sz="2000" b="1" u="sng" spc="600" dirty="0" smtClean="0">
                <a:solidFill>
                  <a:srgbClr val="FF0000"/>
                </a:solidFill>
              </a:rPr>
              <a:t>ενεργό</a:t>
            </a:r>
            <a:r>
              <a:rPr lang="el-GR" sz="2000" b="1" u="sng" dirty="0" smtClean="0">
                <a:solidFill>
                  <a:srgbClr val="FF0000"/>
                </a:solidFill>
              </a:rPr>
              <a:t> μαθησιακό περιβάλλον</a:t>
            </a:r>
            <a:r>
              <a:rPr lang="el-GR" sz="2000" dirty="0" smtClean="0">
                <a:solidFill>
                  <a:srgbClr val="FF0000"/>
                </a:solidFill>
              </a:rPr>
              <a:t> </a:t>
            </a:r>
            <a:r>
              <a:rPr lang="el-GR" sz="2000" dirty="0" smtClean="0"/>
              <a:t>στην τάξη του</a:t>
            </a:r>
          </a:p>
          <a:p>
            <a:r>
              <a:rPr lang="el-GR" sz="2000" dirty="0" smtClean="0"/>
              <a:t> μπορεί να </a:t>
            </a:r>
            <a:r>
              <a:rPr lang="el-GR" sz="2000" dirty="0" smtClean="0">
                <a:solidFill>
                  <a:srgbClr val="FF0000"/>
                </a:solidFill>
              </a:rPr>
              <a:t>αντιλαμβάνεται και να </a:t>
            </a:r>
            <a:r>
              <a:rPr lang="el-GR" sz="2000" b="1" dirty="0" smtClean="0">
                <a:solidFill>
                  <a:srgbClr val="FF0000"/>
                </a:solidFill>
              </a:rPr>
              <a:t>συμμερίζεται</a:t>
            </a:r>
            <a:r>
              <a:rPr lang="el-GR" sz="2000" dirty="0" smtClean="0">
                <a:solidFill>
                  <a:srgbClr val="FF0000"/>
                </a:solidFill>
              </a:rPr>
              <a:t> τα συναισθήματα </a:t>
            </a:r>
            <a:r>
              <a:rPr lang="el-GR" sz="2000" dirty="0" smtClean="0"/>
              <a:t>των μαθητευόμενων </a:t>
            </a:r>
          </a:p>
          <a:p>
            <a:r>
              <a:rPr lang="el-GR" sz="2000" dirty="0" smtClean="0"/>
              <a:t>αντιλαμβάνεται το </a:t>
            </a:r>
            <a:r>
              <a:rPr lang="el-GR" sz="2000" dirty="0" smtClean="0">
                <a:solidFill>
                  <a:srgbClr val="FF0000"/>
                </a:solidFill>
              </a:rPr>
              <a:t>πώς μαθαίνουν </a:t>
            </a:r>
            <a:r>
              <a:rPr lang="el-GR" sz="2000" dirty="0" smtClean="0"/>
              <a:t>οι άνθρωποι, σύμφωνα με τις </a:t>
            </a:r>
            <a:r>
              <a:rPr lang="el-GR" sz="2000" dirty="0" smtClean="0">
                <a:solidFill>
                  <a:srgbClr val="FF0000"/>
                </a:solidFill>
              </a:rPr>
              <a:t>σύγχρονες</a:t>
            </a:r>
            <a:r>
              <a:rPr lang="el-GR" sz="2000" dirty="0" smtClean="0"/>
              <a:t> τάσεις διδασκαλίας </a:t>
            </a:r>
          </a:p>
          <a:p>
            <a:r>
              <a:rPr lang="el-GR" sz="2000" dirty="0" smtClean="0"/>
              <a:t>διαθέτει ή προσπαθεί να αποκτήσει </a:t>
            </a:r>
            <a:r>
              <a:rPr lang="el-GR" sz="2000" dirty="0" smtClean="0">
                <a:solidFill>
                  <a:srgbClr val="FF0000"/>
                </a:solidFill>
              </a:rPr>
              <a:t>δεξιότητες </a:t>
            </a:r>
            <a:r>
              <a:rPr lang="el-GR" sz="2000" dirty="0" smtClean="0"/>
              <a:t>στη διδασκαλία και στη </a:t>
            </a:r>
            <a:r>
              <a:rPr lang="el-GR" sz="2000" dirty="0" smtClean="0">
                <a:solidFill>
                  <a:srgbClr val="FF0000"/>
                </a:solidFill>
              </a:rPr>
              <a:t>διαχείριση της μάθησης</a:t>
            </a:r>
          </a:p>
          <a:p>
            <a:r>
              <a:rPr lang="el-GR" sz="2000" dirty="0" smtClean="0"/>
              <a:t> βρίσκεται σε </a:t>
            </a:r>
            <a:r>
              <a:rPr lang="el-GR" sz="2000" dirty="0" smtClean="0">
                <a:solidFill>
                  <a:srgbClr val="FF0000"/>
                </a:solidFill>
              </a:rPr>
              <a:t>εγρήγορση</a:t>
            </a:r>
            <a:r>
              <a:rPr lang="el-GR" sz="2000" dirty="0" smtClean="0"/>
              <a:t> και έχει </a:t>
            </a:r>
            <a:r>
              <a:rPr lang="el-GR" sz="2000" dirty="0" smtClean="0">
                <a:solidFill>
                  <a:srgbClr val="FF0000"/>
                </a:solidFill>
              </a:rPr>
              <a:t>συνεχή επαφή </a:t>
            </a:r>
            <a:r>
              <a:rPr lang="el-GR" sz="2000" dirty="0" smtClean="0"/>
              <a:t>με τα τεκταινόμενα στην αίθουσα </a:t>
            </a:r>
          </a:p>
          <a:p>
            <a:r>
              <a:rPr lang="el-GR" sz="2000" dirty="0" smtClean="0"/>
              <a:t>υιοθετεί </a:t>
            </a:r>
            <a:r>
              <a:rPr lang="el-GR" sz="2000" dirty="0" smtClean="0">
                <a:solidFill>
                  <a:srgbClr val="FF0000"/>
                </a:solidFill>
              </a:rPr>
              <a:t>το κατάλληλο </a:t>
            </a:r>
            <a:r>
              <a:rPr lang="el-GR" sz="2000" dirty="0" smtClean="0"/>
              <a:t>ανά περίσταση </a:t>
            </a:r>
            <a:r>
              <a:rPr lang="el-GR" sz="2000" dirty="0" smtClean="0">
                <a:solidFill>
                  <a:srgbClr val="FF0000"/>
                </a:solidFill>
              </a:rPr>
              <a:t>διδακτικό ύφος </a:t>
            </a:r>
          </a:p>
          <a:p>
            <a:r>
              <a:rPr lang="el-GR" sz="2000" dirty="0" smtClean="0"/>
              <a:t>βοηθά τους μαθητές να  αποκτούν </a:t>
            </a:r>
            <a:r>
              <a:rPr lang="el-GR" sz="2000" dirty="0" smtClean="0">
                <a:solidFill>
                  <a:srgbClr val="FF0000"/>
                </a:solidFill>
              </a:rPr>
              <a:t>αίσθημα κυριότητας </a:t>
            </a:r>
            <a:r>
              <a:rPr lang="el-GR" sz="2000" dirty="0" smtClean="0"/>
              <a:t>για ό,τι έμαθαν.</a:t>
            </a:r>
            <a:r>
              <a:rPr lang="el-GR" sz="2400" dirty="0" smtClean="0"/>
              <a:t/>
            </a:r>
            <a:br>
              <a:rPr lang="el-GR" sz="2400" dirty="0" smtClean="0"/>
            </a:br>
            <a:r>
              <a:rPr lang="el-GR" sz="2400" dirty="0" smtClean="0"/>
              <a:t/>
            </a:r>
            <a:br>
              <a:rPr lang="el-GR" sz="2400" dirty="0" smtClean="0"/>
            </a:br>
            <a:r>
              <a:rPr lang="el-GR" sz="2400" dirty="0" smtClean="0"/>
              <a:t/>
            </a:r>
            <a:br>
              <a:rPr lang="el-GR" sz="2400" dirty="0" smtClean="0"/>
            </a:br>
            <a:r>
              <a:rPr lang="el-GR" sz="2400" dirty="0" smtClean="0"/>
              <a:t/>
            </a:r>
            <a:br>
              <a:rPr lang="el-GR" sz="2400" dirty="0" smtClean="0"/>
            </a:br>
            <a:r>
              <a:rPr lang="el-GR" sz="2400" dirty="0" smtClean="0"/>
              <a:t/>
            </a:r>
            <a:br>
              <a:rPr lang="el-GR" sz="2400" dirty="0" smtClean="0"/>
            </a:br>
            <a:r>
              <a:rPr lang="el-GR" sz="2400" dirty="0" smtClean="0"/>
              <a:t/>
            </a:r>
            <a:br>
              <a:rPr lang="el-GR" sz="2400" dirty="0" smtClean="0"/>
            </a:br>
            <a:r>
              <a:rPr lang="el-GR" sz="2000" dirty="0" smtClean="0"/>
              <a:t/>
            </a:r>
            <a:br>
              <a:rPr lang="el-GR" sz="2000" dirty="0" smtClean="0"/>
            </a:br>
            <a:r>
              <a:rPr lang="el-GR" sz="2000" dirty="0" smtClean="0"/>
              <a:t/>
            </a:r>
            <a:br>
              <a:rPr lang="el-GR" sz="2000" dirty="0" smtClean="0"/>
            </a:br>
            <a:endParaRPr lang="el-GR" sz="2000" dirty="0" smtClean="0"/>
          </a:p>
        </p:txBody>
      </p:sp>
    </p:spTree>
    <p:extLst>
      <p:ext uri="{BB962C8B-B14F-4D97-AF65-F5344CB8AC3E}">
        <p14:creationId xmlns:p14="http://schemas.microsoft.com/office/powerpoint/2010/main" val="3087286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52"/>
            <a:ext cx="4857752" cy="1714512"/>
          </a:xfrm>
        </p:spPr>
        <p:txBody>
          <a:bodyPr>
            <a:noAutofit/>
          </a:bodyPr>
          <a:lstStyle/>
          <a:p>
            <a:pPr algn="ctr"/>
            <a:r>
              <a:rPr lang="el-GR" sz="2400" dirty="0" smtClean="0"/>
              <a:t>Η </a:t>
            </a:r>
            <a:r>
              <a:rPr lang="el-GR" sz="2400" dirty="0" smtClean="0">
                <a:solidFill>
                  <a:srgbClr val="FF0000"/>
                </a:solidFill>
              </a:rPr>
              <a:t>διδακτική λειτουργία</a:t>
            </a:r>
            <a:r>
              <a:rPr lang="el-GR" sz="2400" dirty="0" smtClean="0"/>
              <a:t>  αποτελεί  μια </a:t>
            </a:r>
            <a:r>
              <a:rPr lang="el-GR" sz="2400" dirty="0" smtClean="0">
                <a:solidFill>
                  <a:srgbClr val="FF0000"/>
                </a:solidFill>
              </a:rPr>
              <a:t>διεργασία  </a:t>
            </a:r>
            <a:r>
              <a:rPr lang="el-GR" sz="2400" spc="600" dirty="0" smtClean="0">
                <a:solidFill>
                  <a:srgbClr val="FF0000"/>
                </a:solidFill>
              </a:rPr>
              <a:t>μοιράσματος</a:t>
            </a:r>
            <a:r>
              <a:rPr lang="el-GR" sz="2400" dirty="0" smtClean="0">
                <a:solidFill>
                  <a:srgbClr val="FF0000"/>
                </a:solidFill>
              </a:rPr>
              <a:t>.</a:t>
            </a:r>
            <a:r>
              <a:rPr lang="el-GR" sz="2400" dirty="0" smtClean="0"/>
              <a:t/>
            </a:r>
            <a:br>
              <a:rPr lang="el-GR" sz="2400" dirty="0" smtClean="0"/>
            </a:br>
            <a:endParaRPr lang="el-GR" sz="2400" dirty="0">
              <a:solidFill>
                <a:srgbClr val="FF0000"/>
              </a:solidFill>
            </a:endParaRPr>
          </a:p>
        </p:txBody>
      </p:sp>
      <p:sp>
        <p:nvSpPr>
          <p:cNvPr id="4" name="Text Placeholder 3"/>
          <p:cNvSpPr>
            <a:spLocks noGrp="1"/>
          </p:cNvSpPr>
          <p:nvPr>
            <p:ph type="body" sz="half" idx="2"/>
          </p:nvPr>
        </p:nvSpPr>
        <p:spPr>
          <a:xfrm>
            <a:off x="0" y="928670"/>
            <a:ext cx="4714876" cy="2500330"/>
          </a:xfrm>
        </p:spPr>
        <p:txBody>
          <a:bodyPr>
            <a:noAutofit/>
          </a:bodyPr>
          <a:lstStyle/>
          <a:p>
            <a:pPr algn="ctr"/>
            <a:r>
              <a:rPr lang="el-GR" sz="1800" dirty="0" smtClean="0"/>
              <a:t>Στην πραγματικότητα,τι μπορεί ένας δάσκαλος να </a:t>
            </a:r>
            <a:r>
              <a:rPr lang="el-GR" sz="1800" b="1" dirty="0" smtClean="0">
                <a:solidFill>
                  <a:srgbClr val="FF0000"/>
                </a:solidFill>
              </a:rPr>
              <a:t>μοιραστεί</a:t>
            </a:r>
            <a:r>
              <a:rPr lang="el-GR" sz="1800" b="1" dirty="0" smtClean="0"/>
              <a:t> </a:t>
            </a:r>
            <a:r>
              <a:rPr lang="el-GR" sz="1800" dirty="0" smtClean="0"/>
              <a:t> με τους μαθητές του;</a:t>
            </a:r>
          </a:p>
          <a:p>
            <a:pPr algn="ctr"/>
            <a:r>
              <a:rPr lang="el-GR" sz="1800" dirty="0" smtClean="0"/>
              <a:t>Το  </a:t>
            </a:r>
            <a:r>
              <a:rPr lang="el-GR" sz="1800" b="1" dirty="0" smtClean="0"/>
              <a:t>πάθος για τη γνώση</a:t>
            </a:r>
            <a:r>
              <a:rPr lang="el-GR" sz="1800" dirty="0" smtClean="0"/>
              <a:t/>
            </a:r>
            <a:br>
              <a:rPr lang="el-GR" sz="1800" dirty="0" smtClean="0"/>
            </a:br>
            <a:r>
              <a:rPr lang="el-GR" sz="1800" dirty="0" smtClean="0"/>
              <a:t>Το  </a:t>
            </a:r>
            <a:r>
              <a:rPr lang="el-GR" sz="1800" b="1" dirty="0" smtClean="0"/>
              <a:t>θετικό</a:t>
            </a:r>
            <a:r>
              <a:rPr lang="el-GR" sz="1800" dirty="0" smtClean="0"/>
              <a:t>  </a:t>
            </a:r>
            <a:r>
              <a:rPr lang="el-GR" sz="1800" dirty="0" smtClean="0">
                <a:effectLst>
                  <a:outerShdw blurRad="38100" dist="38100" dir="2700000" algn="tl">
                    <a:srgbClr val="000000">
                      <a:alpha val="43137"/>
                    </a:srgbClr>
                  </a:outerShdw>
                </a:effectLst>
              </a:rPr>
              <a:t>τρόπο σκέψης</a:t>
            </a:r>
            <a:r>
              <a:rPr lang="el-GR" sz="1800" dirty="0" smtClean="0"/>
              <a:t/>
            </a:r>
            <a:br>
              <a:rPr lang="el-GR" sz="1800" dirty="0" smtClean="0"/>
            </a:br>
            <a:r>
              <a:rPr lang="el-GR" sz="1800" dirty="0" smtClean="0"/>
              <a:t>Τον  </a:t>
            </a:r>
            <a:r>
              <a:rPr lang="el-GR" sz="1800" dirty="0" smtClean="0">
                <a:effectLst>
                  <a:outerShdw blurRad="38100" dist="38100" dir="2700000" algn="tl">
                    <a:srgbClr val="000000">
                      <a:alpha val="43137"/>
                    </a:srgbClr>
                  </a:outerShdw>
                </a:effectLst>
              </a:rPr>
              <a:t>ενθουσιασμό</a:t>
            </a:r>
            <a:r>
              <a:rPr lang="el-GR" sz="1800" dirty="0" smtClean="0"/>
              <a:t>  </a:t>
            </a:r>
          </a:p>
          <a:p>
            <a:pPr algn="ctr"/>
            <a:r>
              <a:rPr lang="el-GR" sz="1800" dirty="0" smtClean="0"/>
              <a:t>για   </a:t>
            </a:r>
            <a:r>
              <a:rPr lang="el-GR" sz="1800" dirty="0" smtClean="0">
                <a:effectLst>
                  <a:outerShdw blurRad="38100" dist="38100" dir="2700000" algn="tl">
                    <a:srgbClr val="000000">
                      <a:alpha val="43137"/>
                    </a:srgbClr>
                  </a:outerShdw>
                </a:effectLst>
              </a:rPr>
              <a:t>δ η μ ι ο υ ρ γ ι κ ή  ε ν α σ χ ό λ η σ η</a:t>
            </a:r>
            <a:endParaRPr lang="el-GR" sz="1800" dirty="0" smtClean="0"/>
          </a:p>
          <a:p>
            <a:pPr algn="ctr"/>
            <a:r>
              <a:rPr lang="el-GR" sz="1800" dirty="0" smtClean="0"/>
              <a:t>Τη  </a:t>
            </a:r>
            <a:r>
              <a:rPr lang="el-GR" sz="1800" dirty="0" smtClean="0">
                <a:effectLst>
                  <a:outerShdw blurRad="38100" dist="38100" dir="2700000" algn="tl">
                    <a:srgbClr val="000000">
                      <a:alpha val="43137"/>
                    </a:srgbClr>
                  </a:outerShdw>
                </a:effectLst>
              </a:rPr>
              <a:t>διάθεση</a:t>
            </a:r>
            <a:r>
              <a:rPr lang="el-GR" sz="1800" dirty="0" smtClean="0"/>
              <a:t>  για  </a:t>
            </a:r>
            <a:r>
              <a:rPr lang="el-GR" sz="1800" b="1" dirty="0" smtClean="0"/>
              <a:t>ε π ι κ ο ι ν ω ν ί α </a:t>
            </a:r>
          </a:p>
          <a:p>
            <a:pPr algn="ctr"/>
            <a:r>
              <a:rPr lang="el-GR" sz="1800" dirty="0" smtClean="0"/>
              <a:t> και  </a:t>
            </a:r>
            <a:r>
              <a:rPr lang="el-GR" sz="1800" b="1" dirty="0" smtClean="0"/>
              <a:t>π ρ ο σ φ ο ρ ά</a:t>
            </a:r>
          </a:p>
        </p:txBody>
      </p:sp>
      <p:pic>
        <p:nvPicPr>
          <p:cNvPr id="3074" name="Picture 2" descr="C:\Users\αγαπουλακι\Desktop\ΑΝΤΡΕΑΣ\TEACHING PAINTINGS\teacher-s-birthday-1.jpg"/>
          <p:cNvPicPr>
            <a:picLocks noGrp="1" noChangeAspect="1" noChangeArrowheads="1"/>
          </p:cNvPicPr>
          <p:nvPr>
            <p:ph idx="1"/>
          </p:nvPr>
        </p:nvPicPr>
        <p:blipFill>
          <a:blip r:embed="rId2" cstate="print"/>
          <a:srcRect/>
          <a:stretch>
            <a:fillRect/>
          </a:stretch>
        </p:blipFill>
        <p:spPr bwMode="auto">
          <a:xfrm>
            <a:off x="357158" y="3500438"/>
            <a:ext cx="4071966" cy="3143272"/>
          </a:xfrm>
          <a:prstGeom prst="rect">
            <a:avLst/>
          </a:prstGeom>
          <a:noFill/>
        </p:spPr>
      </p:pic>
      <p:pic>
        <p:nvPicPr>
          <p:cNvPr id="3075" name="Picture 3" descr="C:\Users\αγαπουλακι\Desktop\ΑΝΤΡΕΑΣ\TEACHING PAINTINGS\teacher-s-birthday.jpg"/>
          <p:cNvPicPr>
            <a:picLocks noChangeAspect="1" noChangeArrowheads="1"/>
          </p:cNvPicPr>
          <p:nvPr/>
        </p:nvPicPr>
        <p:blipFill>
          <a:blip r:embed="rId3" cstate="print"/>
          <a:srcRect/>
          <a:stretch>
            <a:fillRect/>
          </a:stretch>
        </p:blipFill>
        <p:spPr bwMode="auto">
          <a:xfrm>
            <a:off x="4714876" y="214289"/>
            <a:ext cx="4071966" cy="3184051"/>
          </a:xfrm>
          <a:prstGeom prst="rect">
            <a:avLst/>
          </a:prstGeom>
          <a:noFill/>
        </p:spPr>
      </p:pic>
      <p:pic>
        <p:nvPicPr>
          <p:cNvPr id="3076" name="Picture 4" descr="C:\Users\αγαπουλακι\Desktop\ΑΝΤΡΕΑΣ\TEACHING PAINTINGS\teacher-visitors.jpg"/>
          <p:cNvPicPr>
            <a:picLocks noChangeAspect="1" noChangeArrowheads="1"/>
          </p:cNvPicPr>
          <p:nvPr/>
        </p:nvPicPr>
        <p:blipFill>
          <a:blip r:embed="rId4" cstate="print"/>
          <a:srcRect/>
          <a:stretch>
            <a:fillRect/>
          </a:stretch>
        </p:blipFill>
        <p:spPr bwMode="auto">
          <a:xfrm>
            <a:off x="4714876" y="3500438"/>
            <a:ext cx="4072255" cy="3143272"/>
          </a:xfrm>
          <a:prstGeom prst="rect">
            <a:avLst/>
          </a:prstGeom>
          <a:noFill/>
        </p:spPr>
      </p:pic>
    </p:spTree>
    <p:extLst>
      <p:ext uri="{BB962C8B-B14F-4D97-AF65-F5344CB8AC3E}">
        <p14:creationId xmlns:p14="http://schemas.microsoft.com/office/powerpoint/2010/main" val="2436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1440160"/>
          </a:xfrm>
        </p:spPr>
        <p:txBody>
          <a:bodyPr>
            <a:noAutofit/>
          </a:bodyPr>
          <a:lstStyle/>
          <a:p>
            <a:r>
              <a:rPr lang="el-GR" sz="3200" dirty="0"/>
              <a:t>Τι </a:t>
            </a:r>
            <a:r>
              <a:rPr lang="el-GR" sz="3200" dirty="0">
                <a:effectLst>
                  <a:outerShdw blurRad="38100" dist="38100" dir="2700000" algn="tl">
                    <a:srgbClr val="000000">
                      <a:alpha val="43137"/>
                    </a:srgbClr>
                  </a:outerShdw>
                </a:effectLst>
              </a:rPr>
              <a:t>κίνητρα </a:t>
            </a:r>
            <a:r>
              <a:rPr lang="el-GR" sz="3200" dirty="0"/>
              <a:t>υπάρχουν για τη διδασκαλία;</a:t>
            </a:r>
            <a:br>
              <a:rPr lang="el-GR" sz="3200" dirty="0"/>
            </a:br>
            <a:r>
              <a:rPr lang="el-GR" sz="2000" dirty="0"/>
              <a:t>Πώς επωφελείται ο ίδιος ο δάσκαλος από την άσκηση του επαγγέλματός του;</a:t>
            </a:r>
            <a:br>
              <a:rPr lang="el-GR" sz="2000" dirty="0"/>
            </a:br>
            <a:r>
              <a:rPr lang="el-GR" sz="2000" dirty="0"/>
              <a:t/>
            </a:r>
            <a:br>
              <a:rPr lang="el-GR" sz="2000" dirty="0"/>
            </a:br>
            <a:r>
              <a:rPr lang="el-GR" sz="3200" dirty="0"/>
              <a:t/>
            </a:r>
            <a:br>
              <a:rPr lang="el-GR" sz="3200" dirty="0"/>
            </a:br>
            <a:r>
              <a:rPr lang="el-GR" sz="3200" dirty="0"/>
              <a:t/>
            </a:r>
            <a:br>
              <a:rPr lang="el-GR" sz="3200" dirty="0"/>
            </a:br>
            <a:endParaRPr lang="el-GR" sz="2400" dirty="0"/>
          </a:p>
        </p:txBody>
      </p:sp>
      <p:sp>
        <p:nvSpPr>
          <p:cNvPr id="3" name="Content Placeholder 2"/>
          <p:cNvSpPr>
            <a:spLocks noGrp="1"/>
          </p:cNvSpPr>
          <p:nvPr>
            <p:ph idx="1"/>
          </p:nvPr>
        </p:nvSpPr>
        <p:spPr>
          <a:xfrm rot="10800000" flipV="1">
            <a:off x="-108520" y="836712"/>
            <a:ext cx="9252520" cy="1512168"/>
          </a:xfrm>
        </p:spPr>
        <p:txBody>
          <a:bodyPr>
            <a:noAutofit/>
          </a:bodyPr>
          <a:lstStyle/>
          <a:p>
            <a:pPr marL="0" indent="0" algn="just">
              <a:buNone/>
            </a:pPr>
            <a:r>
              <a:rPr lang="el-GR" sz="2800" dirty="0"/>
              <a:t>•	</a:t>
            </a:r>
            <a:r>
              <a:rPr lang="el-GR" sz="2400" dirty="0"/>
              <a:t>Τη σήμερον ημέρα, η </a:t>
            </a:r>
            <a:r>
              <a:rPr lang="el-GR" sz="2400" dirty="0" err="1" smtClean="0"/>
              <a:t>αυτο</a:t>
            </a:r>
            <a:r>
              <a:rPr lang="el-GR" sz="2400" dirty="0" smtClean="0"/>
              <a:t>-ψυχοθεραπεία </a:t>
            </a:r>
            <a:r>
              <a:rPr lang="el-GR" sz="2400" dirty="0"/>
              <a:t>των ανθρώπων μέσω της εργασίας τους συνδέεται με την απόκτηση όλο και περισσότερης περιουσίας, ισχύος, δόξας κλπ., συχνότατα </a:t>
            </a:r>
            <a:r>
              <a:rPr lang="el-GR" sz="2400" dirty="0">
                <a:effectLst>
                  <a:outerShdw blurRad="38100" dist="38100" dir="2700000" algn="tl">
                    <a:srgbClr val="000000">
                      <a:alpha val="43137"/>
                    </a:srgbClr>
                  </a:outerShdw>
                </a:effectLst>
              </a:rPr>
              <a:t>εις βάρος των άλλων</a:t>
            </a:r>
            <a:r>
              <a:rPr lang="el-GR" sz="2400" dirty="0"/>
              <a:t>, σύμφωνα με την κοσμοθεωρία του </a:t>
            </a:r>
            <a:r>
              <a:rPr lang="el-GR" sz="2400" dirty="0">
                <a:effectLst>
                  <a:outerShdw blurRad="38100" dist="38100" dir="2700000" algn="tl">
                    <a:srgbClr val="000000">
                      <a:alpha val="43137"/>
                    </a:srgbClr>
                  </a:outerShdw>
                </a:effectLst>
              </a:rPr>
              <a:t>ατομικισμού</a:t>
            </a:r>
            <a:r>
              <a:rPr lang="el-GR" sz="2400" dirty="0"/>
              <a:t>. </a:t>
            </a:r>
            <a:endParaRPr lang="el-GR" sz="2400" b="1" i="1" dirty="0">
              <a:solidFill>
                <a:srgbClr val="FF0000"/>
              </a:solidFill>
            </a:endParaRPr>
          </a:p>
        </p:txBody>
      </p:sp>
      <p:pic>
        <p:nvPicPr>
          <p:cNvPr id="1026" name="Picture 2" descr="C:\Users\αγαπουλακι\Desktop\NEW TEACHING PAINTINGS\christ-leading-the-apostles-to-mount-tabor-1512.jpg"/>
          <p:cNvPicPr>
            <a:picLocks noChangeAspect="1" noChangeArrowheads="1"/>
          </p:cNvPicPr>
          <p:nvPr/>
        </p:nvPicPr>
        <p:blipFill>
          <a:blip r:embed="rId2" cstate="print"/>
          <a:srcRect/>
          <a:stretch>
            <a:fillRect/>
          </a:stretch>
        </p:blipFill>
        <p:spPr bwMode="auto">
          <a:xfrm>
            <a:off x="2357422" y="4739868"/>
            <a:ext cx="4643470" cy="2118132"/>
          </a:xfrm>
          <a:prstGeom prst="rect">
            <a:avLst/>
          </a:prstGeom>
          <a:noFill/>
        </p:spPr>
      </p:pic>
      <p:sp>
        <p:nvSpPr>
          <p:cNvPr id="5" name="Rectangle 4"/>
          <p:cNvSpPr/>
          <p:nvPr/>
        </p:nvSpPr>
        <p:spPr>
          <a:xfrm>
            <a:off x="0" y="2571744"/>
            <a:ext cx="9144000" cy="2308324"/>
          </a:xfrm>
          <a:prstGeom prst="rect">
            <a:avLst/>
          </a:prstGeom>
        </p:spPr>
        <p:txBody>
          <a:bodyPr wrap="square">
            <a:spAutoFit/>
          </a:bodyPr>
          <a:lstStyle/>
          <a:p>
            <a:pPr algn="ctr"/>
            <a:r>
              <a:rPr lang="el-GR" sz="2400" dirty="0"/>
              <a:t>Όταν το </a:t>
            </a:r>
            <a:r>
              <a:rPr lang="el-GR" sz="2400" dirty="0">
                <a:effectLst>
                  <a:outerShdw blurRad="38100" dist="38100" dir="2700000" algn="tl">
                    <a:srgbClr val="000000">
                      <a:alpha val="43137"/>
                    </a:srgbClr>
                  </a:outerShdw>
                </a:effectLst>
              </a:rPr>
              <a:t>προσωπικό όφελος </a:t>
            </a:r>
            <a:r>
              <a:rPr lang="el-GR" sz="2400" dirty="0"/>
              <a:t>συνιστά το κίνητρο της ανθρώπινης δραστηριότητας, το άτομο </a:t>
            </a:r>
            <a:r>
              <a:rPr lang="el-GR" sz="2400" dirty="0" err="1" smtClean="0">
                <a:effectLst>
                  <a:outerShdw blurRad="38100" dist="38100" dir="2700000" algn="tl">
                    <a:srgbClr val="000000">
                      <a:alpha val="43137"/>
                    </a:srgbClr>
                  </a:outerShdw>
                </a:effectLst>
              </a:rPr>
              <a:t>αυτο</a:t>
            </a:r>
            <a:r>
              <a:rPr lang="el-GR" sz="2400" dirty="0" smtClean="0">
                <a:effectLst>
                  <a:outerShdw blurRad="38100" dist="38100" dir="2700000" algn="tl">
                    <a:srgbClr val="000000">
                      <a:alpha val="43137"/>
                    </a:srgbClr>
                  </a:outerShdw>
                </a:effectLst>
              </a:rPr>
              <a:t>-παγιδεύεται</a:t>
            </a:r>
            <a:r>
              <a:rPr lang="el-GR" sz="2400" dirty="0" smtClean="0"/>
              <a:t> </a:t>
            </a:r>
            <a:r>
              <a:rPr lang="el-GR" sz="2400" dirty="0"/>
              <a:t>σε </a:t>
            </a:r>
            <a:r>
              <a:rPr lang="el-GR" sz="2400" dirty="0" err="1" smtClean="0"/>
              <a:t>αυτό∙</a:t>
            </a:r>
            <a:r>
              <a:rPr lang="el-GR" sz="2400" dirty="0" smtClean="0"/>
              <a:t> </a:t>
            </a:r>
            <a:r>
              <a:rPr lang="el-GR" sz="2400" dirty="0"/>
              <a:t>βαθμιαία, γίνεται αδιάφορο για την ίδια τη δραστηριότητα και εγκλωβίζεται  στο πώς να ικανοποιεί αυτό το ολοένα και πιο </a:t>
            </a:r>
            <a:r>
              <a:rPr lang="el-GR" sz="2400" dirty="0">
                <a:effectLst>
                  <a:outerShdw blurRad="38100" dist="38100" dir="2700000" algn="tl">
                    <a:srgbClr val="000000">
                      <a:alpha val="43137"/>
                    </a:srgbClr>
                  </a:outerShdw>
                </a:effectLst>
              </a:rPr>
              <a:t>ακόρεστο</a:t>
            </a:r>
            <a:r>
              <a:rPr lang="el-GR" sz="2400" dirty="0"/>
              <a:t> κίνητρό του </a:t>
            </a:r>
            <a:endParaRPr lang="el-GR" sz="2400" dirty="0" smtClean="0"/>
          </a:p>
          <a:p>
            <a:pPr algn="ctr"/>
            <a:r>
              <a:rPr lang="el-GR" sz="2400" dirty="0" smtClean="0"/>
              <a:t>π.χ</a:t>
            </a:r>
            <a:r>
              <a:rPr lang="el-GR" sz="2400" dirty="0"/>
              <a:t>. όλο και περισσότερα χρήματα, όλο και μεγαλύτερη φήμη, </a:t>
            </a:r>
            <a:endParaRPr lang="el-GR" sz="2400" dirty="0" smtClean="0"/>
          </a:p>
          <a:p>
            <a:pPr algn="ctr"/>
            <a:r>
              <a:rPr lang="el-GR" sz="2400" dirty="0" smtClean="0"/>
              <a:t>   όλο </a:t>
            </a:r>
            <a:r>
              <a:rPr lang="el-GR" sz="2400" dirty="0"/>
              <a:t>και μεγαλύτερη δημοσιότητα κλπ</a:t>
            </a:r>
            <a:r>
              <a:rPr lang="el-GR" sz="2400" dirty="0" smtClean="0"/>
              <a:t>.</a:t>
            </a:r>
            <a:endParaRPr lang="en-US" sz="2400" dirty="0" smtClean="0"/>
          </a:p>
        </p:txBody>
      </p:sp>
    </p:spTree>
    <p:extLst>
      <p:ext uri="{BB962C8B-B14F-4D97-AF65-F5344CB8AC3E}">
        <p14:creationId xmlns:p14="http://schemas.microsoft.com/office/powerpoint/2010/main" val="340858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6" y="116632"/>
            <a:ext cx="9144000" cy="1296144"/>
          </a:xfrm>
        </p:spPr>
        <p:txBody>
          <a:bodyPr>
            <a:noAutofit/>
          </a:bodyPr>
          <a:lstStyle/>
          <a:p>
            <a:r>
              <a:rPr lang="el-GR" sz="3200" dirty="0"/>
              <a:t>Τι </a:t>
            </a:r>
            <a:r>
              <a:rPr lang="el-GR" sz="3200" dirty="0">
                <a:effectLst>
                  <a:outerShdw blurRad="38100" dist="38100" dir="2700000" algn="tl">
                    <a:srgbClr val="000000">
                      <a:alpha val="43137"/>
                    </a:srgbClr>
                  </a:outerShdw>
                </a:effectLst>
              </a:rPr>
              <a:t>κίνητρα</a:t>
            </a:r>
            <a:r>
              <a:rPr lang="el-GR" sz="3200" dirty="0"/>
              <a:t> υπάρχουν για τη διδασκαλία;</a:t>
            </a:r>
            <a:br>
              <a:rPr lang="el-GR" sz="3200" dirty="0"/>
            </a:br>
            <a:r>
              <a:rPr lang="el-GR" sz="2000" dirty="0"/>
              <a:t>Πώς επωφελείται ο ίδιος ο δάσκαλος από την άσκηση του επαγγέλματός του;</a:t>
            </a:r>
            <a:br>
              <a:rPr lang="el-GR" sz="2000" dirty="0"/>
            </a:br>
            <a:r>
              <a:rPr lang="el-GR" sz="2400" dirty="0"/>
              <a:t/>
            </a:r>
            <a:br>
              <a:rPr lang="el-GR" sz="2400" dirty="0"/>
            </a:br>
            <a:endParaRPr lang="el-GR" sz="2400" dirty="0"/>
          </a:p>
        </p:txBody>
      </p:sp>
      <p:sp>
        <p:nvSpPr>
          <p:cNvPr id="3" name="Content Placeholder 2"/>
          <p:cNvSpPr>
            <a:spLocks noGrp="1"/>
          </p:cNvSpPr>
          <p:nvPr>
            <p:ph idx="1"/>
          </p:nvPr>
        </p:nvSpPr>
        <p:spPr>
          <a:xfrm>
            <a:off x="0" y="1340768"/>
            <a:ext cx="9144000" cy="588034"/>
          </a:xfrm>
        </p:spPr>
        <p:txBody>
          <a:bodyPr>
            <a:noAutofit/>
          </a:bodyPr>
          <a:lstStyle/>
          <a:p>
            <a:pPr algn="just"/>
            <a:r>
              <a:rPr lang="el-GR" sz="2000" dirty="0"/>
              <a:t>Αν και η άσκηση του διδακτικού έργου θα πρέπει φυσικά να σχετίζεται με σημαντικά οικονομικά οφέλη και κοινωνική </a:t>
            </a:r>
            <a:r>
              <a:rPr lang="el-GR" sz="2000" dirty="0" smtClean="0"/>
              <a:t>αναγνώριση (εξωγενείς απολαβές), </a:t>
            </a:r>
            <a:r>
              <a:rPr lang="el-GR" sz="2000" dirty="0"/>
              <a:t>το </a:t>
            </a:r>
            <a:r>
              <a:rPr lang="el-GR" sz="2000" b="1" dirty="0"/>
              <a:t>κίνητρο</a:t>
            </a:r>
            <a:r>
              <a:rPr lang="el-GR" sz="2000" dirty="0"/>
              <a:t> για διδασκαλία πρέπει </a:t>
            </a:r>
            <a:r>
              <a:rPr lang="el-GR" sz="2000" b="1" u="sng" dirty="0" smtClean="0"/>
              <a:t>πάντοτε</a:t>
            </a:r>
            <a:r>
              <a:rPr lang="el-GR" sz="2000" dirty="0" smtClean="0"/>
              <a:t> </a:t>
            </a:r>
            <a:r>
              <a:rPr lang="el-GR" sz="2000" dirty="0"/>
              <a:t>να είναι </a:t>
            </a:r>
            <a:r>
              <a:rPr lang="el-GR" sz="2000" b="1" spc="300" dirty="0" smtClean="0">
                <a:effectLst>
                  <a:outerShdw blurRad="38100" dist="38100" dir="2700000" algn="tl">
                    <a:srgbClr val="000000">
                      <a:alpha val="43137"/>
                    </a:srgbClr>
                  </a:outerShdw>
                </a:effectLst>
              </a:rPr>
              <a:t>εσωτερικό</a:t>
            </a:r>
            <a:r>
              <a:rPr lang="el-GR" sz="2000" dirty="0" smtClean="0"/>
              <a:t> </a:t>
            </a:r>
            <a:r>
              <a:rPr lang="el-GR" sz="2000" dirty="0"/>
              <a:t>και να σχετίζεται σταθερά με τη λαχτάρα για </a:t>
            </a:r>
            <a:r>
              <a:rPr lang="el-GR" sz="2000" b="1" dirty="0">
                <a:effectLst>
                  <a:outerShdw blurRad="38100" dist="38100" dir="2700000" algn="tl">
                    <a:srgbClr val="000000">
                      <a:alpha val="43137"/>
                    </a:srgbClr>
                  </a:outerShdw>
                </a:effectLst>
              </a:rPr>
              <a:t>προσφορά στους γύρω μας</a:t>
            </a:r>
            <a:r>
              <a:rPr lang="el-GR" sz="2000" dirty="0"/>
              <a:t>. Με αυτόν τον τρόπο, η αυτό-ψυχοθεραπεία που παίρνει ο ίδιος ο δάσκαλος από την εργασία του, συνδέεται με το </a:t>
            </a:r>
            <a:r>
              <a:rPr lang="el-GR" sz="2000" b="1" dirty="0">
                <a:solidFill>
                  <a:srgbClr val="FF0000"/>
                </a:solidFill>
                <a:effectLst>
                  <a:outerShdw blurRad="38100" dist="38100" dir="2700000" algn="tl">
                    <a:srgbClr val="000000">
                      <a:alpha val="43137"/>
                    </a:srgbClr>
                  </a:outerShdw>
                </a:effectLst>
              </a:rPr>
              <a:t>όφελος των άλλων</a:t>
            </a:r>
            <a:r>
              <a:rPr lang="el-GR" sz="2000" dirty="0"/>
              <a:t>, σύμφωνα με την </a:t>
            </a:r>
            <a:r>
              <a:rPr lang="el-GR" sz="2000" i="1" dirty="0" err="1">
                <a:effectLst>
                  <a:outerShdw blurRad="38100" dist="38100" dir="2700000" algn="tl">
                    <a:srgbClr val="000000">
                      <a:alpha val="43137"/>
                    </a:srgbClr>
                  </a:outerShdw>
                </a:effectLst>
              </a:rPr>
              <a:t>κοινωνιοκεντρική</a:t>
            </a:r>
            <a:r>
              <a:rPr lang="el-GR" sz="2000" i="1" dirty="0">
                <a:effectLst>
                  <a:outerShdw blurRad="38100" dist="38100" dir="2700000" algn="tl">
                    <a:srgbClr val="000000">
                      <a:alpha val="43137"/>
                    </a:srgbClr>
                  </a:outerShdw>
                </a:effectLst>
              </a:rPr>
              <a:t> κοσμοθεωρία</a:t>
            </a:r>
            <a:r>
              <a:rPr lang="el-GR" sz="2000" i="1" dirty="0"/>
              <a:t>.</a:t>
            </a:r>
            <a:r>
              <a:rPr lang="el-GR" sz="2000" dirty="0"/>
              <a:t> Οποιαδήποτε προσωπικά οφέλη θα πρέπει να είναι το </a:t>
            </a:r>
            <a:r>
              <a:rPr lang="el-GR" sz="2000" b="1" dirty="0">
                <a:effectLst>
                  <a:outerShdw blurRad="38100" dist="38100" dir="2700000" algn="tl">
                    <a:srgbClr val="000000">
                      <a:alpha val="43137"/>
                    </a:srgbClr>
                  </a:outerShdw>
                </a:effectLst>
              </a:rPr>
              <a:t>αποτέλεσμα</a:t>
            </a:r>
            <a:r>
              <a:rPr lang="el-GR" sz="2000" dirty="0"/>
              <a:t> της διδασκαλίας και </a:t>
            </a:r>
            <a:r>
              <a:rPr lang="el-GR" sz="2000" dirty="0" smtClean="0"/>
              <a:t> </a:t>
            </a:r>
            <a:r>
              <a:rPr lang="el-GR" sz="2000" i="1" spc="300" dirty="0" smtClean="0">
                <a:effectLst>
                  <a:outerShdw blurRad="38100" dist="38100" dir="2700000" algn="tl">
                    <a:srgbClr val="000000">
                      <a:alpha val="43137"/>
                    </a:srgbClr>
                  </a:outerShdw>
                </a:effectLst>
              </a:rPr>
              <a:t>όχι</a:t>
            </a:r>
            <a:r>
              <a:rPr lang="el-GR" sz="2000" i="1" dirty="0" smtClean="0"/>
              <a:t> </a:t>
            </a:r>
            <a:r>
              <a:rPr lang="el-GR" sz="2000" i="1" dirty="0"/>
              <a:t>το έναυσμα </a:t>
            </a:r>
            <a:r>
              <a:rPr lang="el-GR" sz="2000" i="1" dirty="0" smtClean="0"/>
              <a:t> </a:t>
            </a:r>
            <a:r>
              <a:rPr lang="el-GR" sz="2000" dirty="0" smtClean="0"/>
              <a:t>για </a:t>
            </a:r>
            <a:r>
              <a:rPr lang="el-GR" sz="2000" dirty="0"/>
              <a:t>διδασκαλία. </a:t>
            </a:r>
            <a:endParaRPr lang="el-GR" sz="2000" dirty="0" smtClean="0"/>
          </a:p>
          <a:p>
            <a:pPr algn="just"/>
            <a:r>
              <a:rPr lang="el-GR" sz="2000" dirty="0" smtClean="0"/>
              <a:t>Η πορεία του καθενός μας-και μάλιστα όχι μόνο η επαγγελματική- καθορίζεται</a:t>
            </a:r>
            <a:r>
              <a:rPr lang="en-US" sz="2000" dirty="0" smtClean="0"/>
              <a:t>,</a:t>
            </a:r>
            <a:r>
              <a:rPr lang="el-GR" sz="2000" dirty="0" smtClean="0"/>
              <a:t> σε μεγάλο βαθμό</a:t>
            </a:r>
            <a:r>
              <a:rPr lang="en-US" sz="2000" dirty="0" smtClean="0"/>
              <a:t>,</a:t>
            </a:r>
            <a:r>
              <a:rPr lang="el-GR" sz="2000" dirty="0" smtClean="0"/>
              <a:t> από το κατά πόσον η ίδια η </a:t>
            </a:r>
            <a:r>
              <a:rPr lang="el-GR" sz="2000" dirty="0" smtClean="0">
                <a:effectLst>
                  <a:outerShdw blurRad="38100" dist="38100" dir="2700000" algn="tl">
                    <a:srgbClr val="000000">
                      <a:alpha val="43137"/>
                    </a:srgbClr>
                  </a:outerShdw>
                </a:effectLst>
              </a:rPr>
              <a:t>φύση μας </a:t>
            </a:r>
            <a:r>
              <a:rPr lang="el-GR" sz="2000" dirty="0" smtClean="0"/>
              <a:t>και η διαμόρφωση της </a:t>
            </a:r>
            <a:r>
              <a:rPr lang="el-GR" sz="2000" dirty="0" smtClean="0">
                <a:effectLst>
                  <a:outerShdw blurRad="38100" dist="38100" dir="2700000" algn="tl">
                    <a:srgbClr val="000000">
                      <a:alpha val="43137"/>
                    </a:srgbClr>
                  </a:outerShdw>
                </a:effectLst>
              </a:rPr>
              <a:t>προσωπικότητάς μας </a:t>
            </a:r>
            <a:r>
              <a:rPr lang="el-GR" sz="2000" dirty="0" smtClean="0"/>
              <a:t>σχετίζεται με το </a:t>
            </a:r>
            <a:r>
              <a:rPr lang="el-GR" sz="2000" i="1" dirty="0" err="1" smtClean="0">
                <a:effectLst>
                  <a:outerShdw blurRad="38100" dist="38100" dir="2700000" algn="tl">
                    <a:srgbClr val="000000">
                      <a:alpha val="43137"/>
                    </a:srgbClr>
                  </a:outerShdw>
                </a:effectLst>
              </a:rPr>
              <a:t>κοινωνιοκεντρικό</a:t>
            </a:r>
            <a:r>
              <a:rPr lang="el-GR" sz="2000" dirty="0"/>
              <a:t> </a:t>
            </a:r>
            <a:r>
              <a:rPr lang="el-GR" sz="2000" dirty="0" smtClean="0"/>
              <a:t>πρότυπο</a:t>
            </a:r>
            <a:r>
              <a:rPr lang="en-US" sz="2000" dirty="0"/>
              <a:t> </a:t>
            </a:r>
            <a:r>
              <a:rPr lang="el-GR" sz="2000" dirty="0" smtClean="0"/>
              <a:t>ή με το </a:t>
            </a:r>
            <a:r>
              <a:rPr lang="el-GR" sz="2000" dirty="0" err="1" smtClean="0">
                <a:effectLst>
                  <a:outerShdw blurRad="38100" dist="38100" dir="2700000" algn="tl">
                    <a:srgbClr val="000000">
                      <a:alpha val="43137"/>
                    </a:srgbClr>
                  </a:outerShdw>
                </a:effectLst>
              </a:rPr>
              <a:t>ατομοκεντρικό</a:t>
            </a:r>
            <a:r>
              <a:rPr lang="el-GR" sz="2000" dirty="0">
                <a:effectLst>
                  <a:outerShdw blurRad="38100" dist="38100" dir="2700000" algn="tl">
                    <a:srgbClr val="000000">
                      <a:alpha val="43137"/>
                    </a:srgbClr>
                  </a:outerShdw>
                </a:effectLst>
              </a:rPr>
              <a:t>.</a:t>
            </a:r>
            <a:r>
              <a:rPr lang="el-GR" sz="2000" dirty="0"/>
              <a:t> </a:t>
            </a:r>
            <a:endParaRPr lang="el-GR" sz="2000" dirty="0" smtClean="0"/>
          </a:p>
          <a:p>
            <a:pPr marL="0" indent="0" algn="just">
              <a:buNone/>
            </a:pPr>
            <a:endParaRPr lang="el-GR" sz="2000" dirty="0"/>
          </a:p>
          <a:p>
            <a:pPr marL="0" indent="0" algn="ctr">
              <a:buNone/>
            </a:pPr>
            <a:r>
              <a:rPr lang="el-GR" sz="2000" dirty="0" smtClean="0"/>
              <a:t>Πιο απλά, σκεφτείτε </a:t>
            </a:r>
            <a:r>
              <a:rPr lang="el-GR" sz="2000" dirty="0"/>
              <a:t>τον εαυτό </a:t>
            </a:r>
            <a:r>
              <a:rPr lang="el-GR" sz="2000" dirty="0" smtClean="0"/>
              <a:t>σας </a:t>
            </a:r>
            <a:r>
              <a:rPr lang="el-GR" sz="2000" dirty="0"/>
              <a:t>παιδί. Τι σας άρεσε </a:t>
            </a:r>
            <a:r>
              <a:rPr lang="el-GR" sz="2000" dirty="0" smtClean="0"/>
              <a:t>περισσότερο</a:t>
            </a:r>
            <a:r>
              <a:rPr lang="en-US" sz="2000" dirty="0" smtClean="0"/>
              <a:t>; </a:t>
            </a:r>
            <a:r>
              <a:rPr lang="el-GR" sz="2000" dirty="0" err="1" smtClean="0"/>
              <a:t>Nα</a:t>
            </a:r>
            <a:r>
              <a:rPr lang="el-GR" sz="2000" dirty="0" smtClean="0"/>
              <a:t> </a:t>
            </a:r>
            <a:r>
              <a:rPr lang="el-GR" sz="2000" b="1" i="1" dirty="0"/>
              <a:t>προσφέρετε</a:t>
            </a:r>
            <a:r>
              <a:rPr lang="el-GR" sz="2000" b="1" dirty="0"/>
              <a:t> </a:t>
            </a:r>
            <a:r>
              <a:rPr lang="el-GR" sz="2000" dirty="0"/>
              <a:t>δώρα ή να </a:t>
            </a:r>
            <a:r>
              <a:rPr lang="el-GR" sz="2000" dirty="0">
                <a:effectLst>
                  <a:outerShdw blurRad="38100" dist="38100" dir="2700000" algn="tl">
                    <a:srgbClr val="000000">
                      <a:alpha val="43137"/>
                    </a:srgbClr>
                  </a:outerShdw>
                </a:effectLst>
              </a:rPr>
              <a:t>λαμβάνετε</a:t>
            </a:r>
            <a:r>
              <a:rPr lang="el-GR" sz="2000" dirty="0"/>
              <a:t> δώρα; </a:t>
            </a:r>
            <a:r>
              <a:rPr lang="el-GR" sz="2000" dirty="0" smtClean="0"/>
              <a:t>Στη </a:t>
            </a:r>
            <a:r>
              <a:rPr lang="el-GR" sz="2000" dirty="0"/>
              <a:t>δεύτερη </a:t>
            </a:r>
            <a:r>
              <a:rPr lang="el-GR" sz="2000" dirty="0" smtClean="0"/>
              <a:t>περίπτωση, απομακρύνεστε από </a:t>
            </a:r>
            <a:r>
              <a:rPr lang="el-GR" sz="2000" dirty="0"/>
              <a:t>το επάγγελμα του δασκάλου αλλά </a:t>
            </a:r>
            <a:r>
              <a:rPr lang="el-GR" sz="2000" dirty="0" smtClean="0"/>
              <a:t>προφανώς και </a:t>
            </a:r>
            <a:r>
              <a:rPr lang="el-GR" sz="2000" dirty="0"/>
              <a:t>του γιατρού… </a:t>
            </a:r>
          </a:p>
        </p:txBody>
      </p:sp>
      <p:pic>
        <p:nvPicPr>
          <p:cNvPr id="1026" name="Picture 2" descr="C:\Users\αγαπουλακι\Desktop\NEW TEACHING PAINTINGS\christ-leading-the-apostles-to-mount-tabor-1512.jpg"/>
          <p:cNvPicPr>
            <a:picLocks noChangeAspect="1" noChangeArrowheads="1"/>
          </p:cNvPicPr>
          <p:nvPr/>
        </p:nvPicPr>
        <p:blipFill>
          <a:blip r:embed="rId2" cstate="print"/>
          <a:srcRect/>
          <a:stretch>
            <a:fillRect/>
          </a:stretch>
        </p:blipFill>
        <p:spPr bwMode="auto">
          <a:xfrm>
            <a:off x="2404755" y="4766820"/>
            <a:ext cx="4643470" cy="2118132"/>
          </a:xfrm>
          <a:prstGeom prst="rect">
            <a:avLst/>
          </a:prstGeom>
          <a:noFill/>
        </p:spPr>
      </p:pic>
    </p:spTree>
    <p:extLst>
      <p:ext uri="{BB962C8B-B14F-4D97-AF65-F5344CB8AC3E}">
        <p14:creationId xmlns:p14="http://schemas.microsoft.com/office/powerpoint/2010/main" val="87403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2714644"/>
          </a:xfrm>
        </p:spPr>
        <p:txBody>
          <a:bodyPr>
            <a:normAutofit fontScale="90000"/>
          </a:bodyPr>
          <a:lstStyle/>
          <a:p>
            <a:pPr algn="just"/>
            <a:r>
              <a:rPr lang="el-GR" sz="2800" dirty="0"/>
              <a:t>«Ένας αποτελεσματικός δάσκαλος είναι </a:t>
            </a:r>
            <a:r>
              <a:rPr lang="el-GR" sz="2800" dirty="0">
                <a:solidFill>
                  <a:srgbClr val="FF0000"/>
                </a:solidFill>
                <a:effectLst>
                  <a:outerShdw blurRad="38100" dist="38100" dir="2700000" algn="tl">
                    <a:srgbClr val="000000">
                      <a:alpha val="43137"/>
                    </a:srgbClr>
                  </a:outerShdw>
                </a:effectLst>
              </a:rPr>
              <a:t>παθιασμένος</a:t>
            </a:r>
            <a:r>
              <a:rPr lang="el-GR" sz="2800" dirty="0">
                <a:effectLst>
                  <a:outerShdw blurRad="38100" dist="38100" dir="2700000" algn="tl">
                    <a:srgbClr val="000000">
                      <a:alpha val="43137"/>
                    </a:srgbClr>
                  </a:outerShdw>
                </a:effectLst>
              </a:rPr>
              <a:t> για </a:t>
            </a:r>
            <a:r>
              <a:rPr lang="el-GR" sz="2800" dirty="0" smtClean="0">
                <a:effectLst>
                  <a:outerShdw blurRad="38100" dist="38100" dir="2700000" algn="tl">
                    <a:srgbClr val="000000">
                      <a:alpha val="43137"/>
                    </a:srgbClr>
                  </a:outerShdw>
                </a:effectLst>
              </a:rPr>
              <a:t> </a:t>
            </a:r>
            <a:r>
              <a:rPr lang="el-GR" sz="2800" dirty="0">
                <a:effectLst>
                  <a:outerShdw blurRad="38100" dist="38100" dir="2700000" algn="tl">
                    <a:srgbClr val="000000">
                      <a:alpha val="43137"/>
                    </a:srgbClr>
                  </a:outerShdw>
                </a:effectLst>
              </a:rPr>
              <a:t>διδασκαλία.</a:t>
            </a:r>
            <a:r>
              <a:rPr lang="el-GR" sz="2800" dirty="0"/>
              <a:t> Πρόκειται για </a:t>
            </a:r>
            <a:r>
              <a:rPr lang="el-GR" sz="2800" dirty="0">
                <a:solidFill>
                  <a:srgbClr val="FF0000"/>
                </a:solidFill>
              </a:rPr>
              <a:t>πάθος</a:t>
            </a:r>
            <a:r>
              <a:rPr lang="el-GR" sz="2800" dirty="0"/>
              <a:t> που είναι </a:t>
            </a:r>
            <a:r>
              <a:rPr lang="el-GR" sz="2800" dirty="0">
                <a:effectLst>
                  <a:outerShdw blurRad="38100" dist="38100" dir="2700000" algn="tl">
                    <a:srgbClr val="000000">
                      <a:alpha val="43137"/>
                    </a:srgbClr>
                  </a:outerShdw>
                </a:effectLst>
              </a:rPr>
              <a:t>εσωτερική επιταγή</a:t>
            </a:r>
            <a:r>
              <a:rPr lang="el-GR" sz="2800" dirty="0"/>
              <a:t>, η οποία </a:t>
            </a:r>
            <a:r>
              <a:rPr lang="el-GR" sz="2800" i="1" dirty="0"/>
              <a:t>δεν</a:t>
            </a:r>
            <a:r>
              <a:rPr lang="el-GR" sz="2800" dirty="0"/>
              <a:t> εξαρτάται από την </a:t>
            </a:r>
            <a:r>
              <a:rPr lang="el-GR" sz="2800" dirty="0" smtClean="0"/>
              <a:t>αποδοχή του, </a:t>
            </a:r>
            <a:r>
              <a:rPr lang="el-GR" sz="2800" dirty="0"/>
              <a:t>από φιλοφρονήσεις ή από  </a:t>
            </a:r>
            <a:r>
              <a:rPr lang="el-GR" sz="2800" dirty="0" smtClean="0"/>
              <a:t>άμεσα ορατά </a:t>
            </a:r>
            <a:r>
              <a:rPr lang="el-GR" sz="2800" dirty="0"/>
              <a:t>αποτελέσματα. Είναι πάθος που αναστέλλει την αποθάρρυνση ή την υπερκόπωση, καθώς πρόκειται για μια </a:t>
            </a:r>
            <a:r>
              <a:rPr lang="el-GR" sz="2800" spc="300" dirty="0">
                <a:solidFill>
                  <a:srgbClr val="FF0000"/>
                </a:solidFill>
                <a:effectLst>
                  <a:outerShdw blurRad="38100" dist="38100" dir="2700000" algn="tl">
                    <a:srgbClr val="000000">
                      <a:alpha val="43137"/>
                    </a:srgbClr>
                  </a:outerShdw>
                </a:effectLst>
              </a:rPr>
              <a:t>εσωτερική φωτιά </a:t>
            </a:r>
            <a:r>
              <a:rPr lang="el-GR" sz="2800" dirty="0"/>
              <a:t>που </a:t>
            </a:r>
            <a:r>
              <a:rPr lang="el-GR" sz="2800" dirty="0">
                <a:effectLst>
                  <a:outerShdw blurRad="38100" dist="38100" dir="2700000" algn="tl">
                    <a:srgbClr val="000000">
                      <a:alpha val="43137"/>
                    </a:srgbClr>
                  </a:outerShdw>
                </a:effectLst>
              </a:rPr>
              <a:t>παρακινεί</a:t>
            </a:r>
            <a:r>
              <a:rPr lang="el-GR" sz="2800" dirty="0"/>
              <a:t> και </a:t>
            </a:r>
            <a:r>
              <a:rPr lang="el-GR" sz="2800" dirty="0">
                <a:effectLst>
                  <a:outerShdw blurRad="38100" dist="38100" dir="2700000" algn="tl">
                    <a:srgbClr val="000000">
                      <a:alpha val="43137"/>
                    </a:srgbClr>
                  </a:outerShdw>
                </a:effectLst>
              </a:rPr>
              <a:t>ενεργοποιεί</a:t>
            </a:r>
            <a:r>
              <a:rPr lang="el-GR" sz="2800" dirty="0"/>
              <a:t>. Είναι </a:t>
            </a:r>
            <a:r>
              <a:rPr lang="el-GR" sz="2800" dirty="0">
                <a:solidFill>
                  <a:srgbClr val="FF0000"/>
                </a:solidFill>
                <a:effectLst>
                  <a:outerShdw blurRad="38100" dist="38100" dir="2700000" algn="tl">
                    <a:srgbClr val="000000">
                      <a:alpha val="43137"/>
                    </a:srgbClr>
                  </a:outerShdw>
                </a:effectLst>
              </a:rPr>
              <a:t>πάθος</a:t>
            </a:r>
            <a:r>
              <a:rPr lang="el-GR" sz="2800" dirty="0"/>
              <a:t> που επίσης </a:t>
            </a:r>
            <a:r>
              <a:rPr lang="el-GR" sz="2800" dirty="0">
                <a:effectLst>
                  <a:outerShdw blurRad="38100" dist="38100" dir="2700000" algn="tl">
                    <a:srgbClr val="000000">
                      <a:alpha val="43137"/>
                    </a:srgbClr>
                  </a:outerShdw>
                </a:effectLst>
              </a:rPr>
              <a:t>συναρπάζει </a:t>
            </a:r>
            <a:r>
              <a:rPr lang="el-GR" sz="2800" dirty="0"/>
              <a:t>και </a:t>
            </a:r>
            <a:r>
              <a:rPr lang="el-GR" sz="2800" dirty="0">
                <a:effectLst>
                  <a:outerShdw blurRad="38100" dist="38100" dir="2700000" algn="tl">
                    <a:srgbClr val="000000">
                      <a:alpha val="43137"/>
                    </a:srgbClr>
                  </a:outerShdw>
                </a:effectLst>
              </a:rPr>
              <a:t>εμπνέει </a:t>
            </a:r>
            <a:r>
              <a:rPr lang="el-GR" sz="2800" dirty="0"/>
              <a:t>τους μαθητές</a:t>
            </a:r>
            <a:r>
              <a:rPr lang="el-GR" sz="2800" dirty="0" smtClean="0"/>
              <a:t>».</a:t>
            </a:r>
            <a:endParaRPr lang="el-GR" sz="2800" dirty="0"/>
          </a:p>
        </p:txBody>
      </p:sp>
      <p:sp>
        <p:nvSpPr>
          <p:cNvPr id="3" name="Title 1"/>
          <p:cNvSpPr txBox="1">
            <a:spLocks/>
          </p:cNvSpPr>
          <p:nvPr/>
        </p:nvSpPr>
        <p:spPr>
          <a:xfrm>
            <a:off x="509558" y="3643314"/>
            <a:ext cx="8329642" cy="25717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0" y="2967334"/>
            <a:ext cx="9144000" cy="4031873"/>
          </a:xfrm>
          <a:prstGeom prst="rect">
            <a:avLst/>
          </a:prstGeom>
        </p:spPr>
        <p:txBody>
          <a:bodyPr wrap="square">
            <a:spAutoFit/>
          </a:bodyPr>
          <a:lstStyle/>
          <a:p>
            <a:pPr algn="ctr"/>
            <a:r>
              <a:rPr lang="el-GR" sz="3200" dirty="0"/>
              <a:t>Τελικά, όσο καλές και εάν </a:t>
            </a:r>
            <a:r>
              <a:rPr lang="el-GR" sz="3200" dirty="0" smtClean="0"/>
              <a:t>φαίνονται</a:t>
            </a:r>
          </a:p>
          <a:p>
            <a:pPr algn="ctr"/>
            <a:r>
              <a:rPr lang="el-GR" sz="3200" dirty="0" smtClean="0"/>
              <a:t> </a:t>
            </a:r>
            <a:r>
              <a:rPr lang="el-GR" sz="3200" dirty="0"/>
              <a:t>οι προθέσεις, οι σκέψεις και οι λέξεις</a:t>
            </a:r>
            <a:r>
              <a:rPr lang="el-GR" sz="3200" dirty="0" smtClean="0"/>
              <a:t>,</a:t>
            </a:r>
          </a:p>
          <a:p>
            <a:pPr algn="ctr"/>
            <a:r>
              <a:rPr lang="el-GR" sz="3200" dirty="0" smtClean="0"/>
              <a:t> </a:t>
            </a:r>
            <a:r>
              <a:rPr lang="el-GR" sz="3200" dirty="0"/>
              <a:t>το </a:t>
            </a:r>
            <a:r>
              <a:rPr lang="el-GR" sz="3200" dirty="0" smtClean="0"/>
              <a:t> </a:t>
            </a:r>
            <a:r>
              <a:rPr lang="el-GR" sz="3200" b="1" spc="300" dirty="0" smtClean="0">
                <a:solidFill>
                  <a:srgbClr val="FF0000"/>
                </a:solidFill>
                <a:effectLst>
                  <a:outerShdw blurRad="38100" dist="38100" dir="2700000" algn="tl">
                    <a:srgbClr val="000000">
                      <a:alpha val="43137"/>
                    </a:srgbClr>
                  </a:outerShdw>
                </a:effectLst>
              </a:rPr>
              <a:t>χειροπιαστό</a:t>
            </a:r>
            <a:r>
              <a:rPr lang="el-GR" sz="3200" b="1" dirty="0" smtClean="0">
                <a:solidFill>
                  <a:srgbClr val="FF0000"/>
                </a:solidFill>
                <a:effectLst>
                  <a:outerShdw blurRad="38100" dist="38100" dir="2700000" algn="tl">
                    <a:srgbClr val="000000">
                      <a:alpha val="43137"/>
                    </a:srgbClr>
                  </a:outerShdw>
                </a:effectLst>
              </a:rPr>
              <a:t>  έργο</a:t>
            </a:r>
            <a:r>
              <a:rPr lang="el-GR" sz="3200" dirty="0" smtClean="0"/>
              <a:t>  είναι </a:t>
            </a:r>
            <a:r>
              <a:rPr lang="el-GR" sz="3200" dirty="0"/>
              <a:t>αυτό που μετράει.</a:t>
            </a:r>
          </a:p>
          <a:p>
            <a:pPr algn="ctr"/>
            <a:r>
              <a:rPr lang="el-GR" sz="3200" dirty="0"/>
              <a:t>Ο δάσκαλος δεν είναι άξιος επαίνου </a:t>
            </a:r>
            <a:endParaRPr lang="el-GR" sz="3200" dirty="0" smtClean="0"/>
          </a:p>
          <a:p>
            <a:pPr algn="ctr"/>
            <a:r>
              <a:rPr lang="el-GR" sz="3200" dirty="0" smtClean="0"/>
              <a:t>λόγω </a:t>
            </a:r>
            <a:r>
              <a:rPr lang="el-GR" sz="3200" dirty="0"/>
              <a:t>των θεωρητικών του θέσεων, </a:t>
            </a:r>
            <a:endParaRPr lang="el-GR" sz="3200" dirty="0" smtClean="0"/>
          </a:p>
          <a:p>
            <a:pPr algn="ctr"/>
            <a:r>
              <a:rPr lang="el-GR" sz="3200" dirty="0" smtClean="0"/>
              <a:t>αλλά </a:t>
            </a:r>
            <a:r>
              <a:rPr lang="el-GR" sz="3200" dirty="0"/>
              <a:t>λόγω των </a:t>
            </a:r>
            <a:r>
              <a:rPr lang="el-GR" sz="3200" b="1" dirty="0">
                <a:solidFill>
                  <a:srgbClr val="FF0000"/>
                </a:solidFill>
              </a:rPr>
              <a:t>μαθημάτων</a:t>
            </a:r>
            <a:r>
              <a:rPr lang="el-GR" sz="3200" dirty="0"/>
              <a:t> </a:t>
            </a:r>
            <a:r>
              <a:rPr lang="el-GR" sz="3200" b="1" dirty="0">
                <a:solidFill>
                  <a:srgbClr val="FF0000"/>
                </a:solidFill>
                <a:effectLst>
                  <a:outerShdw blurRad="38100" dist="38100" dir="2700000" algn="tl">
                    <a:srgbClr val="000000">
                      <a:alpha val="43137"/>
                    </a:srgbClr>
                  </a:outerShdw>
                </a:effectLst>
              </a:rPr>
              <a:t>που </a:t>
            </a:r>
            <a:r>
              <a:rPr lang="el-GR" sz="3200" b="1" dirty="0" smtClean="0">
                <a:solidFill>
                  <a:srgbClr val="FF0000"/>
                </a:solidFill>
                <a:effectLst>
                  <a:outerShdw blurRad="38100" dist="38100" dir="2700000" algn="tl">
                    <a:srgbClr val="000000">
                      <a:alpha val="43137"/>
                    </a:srgbClr>
                  </a:outerShdw>
                </a:effectLst>
              </a:rPr>
              <a:t>διδάσκει </a:t>
            </a:r>
          </a:p>
          <a:p>
            <a:pPr algn="ctr"/>
            <a:r>
              <a:rPr lang="el-GR" sz="3200" dirty="0" smtClean="0"/>
              <a:t>είτε </a:t>
            </a:r>
            <a:r>
              <a:rPr lang="el-GR" sz="3200" dirty="0"/>
              <a:t>στην αίθουσα </a:t>
            </a:r>
            <a:endParaRPr lang="el-GR" sz="3200" dirty="0" smtClean="0"/>
          </a:p>
          <a:p>
            <a:pPr algn="ctr"/>
            <a:r>
              <a:rPr lang="el-GR" sz="3200" dirty="0" smtClean="0"/>
              <a:t>είτε </a:t>
            </a:r>
            <a:r>
              <a:rPr lang="el-GR" sz="3200" dirty="0"/>
              <a:t>μέσω του ηλεκτρονικού υπολογιστή. </a:t>
            </a:r>
          </a:p>
        </p:txBody>
      </p:sp>
    </p:spTree>
    <p:extLst>
      <p:ext uri="{BB962C8B-B14F-4D97-AF65-F5344CB8AC3E}">
        <p14:creationId xmlns:p14="http://schemas.microsoft.com/office/powerpoint/2010/main" val="34206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l-GR" sz="2400" b="1" spc="300" dirty="0" smtClean="0">
                <a:effectLst>
                  <a:outerShdw blurRad="38100" dist="38100" dir="2700000" algn="tl">
                    <a:srgbClr val="000000">
                      <a:alpha val="43137"/>
                    </a:srgbClr>
                  </a:outerShdw>
                </a:effectLst>
              </a:rPr>
              <a:t>Πτυχές προσωπικότητας </a:t>
            </a:r>
            <a:r>
              <a:rPr lang="el-GR" sz="2400" dirty="0" smtClean="0">
                <a:effectLst>
                  <a:outerShdw blurRad="38100" dist="38100" dir="2700000" algn="tl">
                    <a:srgbClr val="000000">
                      <a:alpha val="43137"/>
                    </a:srgbClr>
                  </a:outerShdw>
                </a:effectLst>
              </a:rPr>
              <a:t>και </a:t>
            </a:r>
            <a:r>
              <a:rPr lang="el-GR" sz="2400" b="1" spc="300" dirty="0" smtClean="0">
                <a:effectLst>
                  <a:outerShdw blurRad="38100" dist="38100" dir="2700000" algn="tl">
                    <a:srgbClr val="000000">
                      <a:alpha val="43137"/>
                    </a:srgbClr>
                  </a:outerShdw>
                </a:effectLst>
              </a:rPr>
              <a:t>άσκηση διδασκαλίας</a:t>
            </a:r>
            <a:r>
              <a:rPr lang="el-GR" sz="2400" dirty="0" smtClean="0">
                <a:effectLst>
                  <a:outerShdw blurRad="38100" dist="38100" dir="2700000" algn="tl">
                    <a:srgbClr val="000000">
                      <a:alpha val="43137"/>
                    </a:srgbClr>
                  </a:outerShdw>
                </a:effectLst>
              </a:rPr>
              <a:t/>
            </a:r>
            <a:br>
              <a:rPr lang="el-GR" sz="2400" dirty="0" smtClean="0">
                <a:effectLst>
                  <a:outerShdw blurRad="38100" dist="38100" dir="2700000" algn="tl">
                    <a:srgbClr val="000000">
                      <a:alpha val="43137"/>
                    </a:srgbClr>
                  </a:outerShdw>
                </a:effectLst>
              </a:rPr>
            </a:br>
            <a:r>
              <a:rPr lang="el-GR" sz="2400" dirty="0" smtClean="0">
                <a:effectLst>
                  <a:outerShdw blurRad="38100" dist="38100" dir="2700000" algn="tl">
                    <a:srgbClr val="000000">
                      <a:alpha val="43137"/>
                    </a:srgbClr>
                  </a:outerShdw>
                </a:effectLst>
              </a:rPr>
              <a:t>σε ένα </a:t>
            </a:r>
            <a:r>
              <a:rPr lang="el-GR" sz="2400" b="1" dirty="0" smtClean="0">
                <a:effectLst>
                  <a:outerShdw blurRad="38100" dist="38100" dir="2700000" algn="tl">
                    <a:srgbClr val="000000">
                      <a:alpha val="43137"/>
                    </a:srgbClr>
                  </a:outerShdw>
                </a:effectLst>
              </a:rPr>
              <a:t>ανθρωποκεντρικό</a:t>
            </a:r>
            <a:r>
              <a:rPr lang="el-GR" sz="2400" dirty="0" smtClean="0">
                <a:effectLst>
                  <a:outerShdw blurRad="38100" dist="38100" dir="2700000" algn="tl">
                    <a:srgbClr val="000000">
                      <a:alpha val="43137"/>
                    </a:srgbClr>
                  </a:outerShdw>
                </a:effectLst>
              </a:rPr>
              <a:t> εκπαιδευτικό σύστημα.</a:t>
            </a:r>
            <a:br>
              <a:rPr lang="el-GR" sz="2400" dirty="0" smtClean="0">
                <a:effectLst>
                  <a:outerShdw blurRad="38100" dist="38100" dir="2700000" algn="tl">
                    <a:srgbClr val="000000">
                      <a:alpha val="43137"/>
                    </a:srgbClr>
                  </a:outerShdw>
                </a:effectLst>
              </a:rPr>
            </a:br>
            <a:r>
              <a:rPr lang="el-GR" sz="1400" spc="300" dirty="0" smtClean="0">
                <a:effectLst>
                  <a:outerShdw blurRad="38100" dist="38100" dir="2700000" algn="tl">
                    <a:srgbClr val="000000">
                      <a:alpha val="43137"/>
                    </a:srgbClr>
                  </a:outerShdw>
                </a:effectLst>
              </a:rPr>
              <a:t>Προσωπικές</a:t>
            </a:r>
            <a:r>
              <a:rPr lang="el-GR" sz="1400" dirty="0" smtClean="0">
                <a:effectLst>
                  <a:outerShdw blurRad="38100" dist="38100" dir="2700000" algn="tl">
                    <a:srgbClr val="000000">
                      <a:alpha val="43137"/>
                    </a:srgbClr>
                  </a:outerShdw>
                </a:effectLst>
              </a:rPr>
              <a:t> απόψεις μετά από </a:t>
            </a:r>
            <a:r>
              <a:rPr lang="en-US" sz="1400" dirty="0" smtClean="0">
                <a:effectLst>
                  <a:outerShdw blurRad="38100" dist="38100" dir="2700000" algn="tl">
                    <a:srgbClr val="000000">
                      <a:alpha val="43137"/>
                    </a:srgbClr>
                  </a:outerShdw>
                </a:effectLst>
              </a:rPr>
              <a:t>38 </a:t>
            </a:r>
            <a:r>
              <a:rPr lang="el-GR" sz="1400" dirty="0" smtClean="0">
                <a:effectLst>
                  <a:outerShdw blurRad="38100" dist="38100" dir="2700000" algn="tl">
                    <a:srgbClr val="000000">
                      <a:alpha val="43137"/>
                    </a:srgbClr>
                  </a:outerShdw>
                </a:effectLst>
              </a:rPr>
              <a:t>χρόνια ενασχόλησης  με την εκπαίδευση,  τα 20 από τα οποία ως μέλος ΔΕΠ. </a:t>
            </a:r>
            <a:endParaRPr lang="el-GR" sz="1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052736"/>
            <a:ext cx="9144000" cy="5805264"/>
          </a:xfrm>
        </p:spPr>
        <p:txBody>
          <a:bodyPr>
            <a:noAutofit/>
          </a:bodyPr>
          <a:lstStyle/>
          <a:p>
            <a:pPr algn="just"/>
            <a:r>
              <a:rPr lang="el-GR" sz="2000" b="1" u="sng" spc="300" dirty="0" smtClean="0">
                <a:solidFill>
                  <a:srgbClr val="FF0000"/>
                </a:solidFill>
              </a:rPr>
              <a:t>Υπεράνω όλων</a:t>
            </a:r>
            <a:r>
              <a:rPr lang="en-US" sz="2000" dirty="0" smtClean="0"/>
              <a:t>: </a:t>
            </a:r>
            <a:r>
              <a:rPr lang="el-GR" sz="2000" b="1" dirty="0" smtClean="0">
                <a:solidFill>
                  <a:srgbClr val="FF0000"/>
                </a:solidFill>
              </a:rPr>
              <a:t>ενεργός, δημιουργική διάθεση </a:t>
            </a:r>
            <a:r>
              <a:rPr lang="el-GR" sz="2000" b="1" u="sng" spc="600" dirty="0" smtClean="0">
                <a:solidFill>
                  <a:srgbClr val="FF0000"/>
                </a:solidFill>
              </a:rPr>
              <a:t>προσφοράς</a:t>
            </a:r>
            <a:r>
              <a:rPr lang="el-GR" sz="2000" dirty="0" smtClean="0">
                <a:solidFill>
                  <a:srgbClr val="FF0000"/>
                </a:solidFill>
              </a:rPr>
              <a:t> </a:t>
            </a:r>
            <a:r>
              <a:rPr lang="el-GR" sz="2000" dirty="0" smtClean="0"/>
              <a:t>στους εκπαιδευόμενους. Το </a:t>
            </a:r>
            <a:r>
              <a:rPr lang="el-GR" sz="2000" dirty="0" smtClean="0">
                <a:solidFill>
                  <a:srgbClr val="FF0000"/>
                </a:solidFill>
                <a:effectLst>
                  <a:outerShdw blurRad="38100" dist="38100" dir="2700000" algn="tl">
                    <a:srgbClr val="000000">
                      <a:alpha val="43137"/>
                    </a:srgbClr>
                  </a:outerShdw>
                </a:effectLst>
              </a:rPr>
              <a:t>έκδηλο ενδιαφέρον («μεράκι») </a:t>
            </a:r>
            <a:r>
              <a:rPr lang="el-GR" sz="2000" dirty="0" smtClean="0">
                <a:effectLst>
                  <a:outerShdw blurRad="38100" dist="38100" dir="2700000" algn="tl">
                    <a:srgbClr val="000000">
                      <a:alpha val="43137"/>
                    </a:srgbClr>
                  </a:outerShdw>
                </a:effectLst>
              </a:rPr>
              <a:t>του δασκάλου για τη δουλειά του </a:t>
            </a:r>
            <a:r>
              <a:rPr lang="el-GR" sz="2000" dirty="0" smtClean="0"/>
              <a:t>μετουσιώνεται στους μαθητές ως </a:t>
            </a:r>
            <a:r>
              <a:rPr lang="el-GR" sz="2000" b="1" spc="600" dirty="0" smtClean="0">
                <a:solidFill>
                  <a:srgbClr val="FF0000"/>
                </a:solidFill>
                <a:effectLst>
                  <a:outerShdw blurRad="38100" dist="38100" dir="2700000" algn="tl">
                    <a:srgbClr val="000000">
                      <a:alpha val="43137"/>
                    </a:srgbClr>
                  </a:outerShdw>
                </a:effectLst>
              </a:rPr>
              <a:t>θετική, δημιουργική στάση στη μελλοντική επαγγελματική τους δραστηριότητα</a:t>
            </a:r>
            <a:r>
              <a:rPr lang="el-GR" sz="2000" b="1" spc="600" dirty="0" smtClean="0">
                <a:solidFill>
                  <a:srgbClr val="FF0000"/>
                </a:solidFill>
              </a:rPr>
              <a:t>.</a:t>
            </a:r>
            <a:r>
              <a:rPr lang="el-GR" sz="2000" dirty="0" smtClean="0"/>
              <a:t> Η αδιαφορία του δασκάλου δυστυχώς επηρρεάζει  ανάλογα τη στάση των μαθητών στη μελλοντική επαγγελματική θεώρηση και πρακτική τους.</a:t>
            </a:r>
          </a:p>
          <a:p>
            <a:pPr algn="just"/>
            <a:r>
              <a:rPr lang="el-GR" sz="2000" dirty="0" smtClean="0">
                <a:solidFill>
                  <a:srgbClr val="FF0000"/>
                </a:solidFill>
                <a:effectLst>
                  <a:outerShdw blurRad="38100" dist="38100" dir="2700000" algn="tl">
                    <a:srgbClr val="000000">
                      <a:alpha val="43137"/>
                    </a:srgbClr>
                  </a:outerShdw>
                </a:effectLst>
              </a:rPr>
              <a:t>Θετική άποψη </a:t>
            </a:r>
            <a:r>
              <a:rPr lang="el-GR" sz="2000" dirty="0" smtClean="0">
                <a:solidFill>
                  <a:srgbClr val="FF0000"/>
                </a:solidFill>
              </a:rPr>
              <a:t>για την </a:t>
            </a:r>
            <a:r>
              <a:rPr lang="el-GR" sz="2000" dirty="0" smtClean="0">
                <a:solidFill>
                  <a:srgbClr val="FF0000"/>
                </a:solidFill>
                <a:effectLst>
                  <a:outerShdw blurRad="38100" dist="38100" dir="2700000" algn="tl">
                    <a:srgbClr val="000000">
                      <a:alpha val="43137"/>
                    </a:srgbClr>
                  </a:outerShdw>
                </a:effectLst>
              </a:rPr>
              <a:t>πραγματικότητα</a:t>
            </a:r>
            <a:r>
              <a:rPr lang="el-GR" sz="2000" dirty="0" smtClean="0">
                <a:solidFill>
                  <a:srgbClr val="FF0000"/>
                </a:solidFill>
              </a:rPr>
              <a:t> </a:t>
            </a:r>
            <a:r>
              <a:rPr lang="el-GR" sz="2000" dirty="0" smtClean="0"/>
              <a:t>στο βαθμό που μπορούμε να </a:t>
            </a:r>
            <a:r>
              <a:rPr lang="el-GR" sz="2000" dirty="0" smtClean="0">
                <a:effectLst>
                  <a:outerShdw blurRad="38100" dist="38100" dir="2700000" algn="tl">
                    <a:srgbClr val="000000">
                      <a:alpha val="43137"/>
                    </a:srgbClr>
                  </a:outerShdw>
                </a:effectLst>
              </a:rPr>
              <a:t>τη διαμορφώσουμε</a:t>
            </a:r>
            <a:r>
              <a:rPr lang="el-GR" sz="2000" dirty="0" smtClean="0"/>
              <a:t>.  </a:t>
            </a:r>
            <a:r>
              <a:rPr lang="el-GR" sz="2000" spc="600" dirty="0" smtClean="0">
                <a:effectLst>
                  <a:outerShdw blurRad="38100" dist="38100" dir="2700000" algn="tl">
                    <a:srgbClr val="000000">
                      <a:alpha val="43137"/>
                    </a:srgbClr>
                  </a:outerShdw>
                </a:effectLst>
              </a:rPr>
              <a:t>Όχι</a:t>
            </a:r>
            <a:r>
              <a:rPr lang="el-GR" sz="2000" dirty="0" smtClean="0"/>
              <a:t>  μηδενιστική, απαξιωτική  αντίληψη ότι τίποτα δεν αξίζει ή ότι τίποτα δεν επιδέχεται  βελτίωσης.</a:t>
            </a:r>
          </a:p>
          <a:p>
            <a:pPr algn="just"/>
            <a:r>
              <a:rPr lang="el-GR" sz="2000" dirty="0" smtClean="0"/>
              <a:t>Έλλειψη έπαρσης, βεντετισμού/ναρκισσισμού. Ουδείς πρέπει να αισθάνεται αναντικατάστατος, ακόμα και στην περίπτωση που είναι· αυτό θα το κρίνουν οι άλλοι, όχι ο ίδιος. Σεβασμός και αποδοχή της αξίας των άλλων, συνεργασιμότητα επί ίσοις όροις. Κάθε δάσκαλος έχει, ανάλογα με το χαρακτήρα του,  </a:t>
            </a:r>
            <a:r>
              <a:rPr lang="el-GR" sz="2000" b="1" dirty="0" smtClean="0">
                <a:effectLst>
                  <a:outerShdw blurRad="38100" dist="38100" dir="2700000" algn="tl">
                    <a:srgbClr val="000000">
                      <a:alpha val="43137"/>
                    </a:srgbClr>
                  </a:outerShdw>
                </a:effectLst>
              </a:rPr>
              <a:t>τον  </a:t>
            </a:r>
            <a:r>
              <a:rPr lang="el-GR" sz="2000" b="1" u="sng" spc="600" dirty="0" smtClean="0">
                <a:effectLst>
                  <a:outerShdw blurRad="38100" dist="38100" dir="2700000" algn="tl">
                    <a:srgbClr val="000000">
                      <a:alpha val="43137"/>
                    </a:srgbClr>
                  </a:outerShdw>
                </a:effectLst>
              </a:rPr>
              <a:t>δικό του</a:t>
            </a:r>
            <a:r>
              <a:rPr lang="el-GR" sz="2000" b="1" spc="600" dirty="0" smtClean="0">
                <a:effectLst>
                  <a:outerShdw blurRad="38100" dist="38100" dir="2700000" algn="tl">
                    <a:srgbClr val="000000">
                      <a:alpha val="43137"/>
                    </a:srgbClr>
                  </a:outerShdw>
                </a:effectLst>
              </a:rPr>
              <a:t> τρόπο </a:t>
            </a:r>
            <a:r>
              <a:rPr lang="el-GR" sz="2000" dirty="0" smtClean="0"/>
              <a:t>επιτυχούς διδασκαλίας, αρκεί να </a:t>
            </a:r>
            <a:r>
              <a:rPr lang="el-GR" sz="2000" b="1" dirty="0" err="1" smtClean="0">
                <a:solidFill>
                  <a:srgbClr val="FF0000"/>
                </a:solidFill>
                <a:effectLst>
                  <a:outerShdw blurRad="38100" dist="38100" dir="2700000" algn="tl">
                    <a:srgbClr val="000000">
                      <a:alpha val="43137"/>
                    </a:srgbClr>
                  </a:outerShdw>
                </a:effectLst>
              </a:rPr>
              <a:t>αυτο</a:t>
            </a:r>
            <a:r>
              <a:rPr lang="el-GR" sz="2000" b="1" dirty="0" smtClean="0">
                <a:solidFill>
                  <a:srgbClr val="FF0000"/>
                </a:solidFill>
                <a:effectLst>
                  <a:outerShdw blurRad="38100" dist="38100" dir="2700000" algn="tl">
                    <a:srgbClr val="000000">
                      <a:alpha val="43137"/>
                    </a:srgbClr>
                  </a:outerShdw>
                </a:effectLst>
              </a:rPr>
              <a:t>-κινητοποιηθεί</a:t>
            </a:r>
            <a:r>
              <a:rPr lang="el-GR" sz="2000" b="1" dirty="0" smtClean="0">
                <a:effectLst>
                  <a:outerShdw blurRad="38100" dist="38100" dir="2700000" algn="tl">
                    <a:srgbClr val="000000">
                      <a:alpha val="43137"/>
                    </a:srgbClr>
                  </a:outerShdw>
                </a:effectLst>
              </a:rPr>
              <a:t> να τον αναζητήσει, να τον καθορίσει και να τον εφαρμόσει. </a:t>
            </a:r>
            <a:r>
              <a:rPr lang="el-GR" sz="2000" dirty="0" smtClean="0">
                <a:effectLst>
                  <a:outerShdw blurRad="38100" dist="38100" dir="2700000" algn="tl">
                    <a:srgbClr val="000000">
                      <a:alpha val="43137"/>
                    </a:srgbClr>
                  </a:outerShdw>
                </a:effectLst>
              </a:rPr>
              <a:t>Το </a:t>
            </a:r>
            <a:r>
              <a:rPr lang="el-GR" sz="2000" b="1" dirty="0" smtClean="0">
                <a:effectLst>
                  <a:outerShdw blurRad="38100" dist="38100" dir="2700000" algn="tl">
                    <a:srgbClr val="000000">
                      <a:alpha val="43137"/>
                    </a:srgbClr>
                  </a:outerShdw>
                </a:effectLst>
              </a:rPr>
              <a:t>κίνητρο </a:t>
            </a:r>
            <a:r>
              <a:rPr lang="el-GR" sz="2000" dirty="0" smtClean="0">
                <a:effectLst>
                  <a:outerShdw blurRad="38100" dist="38100" dir="2700000" algn="tl">
                    <a:srgbClr val="000000">
                      <a:alpha val="43137"/>
                    </a:srgbClr>
                  </a:outerShdw>
                </a:effectLst>
              </a:rPr>
              <a:t>αυτής της προσπάθειας είναι</a:t>
            </a:r>
            <a:r>
              <a:rPr lang="en-US" sz="2000" dirty="0" smtClean="0">
                <a:effectLst>
                  <a:outerShdw blurRad="38100" dist="38100" dir="2700000" algn="tl">
                    <a:srgbClr val="000000">
                      <a:alpha val="43137"/>
                    </a:srgbClr>
                  </a:outerShdw>
                </a:effectLst>
              </a:rPr>
              <a:t>, </a:t>
            </a:r>
            <a:r>
              <a:rPr lang="el-GR" sz="2000" dirty="0" smtClean="0">
                <a:effectLst>
                  <a:outerShdw blurRad="38100" dist="38100" dir="2700000" algn="tl">
                    <a:srgbClr val="000000">
                      <a:alpha val="43137"/>
                    </a:srgbClr>
                  </a:outerShdw>
                </a:effectLst>
              </a:rPr>
              <a:t>όπως προαναφέρθηκε, πρωτίστως </a:t>
            </a:r>
            <a:r>
              <a:rPr lang="el-GR" sz="2000" b="1" dirty="0" smtClean="0">
                <a:solidFill>
                  <a:srgbClr val="FF0000"/>
                </a:solidFill>
                <a:effectLst>
                  <a:outerShdw blurRad="38100" dist="38100" dir="2700000" algn="tl">
                    <a:srgbClr val="000000">
                      <a:alpha val="43137"/>
                    </a:srgbClr>
                  </a:outerShdw>
                </a:effectLst>
              </a:rPr>
              <a:t>εσωτερικό</a:t>
            </a:r>
            <a:r>
              <a:rPr lang="el-GR" sz="2000" dirty="0" smtClean="0">
                <a:effectLst>
                  <a:outerShdw blurRad="38100" dist="38100" dir="2700000" algn="tl">
                    <a:srgbClr val="000000">
                      <a:alpha val="43137"/>
                    </a:srgbClr>
                  </a:outerShdw>
                </a:effectLst>
              </a:rPr>
              <a:t> (εσωτερική ανάγκη).</a:t>
            </a:r>
          </a:p>
          <a:p>
            <a:pPr algn="just"/>
            <a:endParaRPr lang="el-GR" sz="2000" dirty="0"/>
          </a:p>
        </p:txBody>
      </p:sp>
    </p:spTree>
    <p:extLst>
      <p:ext uri="{BB962C8B-B14F-4D97-AF65-F5344CB8AC3E}">
        <p14:creationId xmlns:p14="http://schemas.microsoft.com/office/powerpoint/2010/main" val="31933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MedlinePlus Trusted Health Information for You"/>
          <p:cNvPicPr/>
          <p:nvPr/>
        </p:nvPicPr>
        <p:blipFill>
          <a:blip r:embed="rId2">
            <a:extLst>
              <a:ext uri="{28A0092B-C50C-407E-A947-70E740481C1C}">
                <a14:useLocalDpi xmlns:a14="http://schemas.microsoft.com/office/drawing/2010/main" val="0"/>
              </a:ext>
            </a:extLst>
          </a:blip>
          <a:srcRect/>
          <a:stretch>
            <a:fillRect/>
          </a:stretch>
        </p:blipFill>
        <p:spPr bwMode="auto">
          <a:xfrm>
            <a:off x="431544" y="428184"/>
            <a:ext cx="1723938" cy="204576"/>
          </a:xfrm>
          <a:prstGeom prst="rect">
            <a:avLst/>
          </a:prstGeom>
          <a:noFill/>
          <a:ln>
            <a:noFill/>
          </a:ln>
        </p:spPr>
      </p:pic>
      <p:sp>
        <p:nvSpPr>
          <p:cNvPr id="16" name="Rectangle 15"/>
          <p:cNvSpPr/>
          <p:nvPr/>
        </p:nvSpPr>
        <p:spPr>
          <a:xfrm>
            <a:off x="2915816" y="376583"/>
            <a:ext cx="2869247" cy="307777"/>
          </a:xfrm>
          <a:prstGeom prst="rect">
            <a:avLst/>
          </a:prstGeom>
        </p:spPr>
        <p:txBody>
          <a:bodyPr wrap="none">
            <a:spAutoFit/>
          </a:bodyPr>
          <a:lstStyle/>
          <a:p>
            <a:r>
              <a:rPr lang="el-GR" sz="1400" u="sng" dirty="0">
                <a:hlinkClick r:id="rId3"/>
              </a:rPr>
              <a:t>https://medlineplus.gov/games.html</a:t>
            </a:r>
            <a:endParaRPr lang="el-GR" sz="1400" dirty="0"/>
          </a:p>
        </p:txBody>
      </p:sp>
      <p:pic>
        <p:nvPicPr>
          <p:cNvPr id="28" name="Picture 27" descr="Perioperative Interactive Education Banner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544" y="923459"/>
            <a:ext cx="2236462" cy="300860"/>
          </a:xfrm>
          <a:prstGeom prst="rect">
            <a:avLst/>
          </a:prstGeom>
          <a:noFill/>
          <a:ln>
            <a:noFill/>
          </a:ln>
        </p:spPr>
      </p:pic>
      <p:sp>
        <p:nvSpPr>
          <p:cNvPr id="17" name="Rectangle 16"/>
          <p:cNvSpPr/>
          <p:nvPr/>
        </p:nvSpPr>
        <p:spPr>
          <a:xfrm>
            <a:off x="2915816" y="912495"/>
            <a:ext cx="4968552" cy="307777"/>
          </a:xfrm>
          <a:prstGeom prst="rect">
            <a:avLst/>
          </a:prstGeom>
        </p:spPr>
        <p:txBody>
          <a:bodyPr wrap="square">
            <a:spAutoFit/>
          </a:bodyPr>
          <a:lstStyle/>
          <a:p>
            <a:r>
              <a:rPr lang="en-US" sz="1400" u="sng" dirty="0">
                <a:hlinkClick r:id="rId5"/>
              </a:rPr>
              <a:t>http://pie.med.utoronto.ca/PIE/PIE_whatWeDo_VPatient.html</a:t>
            </a:r>
            <a:endParaRPr lang="el-GR" sz="1400" dirty="0"/>
          </a:p>
        </p:txBody>
      </p:sp>
      <p:pic>
        <p:nvPicPr>
          <p:cNvPr id="30" name="Picture 29" descr="http://www.bio-alive.com/images/bioalive-logo.png"/>
          <p:cNvPicPr/>
          <p:nvPr/>
        </p:nvPicPr>
        <p:blipFill>
          <a:blip r:embed="rId6">
            <a:extLst>
              <a:ext uri="{28A0092B-C50C-407E-A947-70E740481C1C}">
                <a14:useLocalDpi xmlns:a14="http://schemas.microsoft.com/office/drawing/2010/main" val="0"/>
              </a:ext>
            </a:extLst>
          </a:blip>
          <a:srcRect/>
          <a:stretch>
            <a:fillRect/>
          </a:stretch>
        </p:blipFill>
        <p:spPr bwMode="auto">
          <a:xfrm>
            <a:off x="431544" y="1515018"/>
            <a:ext cx="1025046" cy="323168"/>
          </a:xfrm>
          <a:prstGeom prst="rect">
            <a:avLst/>
          </a:prstGeom>
          <a:noFill/>
          <a:ln>
            <a:noFill/>
          </a:ln>
        </p:spPr>
      </p:pic>
      <p:sp>
        <p:nvSpPr>
          <p:cNvPr id="18" name="Rectangle 17"/>
          <p:cNvSpPr/>
          <p:nvPr/>
        </p:nvSpPr>
        <p:spPr>
          <a:xfrm>
            <a:off x="2915816" y="1508304"/>
            <a:ext cx="4572000" cy="307777"/>
          </a:xfrm>
          <a:prstGeom prst="rect">
            <a:avLst/>
          </a:prstGeom>
        </p:spPr>
        <p:txBody>
          <a:bodyPr>
            <a:spAutoFit/>
          </a:bodyPr>
          <a:lstStyle/>
          <a:p>
            <a:r>
              <a:rPr lang="en-US" sz="1400" u="sng" dirty="0">
                <a:hlinkClick r:id="rId7"/>
              </a:rPr>
              <a:t>http://www.bio-alive.com/games/medicine.htm</a:t>
            </a:r>
            <a:endParaRPr lang="el-GR" sz="1400" dirty="0"/>
          </a:p>
        </p:txBody>
      </p:sp>
      <p:pic>
        <p:nvPicPr>
          <p:cNvPr id="32" name="Picture 31" descr="https://www.proprofs.com/api/includes/global/images/Quiz-logo.png"/>
          <p:cNvPicPr/>
          <p:nvPr/>
        </p:nvPicPr>
        <p:blipFill>
          <a:blip r:embed="rId8">
            <a:extLst>
              <a:ext uri="{28A0092B-C50C-407E-A947-70E740481C1C}">
                <a14:useLocalDpi xmlns:a14="http://schemas.microsoft.com/office/drawing/2010/main" val="0"/>
              </a:ext>
            </a:extLst>
          </a:blip>
          <a:srcRect/>
          <a:stretch>
            <a:fillRect/>
          </a:stretch>
        </p:blipFill>
        <p:spPr bwMode="auto">
          <a:xfrm>
            <a:off x="431544" y="2128885"/>
            <a:ext cx="942966" cy="293126"/>
          </a:xfrm>
          <a:prstGeom prst="rect">
            <a:avLst/>
          </a:prstGeom>
          <a:noFill/>
          <a:ln>
            <a:noFill/>
          </a:ln>
        </p:spPr>
      </p:pic>
      <p:sp>
        <p:nvSpPr>
          <p:cNvPr id="19" name="Rectangle 18"/>
          <p:cNvSpPr/>
          <p:nvPr/>
        </p:nvSpPr>
        <p:spPr>
          <a:xfrm>
            <a:off x="2915816" y="2084368"/>
            <a:ext cx="5760640" cy="307777"/>
          </a:xfrm>
          <a:prstGeom prst="rect">
            <a:avLst/>
          </a:prstGeom>
        </p:spPr>
        <p:txBody>
          <a:bodyPr wrap="square">
            <a:spAutoFit/>
          </a:bodyPr>
          <a:lstStyle/>
          <a:p>
            <a:r>
              <a:rPr lang="en-US" sz="1400" u="sng" dirty="0">
                <a:hlinkClick r:id="rId9"/>
              </a:rPr>
              <a:t>https://www.proprofs.com/quiz-school/story.php?title=doctors-quiz</a:t>
            </a:r>
            <a:endParaRPr lang="el-GR" sz="1400" dirty="0"/>
          </a:p>
        </p:txBody>
      </p:sp>
      <p:pic>
        <p:nvPicPr>
          <p:cNvPr id="34" name="Picture 33" descr="CMT"/>
          <p:cNvPicPr/>
          <p:nvPr/>
        </p:nvPicPr>
        <p:blipFill>
          <a:blip r:embed="rId10">
            <a:extLst>
              <a:ext uri="{28A0092B-C50C-407E-A947-70E740481C1C}">
                <a14:useLocalDpi xmlns:a14="http://schemas.microsoft.com/office/drawing/2010/main" val="0"/>
              </a:ext>
            </a:extLst>
          </a:blip>
          <a:srcRect/>
          <a:stretch>
            <a:fillRect/>
          </a:stretch>
        </p:blipFill>
        <p:spPr bwMode="auto">
          <a:xfrm>
            <a:off x="431544" y="2712710"/>
            <a:ext cx="792080" cy="554002"/>
          </a:xfrm>
          <a:prstGeom prst="rect">
            <a:avLst/>
          </a:prstGeom>
          <a:noFill/>
          <a:ln>
            <a:noFill/>
          </a:ln>
        </p:spPr>
      </p:pic>
      <p:sp>
        <p:nvSpPr>
          <p:cNvPr id="20" name="Rectangle 19"/>
          <p:cNvSpPr/>
          <p:nvPr/>
        </p:nvSpPr>
        <p:spPr>
          <a:xfrm>
            <a:off x="2915816" y="2804448"/>
            <a:ext cx="4572000" cy="307777"/>
          </a:xfrm>
          <a:prstGeom prst="rect">
            <a:avLst/>
          </a:prstGeom>
        </p:spPr>
        <p:txBody>
          <a:bodyPr>
            <a:spAutoFit/>
          </a:bodyPr>
          <a:lstStyle/>
          <a:p>
            <a:r>
              <a:rPr lang="en-US" sz="1400" u="sng" dirty="0">
                <a:hlinkClick r:id="rId11"/>
              </a:rPr>
              <a:t>https://www.interactivehealthcaretraining.co.uk/</a:t>
            </a:r>
            <a:endParaRPr lang="el-GR" sz="1400" dirty="0"/>
          </a:p>
        </p:txBody>
      </p:sp>
      <p:pic>
        <p:nvPicPr>
          <p:cNvPr id="36" name="Picture 35" descr="http://www.scientificanimations.com/wp-content/themes/twentyfourteen-child/img/scientific-animations-logo.png"/>
          <p:cNvPicPr/>
          <p:nvPr/>
        </p:nvPicPr>
        <p:blipFill>
          <a:blip r:embed="rId12">
            <a:extLst>
              <a:ext uri="{28A0092B-C50C-407E-A947-70E740481C1C}">
                <a14:useLocalDpi xmlns:a14="http://schemas.microsoft.com/office/drawing/2010/main" val="0"/>
              </a:ext>
            </a:extLst>
          </a:blip>
          <a:srcRect/>
          <a:stretch>
            <a:fillRect/>
          </a:stretch>
        </p:blipFill>
        <p:spPr bwMode="auto">
          <a:xfrm>
            <a:off x="431544" y="3557411"/>
            <a:ext cx="1807528" cy="184668"/>
          </a:xfrm>
          <a:prstGeom prst="rect">
            <a:avLst/>
          </a:prstGeom>
          <a:noFill/>
          <a:ln>
            <a:noFill/>
          </a:ln>
        </p:spPr>
      </p:pic>
      <p:sp>
        <p:nvSpPr>
          <p:cNvPr id="21" name="Rectangle 20"/>
          <p:cNvSpPr/>
          <p:nvPr/>
        </p:nvSpPr>
        <p:spPr>
          <a:xfrm>
            <a:off x="2915816" y="3452520"/>
            <a:ext cx="5328592" cy="307777"/>
          </a:xfrm>
          <a:prstGeom prst="rect">
            <a:avLst/>
          </a:prstGeom>
        </p:spPr>
        <p:txBody>
          <a:bodyPr wrap="square">
            <a:spAutoFit/>
          </a:bodyPr>
          <a:lstStyle/>
          <a:p>
            <a:r>
              <a:rPr lang="en-US" sz="1400" u="sng" dirty="0">
                <a:hlinkClick r:id="rId13"/>
              </a:rPr>
              <a:t>http://scientificm.wpengine.com/image_quiz/vertebrae-spinal-cord/</a:t>
            </a:r>
            <a:endParaRPr lang="el-GR" sz="1400" dirty="0"/>
          </a:p>
        </p:txBody>
      </p:sp>
      <p:pic>
        <p:nvPicPr>
          <p:cNvPr id="38" name="Picture 37"/>
          <p:cNvPicPr/>
          <p:nvPr/>
        </p:nvPicPr>
        <p:blipFill>
          <a:blip r:embed="rId14">
            <a:extLst>
              <a:ext uri="{28A0092B-C50C-407E-A947-70E740481C1C}">
                <a14:useLocalDpi xmlns:a14="http://schemas.microsoft.com/office/drawing/2010/main" val="0"/>
              </a:ext>
            </a:extLst>
          </a:blip>
          <a:stretch>
            <a:fillRect/>
          </a:stretch>
        </p:blipFill>
        <p:spPr>
          <a:xfrm>
            <a:off x="431544" y="4032778"/>
            <a:ext cx="1971574" cy="277000"/>
          </a:xfrm>
          <a:prstGeom prst="rect">
            <a:avLst/>
          </a:prstGeom>
        </p:spPr>
      </p:pic>
      <p:sp>
        <p:nvSpPr>
          <p:cNvPr id="22" name="Rectangle 21"/>
          <p:cNvSpPr/>
          <p:nvPr/>
        </p:nvSpPr>
        <p:spPr>
          <a:xfrm>
            <a:off x="2915816" y="4013195"/>
            <a:ext cx="4572000" cy="307777"/>
          </a:xfrm>
          <a:prstGeom prst="rect">
            <a:avLst/>
          </a:prstGeom>
        </p:spPr>
        <p:txBody>
          <a:bodyPr>
            <a:spAutoFit/>
          </a:bodyPr>
          <a:lstStyle/>
          <a:p>
            <a:r>
              <a:rPr lang="en-US" sz="1400" u="sng" dirty="0">
                <a:hlinkClick r:id="rId15"/>
              </a:rPr>
              <a:t>https://www.nejm.org/multimedia/interactive-medical-case</a:t>
            </a:r>
            <a:endParaRPr lang="el-GR" sz="1400" dirty="0"/>
          </a:p>
        </p:txBody>
      </p:sp>
      <p:pic>
        <p:nvPicPr>
          <p:cNvPr id="40" name="Picture 39" descr="https://www.class-central.com/bundles/classcentralsite/images/icon-health.pn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1544" y="4563417"/>
            <a:ext cx="396040" cy="369334"/>
          </a:xfrm>
          <a:prstGeom prst="rect">
            <a:avLst/>
          </a:prstGeom>
          <a:noFill/>
          <a:ln>
            <a:noFill/>
          </a:ln>
        </p:spPr>
      </p:pic>
      <p:sp>
        <p:nvSpPr>
          <p:cNvPr id="23" name="Rectangle 22"/>
          <p:cNvSpPr/>
          <p:nvPr/>
        </p:nvSpPr>
        <p:spPr>
          <a:xfrm>
            <a:off x="1090019" y="4600477"/>
            <a:ext cx="1512168" cy="430887"/>
          </a:xfrm>
          <a:prstGeom prst="rect">
            <a:avLst/>
          </a:prstGeom>
        </p:spPr>
        <p:txBody>
          <a:bodyPr wrap="square">
            <a:spAutoFit/>
          </a:bodyPr>
          <a:lstStyle/>
          <a:p>
            <a:pPr fontAlgn="base"/>
            <a:r>
              <a:rPr lang="en-US" sz="1100" dirty="0"/>
              <a:t>Free Online Courses in</a:t>
            </a:r>
            <a:endParaRPr lang="el-GR" sz="1100" b="1" dirty="0"/>
          </a:p>
          <a:p>
            <a:pPr fontAlgn="base"/>
            <a:r>
              <a:rPr lang="en-US" sz="1100" dirty="0"/>
              <a:t>Health &amp; Medicine</a:t>
            </a:r>
            <a:endParaRPr lang="el-GR" sz="1100" dirty="0"/>
          </a:p>
        </p:txBody>
      </p:sp>
      <p:sp>
        <p:nvSpPr>
          <p:cNvPr id="24" name="Rectangle 23"/>
          <p:cNvSpPr/>
          <p:nvPr/>
        </p:nvSpPr>
        <p:spPr>
          <a:xfrm>
            <a:off x="2915816" y="4594195"/>
            <a:ext cx="3559244" cy="307777"/>
          </a:xfrm>
          <a:prstGeom prst="rect">
            <a:avLst/>
          </a:prstGeom>
        </p:spPr>
        <p:txBody>
          <a:bodyPr wrap="none">
            <a:spAutoFit/>
          </a:bodyPr>
          <a:lstStyle/>
          <a:p>
            <a:r>
              <a:rPr lang="en-US" sz="1400" u="sng" dirty="0">
                <a:hlinkClick r:id="rId17"/>
              </a:rPr>
              <a:t>https://www.class-central.com/subject/health</a:t>
            </a:r>
            <a:endParaRPr lang="el-GR" sz="1400" dirty="0"/>
          </a:p>
        </p:txBody>
      </p:sp>
      <p:pic>
        <p:nvPicPr>
          <p:cNvPr id="43" name="Picture 42"/>
          <p:cNvPicPr/>
          <p:nvPr/>
        </p:nvPicPr>
        <p:blipFill>
          <a:blip r:embed="rId18">
            <a:extLst>
              <a:ext uri="{28A0092B-C50C-407E-A947-70E740481C1C}">
                <a14:useLocalDpi xmlns:a14="http://schemas.microsoft.com/office/drawing/2010/main" val="0"/>
              </a:ext>
            </a:extLst>
          </a:blip>
          <a:stretch>
            <a:fillRect/>
          </a:stretch>
        </p:blipFill>
        <p:spPr>
          <a:xfrm>
            <a:off x="330220" y="5322063"/>
            <a:ext cx="1944216" cy="360040"/>
          </a:xfrm>
          <a:prstGeom prst="rect">
            <a:avLst/>
          </a:prstGeom>
        </p:spPr>
      </p:pic>
      <p:sp>
        <p:nvSpPr>
          <p:cNvPr id="25" name="Rectangle 24"/>
          <p:cNvSpPr/>
          <p:nvPr/>
        </p:nvSpPr>
        <p:spPr>
          <a:xfrm>
            <a:off x="2915816" y="5278851"/>
            <a:ext cx="4572000" cy="307777"/>
          </a:xfrm>
          <a:prstGeom prst="rect">
            <a:avLst/>
          </a:prstGeom>
        </p:spPr>
        <p:txBody>
          <a:bodyPr>
            <a:spAutoFit/>
          </a:bodyPr>
          <a:lstStyle/>
          <a:p>
            <a:r>
              <a:rPr lang="en-US" sz="1400" u="sng" dirty="0">
                <a:hlinkClick r:id="rId19"/>
              </a:rPr>
              <a:t>https://academicearth.org/medicine-and-healthcare/</a:t>
            </a:r>
            <a:endParaRPr lang="el-GR" sz="1400" dirty="0"/>
          </a:p>
        </p:txBody>
      </p:sp>
      <p:pic>
        <p:nvPicPr>
          <p:cNvPr id="45" name="Picture 44"/>
          <p:cNvPicPr/>
          <p:nvPr/>
        </p:nvPicPr>
        <p:blipFill>
          <a:blip r:embed="rId20">
            <a:extLst>
              <a:ext uri="{28A0092B-C50C-407E-A947-70E740481C1C}">
                <a14:useLocalDpi xmlns:a14="http://schemas.microsoft.com/office/drawing/2010/main" val="0"/>
              </a:ext>
            </a:extLst>
          </a:blip>
          <a:stretch>
            <a:fillRect/>
          </a:stretch>
        </p:blipFill>
        <p:spPr>
          <a:xfrm>
            <a:off x="420453" y="5972800"/>
            <a:ext cx="817671" cy="624552"/>
          </a:xfrm>
          <a:prstGeom prst="rect">
            <a:avLst/>
          </a:prstGeom>
        </p:spPr>
      </p:pic>
      <p:sp>
        <p:nvSpPr>
          <p:cNvPr id="27" name="Rectangle 26"/>
          <p:cNvSpPr/>
          <p:nvPr/>
        </p:nvSpPr>
        <p:spPr>
          <a:xfrm>
            <a:off x="2915816" y="6044808"/>
            <a:ext cx="2530244" cy="307777"/>
          </a:xfrm>
          <a:prstGeom prst="rect">
            <a:avLst/>
          </a:prstGeom>
        </p:spPr>
        <p:txBody>
          <a:bodyPr wrap="none">
            <a:spAutoFit/>
          </a:bodyPr>
          <a:lstStyle/>
          <a:p>
            <a:r>
              <a:rPr lang="en-US" sz="1400" u="sng" dirty="0">
                <a:hlinkClick r:id="rId21"/>
              </a:rPr>
              <a:t>http://www.hiponproject.eu/el/</a:t>
            </a:r>
            <a:endParaRPr lang="el-GR" sz="1400" dirty="0"/>
          </a:p>
        </p:txBody>
      </p:sp>
      <p:pic>
        <p:nvPicPr>
          <p:cNvPr id="1026"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91680" y="0"/>
            <a:ext cx="5256584" cy="42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25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p:spPr>
        <p:txBody>
          <a:bodyPr wrap="square">
            <a:spAutoFit/>
          </a:bodyPr>
          <a:lstStyle/>
          <a:p>
            <a:pPr algn="ctr"/>
            <a:r>
              <a:rPr lang="el-GR" dirty="0" smtClean="0"/>
              <a:t>«Ο μέτριος δάσκαλος μιλάει. Ο καλός δάσκαλος </a:t>
            </a:r>
            <a:r>
              <a:rPr lang="el-GR" b="1" dirty="0" smtClean="0">
                <a:solidFill>
                  <a:srgbClr val="0070C0"/>
                </a:solidFill>
              </a:rPr>
              <a:t>εξηγεί</a:t>
            </a:r>
            <a:r>
              <a:rPr lang="el-GR" dirty="0" smtClean="0"/>
              <a:t>. Ο εξαιρετικός δάσκαλος </a:t>
            </a:r>
            <a:r>
              <a:rPr lang="el-GR" b="1" dirty="0" smtClean="0">
                <a:solidFill>
                  <a:srgbClr val="C00000"/>
                </a:solidFill>
              </a:rPr>
              <a:t>δείχνει</a:t>
            </a:r>
            <a:r>
              <a:rPr lang="el-GR" dirty="0" smtClean="0"/>
              <a:t>. </a:t>
            </a:r>
          </a:p>
          <a:p>
            <a:pPr algn="ctr"/>
            <a:r>
              <a:rPr lang="el-GR" dirty="0" smtClean="0"/>
              <a:t>Ο μεγάλος δάσκαλος  </a:t>
            </a:r>
            <a:r>
              <a:rPr lang="el-GR" b="1" u="sng" spc="600" dirty="0" smtClean="0">
                <a:solidFill>
                  <a:srgbClr val="FF0000"/>
                </a:solidFill>
                <a:effectLst>
                  <a:outerShdw blurRad="38100" dist="38100" dir="2700000" algn="tl">
                    <a:srgbClr val="000000">
                      <a:alpha val="43137"/>
                    </a:srgbClr>
                  </a:outerShdw>
                </a:effectLst>
              </a:rPr>
              <a:t>εμπνέει</a:t>
            </a:r>
            <a:r>
              <a:rPr lang="el-GR" dirty="0" smtClean="0"/>
              <a:t>».  </a:t>
            </a:r>
          </a:p>
          <a:p>
            <a:pPr algn="ctr"/>
            <a:r>
              <a:rPr lang="el-GR" dirty="0" smtClean="0"/>
              <a:t>William Arthur Ward, Αμερικανός συγγραφέας.</a:t>
            </a:r>
            <a:endParaRPr lang="el-GR" dirty="0"/>
          </a:p>
        </p:txBody>
      </p:sp>
      <p:sp>
        <p:nvSpPr>
          <p:cNvPr id="3" name="Rectangle 2"/>
          <p:cNvSpPr/>
          <p:nvPr/>
        </p:nvSpPr>
        <p:spPr>
          <a:xfrm>
            <a:off x="0" y="6429396"/>
            <a:ext cx="9144000" cy="369332"/>
          </a:xfrm>
          <a:prstGeom prst="rect">
            <a:avLst/>
          </a:prstGeom>
        </p:spPr>
        <p:txBody>
          <a:bodyPr wrap="square">
            <a:spAutoFit/>
          </a:bodyPr>
          <a:lstStyle/>
          <a:p>
            <a:pPr algn="ctr"/>
            <a:r>
              <a:rPr lang="en-US" dirty="0" smtClean="0"/>
              <a:t>N. </a:t>
            </a:r>
            <a:r>
              <a:rPr lang="el-GR" dirty="0" smtClean="0"/>
              <a:t>Ρόεριχ</a:t>
            </a:r>
            <a:r>
              <a:rPr lang="en-US" dirty="0" smtClean="0"/>
              <a:t>:  </a:t>
            </a:r>
            <a:r>
              <a:rPr lang="el-GR" dirty="0" smtClean="0"/>
              <a:t>Η Διαθήκη του Δασκάλου.</a:t>
            </a:r>
            <a:r>
              <a:rPr lang="en-US" dirty="0" smtClean="0"/>
              <a:t> </a:t>
            </a:r>
            <a:r>
              <a:rPr lang="el-GR" dirty="0" smtClean="0"/>
              <a:t>1947</a:t>
            </a:r>
            <a:endParaRPr lang="el-GR" dirty="0"/>
          </a:p>
        </p:txBody>
      </p:sp>
      <p:pic>
        <p:nvPicPr>
          <p:cNvPr id="1026" name="Picture 2" descr="C:\Users\αγαπουλακι\Desktop\testament-of-teacher-1947.jpg"/>
          <p:cNvPicPr>
            <a:picLocks noChangeAspect="1" noChangeArrowheads="1"/>
          </p:cNvPicPr>
          <p:nvPr/>
        </p:nvPicPr>
        <p:blipFill>
          <a:blip r:embed="rId2" cstate="print"/>
          <a:srcRect/>
          <a:stretch>
            <a:fillRect/>
          </a:stretch>
        </p:blipFill>
        <p:spPr bwMode="auto">
          <a:xfrm>
            <a:off x="1928794" y="1000108"/>
            <a:ext cx="5390507" cy="5429288"/>
          </a:xfrm>
          <a:prstGeom prst="rect">
            <a:avLst/>
          </a:prstGeom>
          <a:noFill/>
        </p:spPr>
      </p:pic>
    </p:spTree>
    <p:extLst>
      <p:ext uri="{BB962C8B-B14F-4D97-AF65-F5344CB8AC3E}">
        <p14:creationId xmlns:p14="http://schemas.microsoft.com/office/powerpoint/2010/main" val="243085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480"/>
          </a:xfrm>
          <a:ln>
            <a:gradFill>
              <a:gsLst>
                <a:gs pos="0">
                  <a:srgbClr val="FFF200"/>
                </a:gs>
                <a:gs pos="45000">
                  <a:srgbClr val="FF7A00"/>
                </a:gs>
                <a:gs pos="70000">
                  <a:srgbClr val="FF0300"/>
                </a:gs>
                <a:gs pos="100000">
                  <a:srgbClr val="4D0808"/>
                </a:gs>
              </a:gsLst>
              <a:lin ang="5400000" scaled="0"/>
            </a:gradFill>
          </a:ln>
          <a:effectLst>
            <a:outerShdw blurRad="50800" dist="38100" algn="l" rotWithShape="0">
              <a:prstClr val="black">
                <a:alpha val="40000"/>
              </a:prstClr>
            </a:outerShdw>
          </a:effectLst>
        </p:spPr>
        <p:txBody>
          <a:bodyPr>
            <a:noAutofit/>
          </a:bodyPr>
          <a:lstStyle/>
          <a:p>
            <a:pPr algn="ctr"/>
            <a:r>
              <a:rPr lang="el-GR" sz="3200" spc="600" dirty="0">
                <a:solidFill>
                  <a:srgbClr val="FF0000"/>
                </a:solidFill>
              </a:rPr>
              <a:t>Β ι ώ ν ο ν τ α ς  το </a:t>
            </a:r>
            <a:r>
              <a:rPr lang="el-GR" sz="3200" spc="600" dirty="0">
                <a:solidFill>
                  <a:srgbClr val="FFFF00"/>
                </a:solidFill>
                <a:effectLst>
                  <a:outerShdw blurRad="38100" dist="38100" dir="2700000" algn="tl">
                    <a:srgbClr val="000000">
                      <a:alpha val="43137"/>
                    </a:srgbClr>
                  </a:outerShdw>
                </a:effectLst>
              </a:rPr>
              <a:t>φως</a:t>
            </a:r>
            <a:r>
              <a:rPr lang="el-GR" sz="3200" spc="600" dirty="0">
                <a:solidFill>
                  <a:srgbClr val="FF0000"/>
                </a:solidFill>
              </a:rPr>
              <a:t> της </a:t>
            </a:r>
            <a:r>
              <a:rPr lang="el-GR" sz="3200" spc="600" dirty="0" smtClean="0">
                <a:solidFill>
                  <a:srgbClr val="FF0000"/>
                </a:solidFill>
              </a:rPr>
              <a:t>γνώσης</a:t>
            </a:r>
            <a:endParaRPr lang="el-GR" sz="3200" spc="600" dirty="0">
              <a:solidFill>
                <a:srgbClr val="FF0000"/>
              </a:solidFill>
            </a:endParaRPr>
          </a:p>
        </p:txBody>
      </p:sp>
      <p:sp>
        <p:nvSpPr>
          <p:cNvPr id="4" name="Text Placeholder 3"/>
          <p:cNvSpPr>
            <a:spLocks noGrp="1"/>
          </p:cNvSpPr>
          <p:nvPr>
            <p:ph type="body" sz="half" idx="2"/>
          </p:nvPr>
        </p:nvSpPr>
        <p:spPr>
          <a:xfrm>
            <a:off x="0" y="620688"/>
            <a:ext cx="5148064" cy="6120680"/>
          </a:xfrm>
        </p:spPr>
        <p:txBody>
          <a:bodyPr>
            <a:noAutofit/>
          </a:bodyPr>
          <a:lstStyle/>
          <a:p>
            <a:pPr algn="ctr"/>
            <a:r>
              <a:rPr lang="el-GR" sz="2400" dirty="0"/>
              <a:t>Για να συνοψίσουμε, οι δάσκαλοι γενικά όλο και περισσότερο αντιλαμβάνονται, ότι πρέπει </a:t>
            </a:r>
            <a:r>
              <a:rPr lang="el-GR" sz="2400" dirty="0" smtClean="0"/>
              <a:t>να </a:t>
            </a:r>
            <a:r>
              <a:rPr lang="el-GR" sz="2400" b="1" dirty="0" smtClean="0">
                <a:solidFill>
                  <a:srgbClr val="FF0000"/>
                </a:solidFill>
                <a:effectLst>
                  <a:outerShdw blurRad="38100" dist="38100" dir="2700000" algn="tl">
                    <a:srgbClr val="000000">
                      <a:alpha val="43137"/>
                    </a:srgbClr>
                  </a:outerShdw>
                </a:effectLst>
              </a:rPr>
              <a:t>εμπνέουν  </a:t>
            </a:r>
            <a:r>
              <a:rPr lang="el-GR" sz="2400" b="1" dirty="0">
                <a:solidFill>
                  <a:srgbClr val="FF0000"/>
                </a:solidFill>
                <a:effectLst>
                  <a:outerShdw blurRad="38100" dist="38100" dir="2700000" algn="tl">
                    <a:srgbClr val="000000">
                      <a:alpha val="43137"/>
                    </a:srgbClr>
                  </a:outerShdw>
                </a:effectLst>
              </a:rPr>
              <a:t>την αγάπη για μάθηση </a:t>
            </a:r>
            <a:r>
              <a:rPr lang="el-GR" sz="2400" dirty="0"/>
              <a:t>και να </a:t>
            </a:r>
            <a:r>
              <a:rPr lang="el-GR" sz="2400" b="1" dirty="0">
                <a:solidFill>
                  <a:srgbClr val="FF0000"/>
                </a:solidFill>
                <a:effectLst>
                  <a:outerShdw blurRad="38100" dist="38100" dir="2700000" algn="tl">
                    <a:srgbClr val="000000">
                      <a:alpha val="43137"/>
                    </a:srgbClr>
                  </a:outerShdw>
                </a:effectLst>
              </a:rPr>
              <a:t>μοιράζονται μια θετική κοσμοθεωρία και αντίληψη με τους μαθητές τους.</a:t>
            </a:r>
            <a:r>
              <a:rPr lang="el-GR" sz="2400" dirty="0"/>
              <a:t> </a:t>
            </a:r>
            <a:r>
              <a:rPr lang="el-GR" sz="2400" dirty="0" smtClean="0"/>
              <a:t>Δεν </a:t>
            </a:r>
            <a:r>
              <a:rPr lang="el-GR" sz="2400" dirty="0"/>
              <a:t>βλέπουν πλέον τον πρωταρχικό τους ρόλο ως εκείνο ενός έστω καλοπροαίρετου δυνάστη, που αποφασίζει τι είναι καλύτερο για τους αδύναμους υφιστάμενους τη φροντίδα του. </a:t>
            </a:r>
            <a:r>
              <a:rPr lang="el-GR" sz="2400" dirty="0" smtClean="0"/>
              <a:t>Οι δάσκαλοι έχουν </a:t>
            </a:r>
            <a:r>
              <a:rPr lang="el-GR" sz="2400" dirty="0"/>
              <a:t>βρει ότι επιτυγχάνουν περισσότερα, εάν υιοθετούν κάπως τον ρόλο </a:t>
            </a:r>
            <a:r>
              <a:rPr lang="el-GR" sz="2400" b="1" dirty="0">
                <a:solidFill>
                  <a:srgbClr val="FF0000"/>
                </a:solidFill>
                <a:effectLst>
                  <a:outerShdw blurRad="38100" dist="38100" dir="2700000" algn="tl">
                    <a:srgbClr val="000000">
                      <a:alpha val="43137"/>
                    </a:srgbClr>
                  </a:outerShdw>
                </a:effectLst>
              </a:rPr>
              <a:t>οδηγών της εκπαίδευσης </a:t>
            </a:r>
            <a:r>
              <a:rPr lang="el-GR" sz="2400" dirty="0"/>
              <a:t>που </a:t>
            </a:r>
            <a:r>
              <a:rPr lang="el-GR" sz="2400" b="1" dirty="0">
                <a:solidFill>
                  <a:srgbClr val="FF0000"/>
                </a:solidFill>
              </a:rPr>
              <a:t>διευκολύνουν τη </a:t>
            </a:r>
            <a:r>
              <a:rPr lang="el-GR" sz="2400" b="1" dirty="0" smtClean="0">
                <a:solidFill>
                  <a:srgbClr val="FF0000"/>
                </a:solidFill>
              </a:rPr>
              <a:t>μάθηση, </a:t>
            </a:r>
            <a:r>
              <a:rPr lang="el-GR" sz="2400" dirty="0" smtClean="0"/>
              <a:t> συνεχίζοντας  </a:t>
            </a:r>
            <a:r>
              <a:rPr lang="el-GR" sz="2400" dirty="0"/>
              <a:t>να μαθαίνουν </a:t>
            </a:r>
            <a:r>
              <a:rPr lang="el-GR" sz="2400" dirty="0" smtClean="0"/>
              <a:t>και οι ίδιοι. </a:t>
            </a:r>
            <a:endParaRPr lang="el-GR" sz="2400" dirty="0"/>
          </a:p>
          <a:p>
            <a:pPr algn="ctr"/>
            <a:endParaRPr lang="el-GR" sz="2400" dirty="0"/>
          </a:p>
        </p:txBody>
      </p:sp>
      <p:pic>
        <p:nvPicPr>
          <p:cNvPr id="1026" name="Picture 2" descr="C:\Users\αγαπουλακι\Desktop\ΑΝΤΡΕΑΣ\TEACHING PAINTINGS\bird-experiencing-light-1969.jpg"/>
          <p:cNvPicPr>
            <a:picLocks noGrp="1" noChangeAspect="1" noChangeArrowheads="1"/>
          </p:cNvPicPr>
          <p:nvPr>
            <p:ph idx="1"/>
          </p:nvPr>
        </p:nvPicPr>
        <p:blipFill>
          <a:blip r:embed="rId2" cstate="print"/>
          <a:srcRect/>
          <a:stretch>
            <a:fillRect/>
          </a:stretch>
        </p:blipFill>
        <p:spPr bwMode="auto">
          <a:xfrm>
            <a:off x="5076056" y="1268760"/>
            <a:ext cx="3894925" cy="5021749"/>
          </a:xfrm>
          <a:prstGeom prst="rect">
            <a:avLst/>
          </a:prstGeom>
          <a:noFill/>
        </p:spPr>
      </p:pic>
    </p:spTree>
    <p:extLst>
      <p:ext uri="{BB962C8B-B14F-4D97-AF65-F5344CB8AC3E}">
        <p14:creationId xmlns:p14="http://schemas.microsoft.com/office/powerpoint/2010/main" val="311846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24744"/>
            <a:ext cx="4387416" cy="1080120"/>
          </a:xfrm>
        </p:spPr>
        <p:txBody>
          <a:bodyPr>
            <a:noAutofit/>
          </a:bodyPr>
          <a:lstStyle/>
          <a:p>
            <a:pPr algn="ct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l-GR" sz="1800" dirty="0" smtClean="0">
                <a:solidFill>
                  <a:schemeClr val="tx1">
                    <a:lumMod val="95000"/>
                    <a:lumOff val="5000"/>
                  </a:schemeClr>
                </a:solidFill>
              </a:rPr>
              <a:t>Εν κατακλείδι, </a:t>
            </a:r>
            <a:r>
              <a:rPr lang="el-GR" sz="1800" dirty="0"/>
              <a:t>η</a:t>
            </a:r>
            <a:r>
              <a:rPr lang="el-GR" sz="1800" dirty="0" smtClean="0"/>
              <a:t> </a:t>
            </a:r>
            <a:r>
              <a:rPr lang="el-GR" sz="1800" dirty="0"/>
              <a:t>θεσμική κατοχύρωση  της </a:t>
            </a:r>
            <a:r>
              <a:rPr lang="el-GR" sz="1800" dirty="0" smtClean="0"/>
              <a:t> </a:t>
            </a:r>
            <a:r>
              <a:rPr lang="el-GR" sz="1800" spc="600" dirty="0" smtClean="0">
                <a:solidFill>
                  <a:srgbClr val="FF0000"/>
                </a:solidFill>
              </a:rPr>
              <a:t>εμπειρικής/βιωματικής </a:t>
            </a:r>
            <a:r>
              <a:rPr lang="el-GR" sz="1800" dirty="0" smtClean="0">
                <a:solidFill>
                  <a:srgbClr val="FF0000"/>
                </a:solidFill>
              </a:rPr>
              <a:t> μάθησης  </a:t>
            </a:r>
            <a:r>
              <a:rPr lang="el-GR" sz="1800" dirty="0" smtClean="0"/>
              <a:t>π </a:t>
            </a:r>
            <a:r>
              <a:rPr lang="el-GR" sz="1800" dirty="0"/>
              <a:t>α ρ ά λ </a:t>
            </a:r>
            <a:r>
              <a:rPr lang="el-GR" sz="1800" dirty="0" err="1"/>
              <a:t>λ</a:t>
            </a:r>
            <a:r>
              <a:rPr lang="el-GR" sz="1800" dirty="0"/>
              <a:t> η λ α  </a:t>
            </a:r>
            <a:r>
              <a:rPr lang="el-GR" sz="1800" dirty="0" smtClean="0"/>
              <a:t> με </a:t>
            </a:r>
            <a:r>
              <a:rPr lang="el-GR" sz="1800" dirty="0">
                <a:solidFill>
                  <a:srgbClr val="FF0000"/>
                </a:solidFill>
              </a:rPr>
              <a:t/>
            </a:r>
            <a:br>
              <a:rPr lang="el-GR" sz="1800" dirty="0">
                <a:solidFill>
                  <a:srgbClr val="FF0000"/>
                </a:solidFill>
              </a:rPr>
            </a:br>
            <a:r>
              <a:rPr lang="el-GR" sz="1800" dirty="0" smtClean="0"/>
              <a:t>την </a:t>
            </a:r>
            <a:r>
              <a:rPr lang="el-GR" sz="1800" dirty="0" smtClean="0">
                <a:solidFill>
                  <a:srgbClr val="FF0000"/>
                </a:solidFill>
              </a:rPr>
              <a:t> </a:t>
            </a:r>
            <a:r>
              <a:rPr lang="el-GR" sz="1800" dirty="0" smtClean="0">
                <a:solidFill>
                  <a:srgbClr val="7030A0"/>
                </a:solidFill>
              </a:rPr>
              <a:t>παραδοσιακή ακαδημαϊκή </a:t>
            </a:r>
            <a:r>
              <a:rPr lang="el-GR" sz="1800" dirty="0">
                <a:solidFill>
                  <a:srgbClr val="7030A0"/>
                </a:solidFill>
              </a:rPr>
              <a:t>μάθηση </a:t>
            </a:r>
            <a:r>
              <a:rPr lang="el-GR" sz="1800" dirty="0">
                <a:solidFill>
                  <a:srgbClr val="FF0000"/>
                </a:solidFill>
              </a:rPr>
              <a:t/>
            </a:r>
            <a:br>
              <a:rPr lang="el-GR" sz="1800" dirty="0">
                <a:solidFill>
                  <a:srgbClr val="FF0000"/>
                </a:solidFill>
              </a:rPr>
            </a:br>
            <a:r>
              <a:rPr lang="el-GR" sz="1800" dirty="0"/>
              <a:t>είναι μια σύγχρονη </a:t>
            </a:r>
            <a:r>
              <a:rPr lang="el-GR" sz="1800" u="sng" dirty="0"/>
              <a:t>αναγκαιότητα</a:t>
            </a:r>
            <a:r>
              <a:rPr lang="el-GR" sz="1800" dirty="0"/>
              <a:t>.</a:t>
            </a:r>
            <a:br>
              <a:rPr lang="el-GR" sz="1800" dirty="0"/>
            </a:br>
            <a:r>
              <a:rPr lang="en-US" dirty="0" smtClean="0"/>
              <a:t/>
            </a:r>
            <a:br>
              <a:rPr lang="en-US" dirty="0" smtClean="0"/>
            </a:br>
            <a:endParaRPr lang="el-GR" dirty="0"/>
          </a:p>
        </p:txBody>
      </p:sp>
      <p:sp>
        <p:nvSpPr>
          <p:cNvPr id="4" name="3 - Θέση κειμένου"/>
          <p:cNvSpPr>
            <a:spLocks noGrp="1"/>
          </p:cNvSpPr>
          <p:nvPr>
            <p:ph type="body" sz="half" idx="2"/>
          </p:nvPr>
        </p:nvSpPr>
        <p:spPr>
          <a:xfrm>
            <a:off x="0" y="1340768"/>
            <a:ext cx="4214810" cy="5874446"/>
          </a:xfrm>
        </p:spPr>
        <p:txBody>
          <a:bodyPr>
            <a:normAutofit fontScale="92500" lnSpcReduction="20000"/>
          </a:bodyPr>
          <a:lstStyle/>
          <a:p>
            <a:pPr algn="ctr"/>
            <a:endParaRPr lang="en-US" sz="1600" dirty="0" smtClean="0"/>
          </a:p>
          <a:p>
            <a:pPr algn="ctr"/>
            <a:endParaRPr lang="el-GR" sz="1600" dirty="0" smtClean="0"/>
          </a:p>
          <a:p>
            <a:pPr algn="ctr"/>
            <a:r>
              <a:rPr lang="en-US" sz="1600" dirty="0" smtClean="0"/>
              <a:t>K</a:t>
            </a:r>
            <a:r>
              <a:rPr lang="el-GR" sz="1600" dirty="0" err="1" smtClean="0"/>
              <a:t>ανείς</a:t>
            </a:r>
            <a:r>
              <a:rPr lang="el-GR" sz="1600" dirty="0" smtClean="0"/>
              <a:t> </a:t>
            </a:r>
            <a:r>
              <a:rPr lang="el-GR" sz="1600" i="1" dirty="0" smtClean="0">
                <a:effectLst>
                  <a:outerShdw blurRad="38100" dist="38100" dir="2700000" algn="tl">
                    <a:srgbClr val="000000">
                      <a:alpha val="43137"/>
                    </a:srgbClr>
                  </a:outerShdw>
                </a:effectLst>
              </a:rPr>
              <a:t>δεν</a:t>
            </a:r>
            <a:r>
              <a:rPr lang="el-GR" sz="1600" dirty="0" smtClean="0"/>
              <a:t> μπορεί να γίνει ιατρός </a:t>
            </a:r>
            <a:r>
              <a:rPr lang="el-GR" sz="1600" i="1" dirty="0" smtClean="0"/>
              <a:t>διαβάζοντας τα ιατρικά βιβλία.</a:t>
            </a:r>
          </a:p>
          <a:p>
            <a:pPr algn="ctr"/>
            <a:r>
              <a:rPr lang="el-GR" sz="1600" b="1" dirty="0" smtClean="0"/>
              <a:t>Αριστοτέλης</a:t>
            </a:r>
            <a:r>
              <a:rPr lang="el-GR" sz="1600" dirty="0" smtClean="0"/>
              <a:t>, Ηθικά </a:t>
            </a:r>
            <a:r>
              <a:rPr lang="el-GR" sz="1600" dirty="0" err="1" smtClean="0"/>
              <a:t>Νικομάχεια</a:t>
            </a:r>
            <a:r>
              <a:rPr lang="el-GR" sz="1600" dirty="0" smtClean="0"/>
              <a:t> 1181 </a:t>
            </a:r>
            <a:r>
              <a:rPr lang="en-US" sz="1600" dirty="0" smtClean="0"/>
              <a:t>b</a:t>
            </a:r>
            <a:r>
              <a:rPr lang="el-GR" sz="1600" dirty="0" smtClean="0"/>
              <a:t>2 </a:t>
            </a:r>
          </a:p>
          <a:p>
            <a:pPr algn="ctr"/>
            <a:r>
              <a:rPr lang="el-GR" sz="1600" dirty="0"/>
              <a:t>3</a:t>
            </a:r>
            <a:r>
              <a:rPr lang="en-US" sz="1600" dirty="0" smtClean="0"/>
              <a:t>o</a:t>
            </a:r>
            <a:r>
              <a:rPr lang="el-GR" sz="1600" dirty="0"/>
              <a:t>ς αιώνας </a:t>
            </a:r>
            <a:r>
              <a:rPr lang="el-GR" sz="1600" dirty="0" err="1" smtClean="0"/>
              <a:t>π.Χ</a:t>
            </a:r>
            <a:r>
              <a:rPr lang="el-GR" sz="1600" dirty="0" err="1"/>
              <a:t>.</a:t>
            </a:r>
            <a:endParaRPr lang="el-GR" sz="1600" dirty="0"/>
          </a:p>
          <a:p>
            <a:pPr algn="ctr"/>
            <a:endParaRPr lang="el-GR" sz="1600" dirty="0" smtClean="0"/>
          </a:p>
          <a:p>
            <a:pPr algn="ctr"/>
            <a:r>
              <a:rPr lang="el-GR" sz="1600" dirty="0" smtClean="0"/>
              <a:t>Πες μου και θα ξεχάσω. Δείξε μου και ίσως να θυμάμαι. </a:t>
            </a:r>
            <a:r>
              <a:rPr lang="el-GR" sz="1600" dirty="0" smtClean="0">
                <a:effectLst>
                  <a:outerShdw blurRad="38100" dist="38100" dir="2700000" algn="tl">
                    <a:srgbClr val="000000">
                      <a:alpha val="43137"/>
                    </a:srgbClr>
                  </a:outerShdw>
                </a:effectLst>
              </a:rPr>
              <a:t>Κάνε με </a:t>
            </a:r>
            <a:r>
              <a:rPr lang="el-GR" sz="1600" dirty="0" smtClean="0"/>
              <a:t>να το </a:t>
            </a:r>
            <a:r>
              <a:rPr lang="el-GR" sz="1600" dirty="0" smtClean="0">
                <a:effectLst>
                  <a:outerShdw blurRad="38100" dist="38100" dir="2700000" algn="tl">
                    <a:srgbClr val="000000">
                      <a:alpha val="43137"/>
                    </a:srgbClr>
                  </a:outerShdw>
                </a:effectLst>
              </a:rPr>
              <a:t>βιώσω</a:t>
            </a:r>
            <a:r>
              <a:rPr lang="el-GR" sz="1600" dirty="0" smtClean="0"/>
              <a:t> και θα το </a:t>
            </a:r>
            <a:r>
              <a:rPr lang="el-GR" sz="1600" dirty="0" smtClean="0">
                <a:effectLst>
                  <a:outerShdw blurRad="38100" dist="38100" dir="2700000" algn="tl">
                    <a:srgbClr val="000000">
                      <a:alpha val="43137"/>
                    </a:srgbClr>
                  </a:outerShdw>
                </a:effectLst>
              </a:rPr>
              <a:t>καταλάβω</a:t>
            </a:r>
            <a:r>
              <a:rPr lang="en-US" sz="1600" dirty="0" smtClean="0"/>
              <a:t>.</a:t>
            </a:r>
          </a:p>
          <a:p>
            <a:pPr algn="ctr"/>
            <a:r>
              <a:rPr lang="el-GR" sz="1600" b="1" dirty="0" smtClean="0"/>
              <a:t>Κομφούκιος</a:t>
            </a:r>
            <a:r>
              <a:rPr lang="en-US" sz="1600" dirty="0" smtClean="0"/>
              <a:t>, 450 </a:t>
            </a:r>
            <a:r>
              <a:rPr lang="el-GR" sz="1600" dirty="0" err="1" smtClean="0"/>
              <a:t>π.Χ.</a:t>
            </a:r>
            <a:endParaRPr lang="en-US" sz="1600" dirty="0" smtClean="0"/>
          </a:p>
          <a:p>
            <a:pPr algn="ctr"/>
            <a:endParaRPr lang="en-US" sz="1600" dirty="0" smtClean="0"/>
          </a:p>
          <a:p>
            <a:pPr algn="ctr"/>
            <a:r>
              <a:rPr lang="el-GR" sz="1600" dirty="0" smtClean="0"/>
              <a:t>Η εκπαίδευση που παίρνουμε</a:t>
            </a:r>
          </a:p>
          <a:p>
            <a:pPr algn="ctr"/>
            <a:r>
              <a:rPr lang="el-GR" sz="1600" dirty="0" smtClean="0"/>
              <a:t> από </a:t>
            </a:r>
            <a:r>
              <a:rPr lang="el-GR" sz="1600" dirty="0" smtClean="0">
                <a:effectLst>
                  <a:outerShdw blurRad="38100" dist="38100" dir="2700000" algn="tl">
                    <a:srgbClr val="000000">
                      <a:alpha val="43137"/>
                    </a:srgbClr>
                  </a:outerShdw>
                </a:effectLst>
              </a:rPr>
              <a:t>τις συνθήκες της ζωής </a:t>
            </a:r>
            <a:r>
              <a:rPr lang="el-GR" sz="1600" dirty="0" smtClean="0"/>
              <a:t>είναι ανώτερη </a:t>
            </a:r>
          </a:p>
          <a:p>
            <a:pPr algn="ctr"/>
            <a:r>
              <a:rPr lang="el-GR" sz="1600" dirty="0" smtClean="0"/>
              <a:t>από τη διδασκαλία του σχολείου.  </a:t>
            </a:r>
          </a:p>
          <a:p>
            <a:pPr algn="ctr"/>
            <a:r>
              <a:rPr lang="el-GR" sz="1600" b="1" dirty="0" smtClean="0"/>
              <a:t>Σενέκας</a:t>
            </a:r>
            <a:r>
              <a:rPr lang="en-US" sz="1600" b="1" dirty="0" smtClean="0"/>
              <a:t>, </a:t>
            </a:r>
            <a:r>
              <a:rPr lang="en-US" sz="1600" dirty="0" smtClean="0"/>
              <a:t>1o</a:t>
            </a:r>
            <a:r>
              <a:rPr lang="el-GR" sz="1600" dirty="0" smtClean="0"/>
              <a:t>ς αιώνας μ.Χ.</a:t>
            </a:r>
          </a:p>
          <a:p>
            <a:pPr algn="ctr"/>
            <a:endParaRPr lang="el-GR" sz="1600" b="1" dirty="0" smtClean="0"/>
          </a:p>
          <a:p>
            <a:pPr algn="ctr"/>
            <a:r>
              <a:rPr lang="el-GR" sz="1600" dirty="0" smtClean="0"/>
              <a:t>Ο κυριότερος </a:t>
            </a:r>
            <a:r>
              <a:rPr lang="el-GR" sz="1600" dirty="0" smtClean="0">
                <a:effectLst>
                  <a:outerShdw blurRad="38100" dist="38100" dir="2700000" algn="tl">
                    <a:srgbClr val="000000">
                      <a:alpha val="43137"/>
                    </a:srgbClr>
                  </a:outerShdw>
                </a:effectLst>
              </a:rPr>
              <a:t>στόχος </a:t>
            </a:r>
            <a:r>
              <a:rPr lang="el-GR" sz="1600" dirty="0" smtClean="0"/>
              <a:t>της εκπαίδευσης δεν είναι η γνώση, αλλά η </a:t>
            </a:r>
            <a:r>
              <a:rPr lang="el-GR" sz="1600" b="1" dirty="0" smtClean="0"/>
              <a:t>δράση</a:t>
            </a:r>
            <a:r>
              <a:rPr lang="el-GR" sz="1600" dirty="0" smtClean="0"/>
              <a:t>.  </a:t>
            </a:r>
          </a:p>
          <a:p>
            <a:pPr algn="ctr"/>
            <a:r>
              <a:rPr lang="el-GR" sz="1600" b="1" dirty="0" err="1" smtClean="0"/>
              <a:t>Herbert</a:t>
            </a:r>
            <a:r>
              <a:rPr lang="el-GR" sz="1600" b="1" dirty="0" smtClean="0"/>
              <a:t> Spencer</a:t>
            </a:r>
            <a:r>
              <a:rPr lang="en-US" sz="1600" b="1" dirty="0" smtClean="0"/>
              <a:t> </a:t>
            </a:r>
            <a:r>
              <a:rPr lang="en-US" sz="1600" dirty="0" smtClean="0"/>
              <a:t>(1820-1903)</a:t>
            </a:r>
          </a:p>
          <a:p>
            <a:pPr algn="ctr"/>
            <a:endParaRPr lang="en-US" sz="1600" dirty="0" smtClean="0"/>
          </a:p>
          <a:p>
            <a:pPr algn="ctr"/>
            <a:r>
              <a:rPr lang="el-GR" sz="1600" dirty="0"/>
              <a:t>Υπάρχει </a:t>
            </a:r>
            <a:r>
              <a:rPr lang="el-GR" sz="1600" dirty="0" smtClean="0"/>
              <a:t>μια </a:t>
            </a:r>
            <a:r>
              <a:rPr lang="el-GR" sz="1600" dirty="0" smtClean="0">
                <a:effectLst>
                  <a:outerShdw blurRad="38100" dist="38100" dir="2700000" algn="tl">
                    <a:srgbClr val="000000">
                      <a:alpha val="43137"/>
                    </a:srgbClr>
                  </a:outerShdw>
                </a:effectLst>
              </a:rPr>
              <a:t>στενή και </a:t>
            </a:r>
            <a:r>
              <a:rPr lang="el-GR" sz="1600" dirty="0">
                <a:effectLst>
                  <a:outerShdw blurRad="38100" dist="38100" dir="2700000" algn="tl">
                    <a:srgbClr val="000000">
                      <a:alpha val="43137"/>
                    </a:srgbClr>
                  </a:outerShdw>
                </a:effectLst>
              </a:rPr>
              <a:t>αναγκαία σχέση </a:t>
            </a:r>
            <a:r>
              <a:rPr lang="el-GR" sz="1600" dirty="0"/>
              <a:t>μεταξύ της διεργασίας της </a:t>
            </a:r>
            <a:r>
              <a:rPr lang="el-GR" sz="1600" b="1" dirty="0">
                <a:effectLst>
                  <a:outerShdw blurRad="38100" dist="38100" dir="2700000" algn="tl">
                    <a:srgbClr val="000000">
                      <a:alpha val="43137"/>
                    </a:srgbClr>
                  </a:outerShdw>
                </a:effectLst>
              </a:rPr>
              <a:t>πραγματικής εμπειρίας </a:t>
            </a:r>
            <a:r>
              <a:rPr lang="el-GR" sz="1600" i="1" dirty="0" smtClean="0">
                <a:effectLst>
                  <a:outerShdw blurRad="38100" dist="38100" dir="2700000" algn="tl">
                    <a:srgbClr val="000000">
                      <a:alpha val="43137"/>
                    </a:srgbClr>
                  </a:outerShdw>
                </a:effectLst>
              </a:rPr>
              <a:t>και</a:t>
            </a:r>
            <a:r>
              <a:rPr lang="el-GR" sz="1600" dirty="0" smtClean="0"/>
              <a:t> </a:t>
            </a:r>
            <a:r>
              <a:rPr lang="el-GR" sz="1600" dirty="0"/>
              <a:t>της </a:t>
            </a:r>
            <a:r>
              <a:rPr lang="el-GR" sz="1600" b="1" dirty="0">
                <a:effectLst>
                  <a:outerShdw blurRad="38100" dist="38100" dir="2700000" algn="tl">
                    <a:srgbClr val="000000">
                      <a:alpha val="43137"/>
                    </a:srgbClr>
                  </a:outerShdw>
                </a:effectLst>
              </a:rPr>
              <a:t>εκπαίδευσης</a:t>
            </a:r>
            <a:r>
              <a:rPr lang="el-GR" sz="1600" dirty="0"/>
              <a:t>.</a:t>
            </a:r>
          </a:p>
          <a:p>
            <a:pPr algn="ctr"/>
            <a:r>
              <a:rPr lang="en-US" sz="1600" b="1" dirty="0" smtClean="0"/>
              <a:t>John Dewey</a:t>
            </a:r>
            <a:r>
              <a:rPr lang="en-US" sz="1600" dirty="0" smtClean="0"/>
              <a:t>, 1938</a:t>
            </a:r>
          </a:p>
          <a:p>
            <a:endParaRPr lang="el-GR" sz="1800" dirty="0"/>
          </a:p>
        </p:txBody>
      </p:sp>
      <p:sp>
        <p:nvSpPr>
          <p:cNvPr id="6" name="1 - Τίτλος"/>
          <p:cNvSpPr txBox="1">
            <a:spLocks/>
          </p:cNvSpPr>
          <p:nvPr/>
        </p:nvSpPr>
        <p:spPr>
          <a:xfrm>
            <a:off x="4214810" y="0"/>
            <a:ext cx="4929190" cy="571480"/>
          </a:xfrm>
          <a:prstGeom prst="rect">
            <a:avLst/>
          </a:prstGeom>
        </p:spPr>
        <p:txBody>
          <a:bodyPr vert="horz" lIns="91440" tIns="45720" rIns="91440" bIns="45720" rtlCol="0" anchor="b">
            <a:normAutofit fontScale="77500" lnSpcReduction="20000"/>
          </a:bodyPr>
          <a:lstStyle/>
          <a:p>
            <a:pPr lvl="0" algn="ctr">
              <a:spcBef>
                <a:spcPct val="0"/>
              </a:spcBef>
              <a:defRPr/>
            </a:pPr>
            <a:r>
              <a:rPr lang="el-GR" sz="2400" b="1" dirty="0" smtClean="0">
                <a:latin typeface="+mj-lt"/>
                <a:ea typeface="+mj-ea"/>
                <a:cs typeface="+mj-cs"/>
              </a:rPr>
              <a:t>Έτσι θα δούμε  ένα  </a:t>
            </a:r>
            <a:r>
              <a:rPr lang="el-GR" sz="2400" b="1" dirty="0">
                <a:solidFill>
                  <a:srgbClr val="FF0000"/>
                </a:solidFill>
                <a:latin typeface="+mj-lt"/>
                <a:ea typeface="+mj-ea"/>
                <a:cs typeface="+mj-cs"/>
              </a:rPr>
              <a:t>χαμόγελο </a:t>
            </a:r>
            <a:r>
              <a:rPr lang="el-GR" sz="2400" b="1" dirty="0" smtClean="0">
                <a:solidFill>
                  <a:srgbClr val="FF0000"/>
                </a:solidFill>
                <a:latin typeface="+mj-lt"/>
                <a:ea typeface="+mj-ea"/>
                <a:cs typeface="+mj-cs"/>
              </a:rPr>
              <a:t>αισιοδοξίας </a:t>
            </a:r>
          </a:p>
          <a:p>
            <a:pPr lvl="0" algn="ctr">
              <a:spcBef>
                <a:spcPct val="0"/>
              </a:spcBef>
              <a:defRPr/>
            </a:pPr>
            <a:r>
              <a:rPr lang="el-GR" sz="2400" b="1" dirty="0" smtClean="0">
                <a:latin typeface="+mj-lt"/>
                <a:ea typeface="+mj-ea"/>
                <a:cs typeface="+mj-cs"/>
              </a:rPr>
              <a:t>στο </a:t>
            </a:r>
            <a:r>
              <a:rPr lang="el-GR" sz="2400" b="1" dirty="0">
                <a:latin typeface="+mj-lt"/>
                <a:ea typeface="+mj-ea"/>
                <a:cs typeface="+mj-cs"/>
              </a:rPr>
              <a:t>πρόσωπο </a:t>
            </a:r>
            <a:r>
              <a:rPr lang="el-GR" sz="2400" b="1" dirty="0" smtClean="0">
                <a:latin typeface="+mj-lt"/>
                <a:ea typeface="+mj-ea"/>
                <a:cs typeface="+mj-cs"/>
              </a:rPr>
              <a:t>των φοιτητών.</a:t>
            </a:r>
            <a:endParaRPr kumimoji="0" lang="el-GR"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128003" name="Picture 3" descr="C:\Users\αγαπουλακι\Desktop\ΑΝΤΡΕΑΣ\TEACHING PAINTINGS\portrait-of-a-student-1909.jpg"/>
          <p:cNvPicPr>
            <a:picLocks noGrp="1" noChangeAspect="1" noChangeArrowheads="1"/>
          </p:cNvPicPr>
          <p:nvPr>
            <p:ph idx="1"/>
          </p:nvPr>
        </p:nvPicPr>
        <p:blipFill>
          <a:blip r:embed="rId2" cstate="print"/>
          <a:srcRect/>
          <a:stretch>
            <a:fillRect/>
          </a:stretch>
        </p:blipFill>
        <p:spPr bwMode="auto">
          <a:xfrm>
            <a:off x="4357687" y="642894"/>
            <a:ext cx="4446604" cy="6000816"/>
          </a:xfrm>
          <a:prstGeom prst="rect">
            <a:avLst/>
          </a:prstGeom>
          <a:noFill/>
        </p:spPr>
      </p:pic>
      <p:pic>
        <p:nvPicPr>
          <p:cNvPr id="128004" name="Picture 4" descr="C:\Users\αγαπουλακι\Desktop\ΑΝΤΡΕΑΣ\TEACHING PAINTINGS\young-man-student-1919.jpg"/>
          <p:cNvPicPr>
            <a:picLocks noChangeAspect="1" noChangeArrowheads="1"/>
          </p:cNvPicPr>
          <p:nvPr/>
        </p:nvPicPr>
        <p:blipFill>
          <a:blip r:embed="rId3" cstate="print"/>
          <a:srcRect/>
          <a:stretch>
            <a:fillRect/>
          </a:stretch>
        </p:blipFill>
        <p:spPr bwMode="auto">
          <a:xfrm>
            <a:off x="4387416" y="544056"/>
            <a:ext cx="4654025" cy="6143668"/>
          </a:xfrm>
          <a:prstGeom prst="rect">
            <a:avLst/>
          </a:prstGeom>
          <a:noFill/>
        </p:spPr>
      </p:pic>
    </p:spTree>
    <p:extLst>
      <p:ext uri="{BB962C8B-B14F-4D97-AF65-F5344CB8AC3E}">
        <p14:creationId xmlns:p14="http://schemas.microsoft.com/office/powerpoint/2010/main" val="36626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500" accel="50000">
                                          <p:stCondLst>
                                            <p:cond delay="0"/>
                                          </p:stCondLst>
                                        </p:cTn>
                                        <p:tgtEl>
                                          <p:spTgt spid="128004"/>
                                        </p:tgtEl>
                                      </p:cBhvr>
                                    </p:animEffect>
                                    <p:anim calcmode="lin" valueType="num">
                                      <p:cBhvr>
                                        <p:cTn id="7" dur="250" accel="50000">
                                          <p:stCondLst>
                                            <p:cond delay="0"/>
                                          </p:stCondLst>
                                        </p:cTn>
                                        <p:tgtEl>
                                          <p:spTgt spid="128004"/>
                                        </p:tgtEl>
                                        <p:attrNameLst>
                                          <p:attrName>ppt_y</p:attrName>
                                        </p:attrNameLst>
                                      </p:cBhvr>
                                      <p:tavLst>
                                        <p:tav tm="0">
                                          <p:val>
                                            <p:strVal val="ppt_y"/>
                                          </p:val>
                                        </p:tav>
                                        <p:tav tm="100000">
                                          <p:val>
                                            <p:strVal val="ppt_y+.1"/>
                                          </p:val>
                                        </p:tav>
                                      </p:tavLst>
                                    </p:anim>
                                    <p:anim calcmode="lin" valueType="num">
                                      <p:cBhvr>
                                        <p:cTn id="8" dur="250" decel="50000">
                                          <p:stCondLst>
                                            <p:cond delay="250"/>
                                          </p:stCondLst>
                                        </p:cTn>
                                        <p:tgtEl>
                                          <p:spTgt spid="128004"/>
                                        </p:tgtEl>
                                        <p:attrNameLst>
                                          <p:attrName>ppt_y</p:attrName>
                                        </p:attrNameLst>
                                      </p:cBhvr>
                                      <p:tavLst>
                                        <p:tav tm="0">
                                          <p:val>
                                            <p:strVal val="ppt_y"/>
                                          </p:val>
                                        </p:tav>
                                        <p:tav tm="100000">
                                          <p:val>
                                            <p:strVal val="ppt_y-.1"/>
                                          </p:val>
                                        </p:tav>
                                      </p:tavLst>
                                    </p:anim>
                                    <p:anim calcmode="lin" valueType="num">
                                      <p:cBhvr>
                                        <p:cTn id="9" dur="250" accel="50000">
                                          <p:stCondLst>
                                            <p:cond delay="250"/>
                                          </p:stCondLst>
                                        </p:cTn>
                                        <p:tgtEl>
                                          <p:spTgt spid="128004"/>
                                        </p:tgtEl>
                                        <p:attrNameLst>
                                          <p:attrName>ppt_x</p:attrName>
                                        </p:attrNameLst>
                                      </p:cBhvr>
                                      <p:tavLst>
                                        <p:tav tm="0">
                                          <p:val>
                                            <p:strVal val="ppt_x"/>
                                          </p:val>
                                        </p:tav>
                                        <p:tav tm="100000">
                                          <p:val>
                                            <p:strVal val="ppt_x+.4"/>
                                          </p:val>
                                        </p:tav>
                                      </p:tavLst>
                                    </p:anim>
                                    <p:anim calcmode="lin" valueType="num">
                                      <p:cBhvr>
                                        <p:cTn id="10" dur="500"/>
                                        <p:tgtEl>
                                          <p:spTgt spid="128004"/>
                                        </p:tgtEl>
                                        <p:attrNameLst>
                                          <p:attrName>ppt_h</p:attrName>
                                        </p:attrNameLst>
                                      </p:cBhvr>
                                      <p:tavLst>
                                        <p:tav tm="0">
                                          <p:val>
                                            <p:strVal val="ppt_h"/>
                                          </p:val>
                                        </p:tav>
                                        <p:tav tm="100000">
                                          <p:val>
                                            <p:strVal val="ppt_h"/>
                                          </p:val>
                                        </p:tav>
                                      </p:tavLst>
                                    </p:anim>
                                    <p:anim calcmode="lin" valueType="num">
                                      <p:cBhvr>
                                        <p:cTn id="11" dur="250" accel="50000">
                                          <p:stCondLst>
                                            <p:cond delay="0"/>
                                          </p:stCondLst>
                                        </p:cTn>
                                        <p:tgtEl>
                                          <p:spTgt spid="128004"/>
                                        </p:tgtEl>
                                        <p:attrNameLst>
                                          <p:attrName>ppt_w</p:attrName>
                                        </p:attrNameLst>
                                      </p:cBhvr>
                                      <p:tavLst>
                                        <p:tav tm="0">
                                          <p:val>
                                            <p:strVal val="ppt_w"/>
                                          </p:val>
                                        </p:tav>
                                        <p:tav tm="100000">
                                          <p:val>
                                            <p:strVal val="ppt_w*.05"/>
                                          </p:val>
                                        </p:tav>
                                      </p:tavLst>
                                    </p:anim>
                                    <p:anim calcmode="lin" valueType="num">
                                      <p:cBhvr>
                                        <p:cTn id="12" dur="250" decel="50000">
                                          <p:stCondLst>
                                            <p:cond delay="250"/>
                                          </p:stCondLst>
                                        </p:cTn>
                                        <p:tgtEl>
                                          <p:spTgt spid="128004"/>
                                        </p:tgtEl>
                                        <p:attrNameLst>
                                          <p:attrName>ppt_w</p:attrName>
                                        </p:attrNameLst>
                                      </p:cBhvr>
                                      <p:tavLst>
                                        <p:tav tm="0">
                                          <p:val>
                                            <p:strVal val="ppt_w"/>
                                          </p:val>
                                        </p:tav>
                                        <p:tav tm="100000">
                                          <p:val>
                                            <p:strVal val="ppt_w/.05"/>
                                          </p:val>
                                        </p:tav>
                                      </p:tavLst>
                                    </p:anim>
                                    <p:anim calcmode="lin" valueType="num">
                                      <p:cBhvr>
                                        <p:cTn id="13" dur="250" accel="50000">
                                          <p:stCondLst>
                                            <p:cond delay="250"/>
                                          </p:stCondLst>
                                        </p:cTn>
                                        <p:tgtEl>
                                          <p:spTgt spid="128004"/>
                                        </p:tgtEl>
                                        <p:attrNameLst>
                                          <p:attrName>style.rotation</p:attrName>
                                        </p:attrNameLst>
                                      </p:cBhvr>
                                      <p:tavLst>
                                        <p:tav tm="0">
                                          <p:val>
                                            <p:fltVal val="0"/>
                                          </p:val>
                                        </p:tav>
                                        <p:tav tm="100000">
                                          <p:val>
                                            <p:fltVal val="-90"/>
                                          </p:val>
                                        </p:tav>
                                      </p:tavLst>
                                    </p:anim>
                                    <p:set>
                                      <p:cBhvr>
                                        <p:cTn id="14" dur="1" fill="hold">
                                          <p:stCondLst>
                                            <p:cond delay="499"/>
                                          </p:stCondLst>
                                        </p:cTn>
                                        <p:tgtEl>
                                          <p:spTgt spid="12800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500"/>
                                        <p:tgtEl>
                                          <p:spTgt spid="4">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fade">
                                      <p:cBhvr>
                                        <p:cTn id="46" dur="500"/>
                                        <p:tgtEl>
                                          <p:spTgt spid="4">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500"/>
                                        <p:tgtEl>
                                          <p:spTgt spid="4">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animEffect transition="in" filter="fade">
                                      <p:cBhvr>
                                        <p:cTn id="52" dur="500"/>
                                        <p:tgtEl>
                                          <p:spTgt spid="4">
                                            <p:txEl>
                                              <p:pRg st="14" end="1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xEl>
                                              <p:pRg st="15" end="15"/>
                                            </p:txEl>
                                          </p:spTgt>
                                        </p:tgtEl>
                                        <p:attrNameLst>
                                          <p:attrName>style.visibility</p:attrName>
                                        </p:attrNameLst>
                                      </p:cBhvr>
                                      <p:to>
                                        <p:strVal val="visible"/>
                                      </p:to>
                                    </p:set>
                                    <p:animEffect transition="in" filter="fade">
                                      <p:cBhvr>
                                        <p:cTn id="55" dur="500"/>
                                        <p:tgtEl>
                                          <p:spTgt spid="4">
                                            <p:txEl>
                                              <p:pRg st="15" end="15"/>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17" end="17"/>
                                            </p:txEl>
                                          </p:spTgt>
                                        </p:tgtEl>
                                        <p:attrNameLst>
                                          <p:attrName>style.visibility</p:attrName>
                                        </p:attrNameLst>
                                      </p:cBhvr>
                                      <p:to>
                                        <p:strVal val="visible"/>
                                      </p:to>
                                    </p:set>
                                    <p:animEffect transition="in" filter="fade">
                                      <p:cBhvr>
                                        <p:cTn id="58" dur="500"/>
                                        <p:tgtEl>
                                          <p:spTgt spid="4">
                                            <p:txEl>
                                              <p:pRg st="17" end="1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4">
                                            <p:txEl>
                                              <p:pRg st="18" end="18"/>
                                            </p:txEl>
                                          </p:spTgt>
                                        </p:tgtEl>
                                        <p:attrNameLst>
                                          <p:attrName>style.visibility</p:attrName>
                                        </p:attrNameLst>
                                      </p:cBhvr>
                                      <p:to>
                                        <p:strVal val="visible"/>
                                      </p:to>
                                    </p:set>
                                    <p:animEffect transition="in" filter="fade">
                                      <p:cBhvr>
                                        <p:cTn id="61" dur="500"/>
                                        <p:tgtEl>
                                          <p:spTgt spid="4">
                                            <p:txEl>
                                              <p:pRg st="18" end="1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8003"/>
                                        </p:tgtEl>
                                        <p:attrNameLst>
                                          <p:attrName>style.visibility</p:attrName>
                                        </p:attrNameLst>
                                      </p:cBhvr>
                                      <p:to>
                                        <p:strVal val="visible"/>
                                      </p:to>
                                    </p:set>
                                    <p:animEffect transition="in" filter="fade">
                                      <p:cBhvr>
                                        <p:cTn id="76" dur="5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29124" cy="6858000"/>
          </a:xfrm>
        </p:spPr>
        <p:txBody>
          <a:bodyPr>
            <a:noAutofit/>
          </a:bodyPr>
          <a:lstStyle/>
          <a:p>
            <a:pPr algn="ctr"/>
            <a:r>
              <a:rPr lang="en-US" sz="3200" dirty="0" smtClean="0">
                <a:solidFill>
                  <a:schemeClr val="tx2">
                    <a:lumMod val="50000"/>
                  </a:schemeClr>
                </a:solidFill>
              </a:rPr>
              <a:t>H </a:t>
            </a:r>
            <a:r>
              <a:rPr lang="el-GR" sz="3200" dirty="0" smtClean="0">
                <a:solidFill>
                  <a:schemeClr val="tx2">
                    <a:lumMod val="50000"/>
                  </a:schemeClr>
                </a:solidFill>
                <a:effectLst>
                  <a:outerShdw blurRad="38100" dist="38100" dir="2700000" algn="tl">
                    <a:srgbClr val="000000">
                      <a:alpha val="43137"/>
                    </a:srgbClr>
                  </a:outerShdw>
                </a:effectLst>
              </a:rPr>
              <a:t>αφομοίωση της θεωρίας</a:t>
            </a:r>
            <a:br>
              <a:rPr lang="el-GR" sz="3200" dirty="0" smtClean="0">
                <a:solidFill>
                  <a:schemeClr val="tx2">
                    <a:lumMod val="50000"/>
                  </a:schemeClr>
                </a:solidFill>
                <a:effectLst>
                  <a:outerShdw blurRad="38100" dist="38100" dir="2700000" algn="tl">
                    <a:srgbClr val="000000">
                      <a:alpha val="43137"/>
                    </a:srgbClr>
                  </a:outerShdw>
                </a:effectLst>
              </a:rPr>
            </a:br>
            <a:r>
              <a:rPr lang="el-GR" sz="3200" dirty="0" smtClean="0">
                <a:solidFill>
                  <a:schemeClr val="tx2">
                    <a:lumMod val="50000"/>
                  </a:schemeClr>
                </a:solidFill>
                <a:effectLst>
                  <a:outerShdw blurRad="38100" dist="38100" dir="2700000" algn="tl">
                    <a:srgbClr val="000000">
                      <a:alpha val="43137"/>
                    </a:srgbClr>
                  </a:outerShdw>
                </a:effectLst>
              </a:rPr>
              <a:t> μέσω της  </a:t>
            </a:r>
            <a:r>
              <a:rPr lang="el-GR" sz="3200" spc="600" dirty="0" smtClean="0">
                <a:solidFill>
                  <a:schemeClr val="tx2">
                    <a:lumMod val="50000"/>
                  </a:schemeClr>
                </a:solidFill>
                <a:effectLst>
                  <a:outerShdw blurRad="38100" dist="38100" dir="2700000" algn="tl">
                    <a:srgbClr val="000000">
                      <a:alpha val="43137"/>
                    </a:srgbClr>
                  </a:outerShdw>
                </a:effectLst>
              </a:rPr>
              <a:t>πράξης </a:t>
            </a:r>
            <a:r>
              <a:rPr lang="en-US" sz="3200" dirty="0" smtClean="0">
                <a:solidFill>
                  <a:schemeClr val="tx2">
                    <a:lumMod val="50000"/>
                  </a:schemeClr>
                </a:solidFill>
                <a:effectLst>
                  <a:outerShdw blurRad="38100" dist="38100" dir="2700000" algn="tl">
                    <a:srgbClr val="000000">
                      <a:alpha val="43137"/>
                    </a:srgbClr>
                  </a:outerShdw>
                </a:effectLst>
              </a:rPr>
              <a:t/>
            </a:r>
            <a:br>
              <a:rPr lang="en-US" sz="3200" dirty="0" smtClean="0">
                <a:solidFill>
                  <a:schemeClr val="tx2">
                    <a:lumMod val="50000"/>
                  </a:schemeClr>
                </a:solidFill>
                <a:effectLst>
                  <a:outerShdw blurRad="38100" dist="38100" dir="2700000" algn="tl">
                    <a:srgbClr val="000000">
                      <a:alpha val="43137"/>
                    </a:srgbClr>
                  </a:outerShdw>
                </a:effectLst>
              </a:rPr>
            </a:br>
            <a:r>
              <a:rPr lang="el-GR" sz="3200" dirty="0" smtClean="0">
                <a:solidFill>
                  <a:schemeClr val="tx2">
                    <a:lumMod val="50000"/>
                  </a:schemeClr>
                </a:solidFill>
                <a:effectLst>
                  <a:outerShdw blurRad="38100" dist="38100" dir="2700000" algn="tl">
                    <a:srgbClr val="000000">
                      <a:alpha val="43137"/>
                    </a:srgbClr>
                  </a:outerShdw>
                </a:effectLst>
              </a:rPr>
              <a:t>και</a:t>
            </a:r>
            <a:r>
              <a:rPr lang="el-GR" sz="3200" dirty="0" smtClean="0">
                <a:solidFill>
                  <a:schemeClr val="tx2">
                    <a:lumMod val="50000"/>
                  </a:schemeClr>
                </a:solidFill>
              </a:rPr>
              <a:t> στα ιατρικά συγγράμματα.</a:t>
            </a:r>
            <a:br>
              <a:rPr lang="el-GR" sz="3200" dirty="0" smtClean="0">
                <a:solidFill>
                  <a:schemeClr val="tx2">
                    <a:lumMod val="50000"/>
                  </a:schemeClr>
                </a:solidFill>
              </a:rPr>
            </a:br>
            <a:r>
              <a:rPr lang="en-US" sz="3200" spc="300" dirty="0" smtClean="0">
                <a:solidFill>
                  <a:schemeClr val="tx2">
                    <a:lumMod val="50000"/>
                  </a:schemeClr>
                </a:solidFill>
              </a:rPr>
              <a:t>A. C. </a:t>
            </a:r>
            <a:r>
              <a:rPr lang="en-US" sz="3200" spc="300" dirty="0" err="1" smtClean="0">
                <a:solidFill>
                  <a:schemeClr val="tx2">
                    <a:lumMod val="50000"/>
                  </a:schemeClr>
                </a:solidFill>
              </a:rPr>
              <a:t>Lazaris</a:t>
            </a:r>
            <a:r>
              <a:rPr lang="en-US" sz="3200" spc="300" dirty="0" smtClean="0">
                <a:solidFill>
                  <a:schemeClr val="tx2">
                    <a:lumMod val="50000"/>
                  </a:schemeClr>
                </a:solidFill>
              </a:rPr>
              <a:t> (ed.) </a:t>
            </a:r>
            <a:r>
              <a:rPr lang="en-US" sz="3200" dirty="0" smtClean="0">
                <a:solidFill>
                  <a:schemeClr val="tx2">
                    <a:lumMod val="50000"/>
                  </a:schemeClr>
                </a:solidFill>
                <a:effectLst>
                  <a:outerShdw blurRad="38100" dist="38100" dir="2700000" algn="tl">
                    <a:srgbClr val="000000">
                      <a:alpha val="43137"/>
                    </a:srgbClr>
                  </a:outerShdw>
                </a:effectLst>
              </a:rPr>
              <a:t>CLINICAL GENITOURINARY PATHOLOGY</a:t>
            </a:r>
            <a:r>
              <a:rPr lang="el-GR" sz="3200" dirty="0" smtClean="0">
                <a:solidFill>
                  <a:schemeClr val="tx2">
                    <a:lumMod val="50000"/>
                  </a:schemeClr>
                </a:solidFill>
                <a:effectLst>
                  <a:outerShdw blurRad="38100" dist="38100" dir="2700000" algn="tl">
                    <a:srgbClr val="000000">
                      <a:alpha val="43137"/>
                    </a:srgbClr>
                  </a:outerShdw>
                </a:effectLst>
              </a:rPr>
              <a:t> </a:t>
            </a:r>
            <a:r>
              <a:rPr lang="en-US" sz="3200" dirty="0" smtClean="0">
                <a:solidFill>
                  <a:schemeClr val="tx2">
                    <a:lumMod val="50000"/>
                  </a:schemeClr>
                </a:solidFill>
                <a:effectLst>
                  <a:outerShdw blurRad="38100" dist="38100" dir="2700000" algn="tl">
                    <a:srgbClr val="000000">
                      <a:alpha val="43137"/>
                    </a:srgbClr>
                  </a:outerShdw>
                </a:effectLst>
              </a:rPr>
              <a:t>: </a:t>
            </a:r>
            <a:br>
              <a:rPr lang="en-US" sz="3200" dirty="0" smtClean="0">
                <a:solidFill>
                  <a:schemeClr val="tx2">
                    <a:lumMod val="50000"/>
                  </a:schemeClr>
                </a:solidFill>
                <a:effectLst>
                  <a:outerShdw blurRad="38100" dist="38100" dir="2700000" algn="tl">
                    <a:srgbClr val="000000">
                      <a:alpha val="43137"/>
                    </a:srgbClr>
                  </a:outerShdw>
                </a:effectLst>
              </a:rPr>
            </a:br>
            <a:r>
              <a:rPr lang="en-US" sz="3200" spc="600" dirty="0" smtClean="0">
                <a:solidFill>
                  <a:schemeClr val="tx2">
                    <a:lumMod val="50000"/>
                  </a:schemeClr>
                </a:solidFill>
                <a:effectLst>
                  <a:outerShdw blurRad="38100" dist="38100" dir="2700000" algn="tl">
                    <a:srgbClr val="000000">
                      <a:alpha val="43137"/>
                    </a:srgbClr>
                  </a:outerShdw>
                </a:effectLst>
              </a:rPr>
              <a:t>A </a:t>
            </a:r>
            <a:r>
              <a:rPr lang="en-US" sz="3200" b="1" spc="600" dirty="0" smtClean="0">
                <a:solidFill>
                  <a:schemeClr val="tx2">
                    <a:lumMod val="50000"/>
                  </a:schemeClr>
                </a:solidFill>
                <a:effectLst>
                  <a:outerShdw blurRad="38100" dist="38100" dir="2700000" algn="tl">
                    <a:srgbClr val="000000">
                      <a:alpha val="43137"/>
                    </a:srgbClr>
                  </a:outerShdw>
                </a:effectLst>
              </a:rPr>
              <a:t>Case-based</a:t>
            </a:r>
            <a:r>
              <a:rPr lang="en-US" sz="3200" spc="600" dirty="0" smtClean="0">
                <a:solidFill>
                  <a:schemeClr val="tx2">
                    <a:lumMod val="50000"/>
                  </a:schemeClr>
                </a:solidFill>
                <a:effectLst>
                  <a:outerShdw blurRad="38100" dist="38100" dir="2700000" algn="tl">
                    <a:srgbClr val="000000">
                      <a:alpha val="43137"/>
                    </a:srgbClr>
                  </a:outerShdw>
                </a:effectLst>
              </a:rPr>
              <a:t> Learning Approach</a:t>
            </a:r>
            <a:r>
              <a:rPr lang="en-US" sz="3200" dirty="0" smtClean="0">
                <a:solidFill>
                  <a:schemeClr val="tx2">
                    <a:lumMod val="50000"/>
                  </a:schemeClr>
                </a:solidFill>
                <a:effectLst>
                  <a:outerShdw blurRad="38100" dist="38100" dir="2700000" algn="tl">
                    <a:srgbClr val="000000">
                      <a:alpha val="43137"/>
                    </a:srgbClr>
                  </a:outerShdw>
                </a:effectLst>
              </a:rPr>
              <a:t>. </a:t>
            </a:r>
            <a:r>
              <a:rPr lang="el-GR" sz="3200" dirty="0" smtClean="0">
                <a:solidFill>
                  <a:schemeClr val="tx2">
                    <a:lumMod val="50000"/>
                  </a:schemeClr>
                </a:solidFill>
                <a:effectLst>
                  <a:outerShdw blurRad="38100" dist="38100" dir="2700000" algn="tl">
                    <a:srgbClr val="000000">
                      <a:alpha val="43137"/>
                    </a:srgbClr>
                  </a:outerShdw>
                </a:effectLst>
              </a:rPr>
              <a:t/>
            </a:r>
            <a:br>
              <a:rPr lang="el-GR" sz="3200" dirty="0" smtClean="0">
                <a:solidFill>
                  <a:schemeClr val="tx2">
                    <a:lumMod val="50000"/>
                  </a:schemeClr>
                </a:solidFill>
                <a:effectLst>
                  <a:outerShdw blurRad="38100" dist="38100" dir="2700000" algn="tl">
                    <a:srgbClr val="000000">
                      <a:alpha val="43137"/>
                    </a:srgbClr>
                  </a:outerShdw>
                </a:effectLst>
              </a:rPr>
            </a:br>
            <a:r>
              <a:rPr lang="en-US" sz="3200" dirty="0" smtClean="0">
                <a:solidFill>
                  <a:schemeClr val="tx2">
                    <a:lumMod val="50000"/>
                  </a:schemeClr>
                </a:solidFill>
                <a:effectLst>
                  <a:outerShdw blurRad="38100" dist="38100" dir="2700000" algn="tl">
                    <a:srgbClr val="000000">
                      <a:alpha val="43137"/>
                    </a:srgbClr>
                  </a:outerShdw>
                </a:effectLst>
              </a:rPr>
              <a:t>SPRINGER</a:t>
            </a:r>
            <a:r>
              <a:rPr lang="el-GR" sz="3200" dirty="0" smtClean="0">
                <a:solidFill>
                  <a:schemeClr val="tx2">
                    <a:lumMod val="50000"/>
                  </a:schemeClr>
                </a:solidFill>
                <a:effectLst>
                  <a:outerShdw blurRad="38100" dist="38100" dir="2700000" algn="tl">
                    <a:srgbClr val="000000">
                      <a:alpha val="43137"/>
                    </a:srgbClr>
                  </a:outerShdw>
                </a:effectLst>
              </a:rPr>
              <a:t>,  </a:t>
            </a:r>
            <a:r>
              <a:rPr lang="en-US" sz="3200" dirty="0" smtClean="0">
                <a:solidFill>
                  <a:schemeClr val="tx2">
                    <a:lumMod val="50000"/>
                  </a:schemeClr>
                </a:solidFill>
                <a:effectLst>
                  <a:outerShdw blurRad="38100" dist="38100" dir="2700000" algn="tl">
                    <a:srgbClr val="000000">
                      <a:alpha val="43137"/>
                    </a:srgbClr>
                  </a:outerShdw>
                </a:effectLst>
              </a:rPr>
              <a:t>Berlin 2018</a:t>
            </a:r>
            <a:r>
              <a:rPr lang="en-US" sz="2000" dirty="0" smtClean="0">
                <a:solidFill>
                  <a:schemeClr val="tx2">
                    <a:lumMod val="50000"/>
                  </a:schemeClr>
                </a:solidFill>
                <a:effectLst>
                  <a:outerShdw blurRad="38100" dist="38100" dir="2700000" algn="tl">
                    <a:srgbClr val="000000">
                      <a:alpha val="43137"/>
                    </a:srgbClr>
                  </a:outerShdw>
                </a:effectLst>
              </a:rPr>
              <a:t>.</a:t>
            </a:r>
            <a:endParaRPr lang="el-GR" sz="2000" dirty="0">
              <a:solidFill>
                <a:schemeClr val="tx2">
                  <a:lumMod val="5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0"/>
            <a:ext cx="4574223" cy="25717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 y="2500306"/>
            <a:ext cx="4572000" cy="2545745"/>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a:stretch>
            <a:fillRect/>
          </a:stretch>
        </p:blipFill>
        <p:spPr bwMode="auto">
          <a:xfrm>
            <a:off x="0" y="2000240"/>
            <a:ext cx="4643438" cy="2530330"/>
          </a:xfrm>
          <a:prstGeom prst="rect">
            <a:avLst/>
          </a:prstGeom>
          <a:noFill/>
          <a:ln w="9525">
            <a:noFill/>
            <a:miter lim="800000"/>
            <a:headEnd/>
            <a:tailEnd/>
          </a:ln>
          <a:effectLst/>
        </p:spPr>
      </p:pic>
      <p:pic>
        <p:nvPicPr>
          <p:cNvPr id="191490" name="Picture 2" descr="Î¦ÏÏÎ¿Î³ÏÎ±ÏÎ¯Î± ÏÎ¿Ï ÏÏÎ®ÏÏÎ· HIPON Project."/>
          <p:cNvPicPr>
            <a:picLocks noChangeAspect="1" noChangeArrowheads="1"/>
          </p:cNvPicPr>
          <p:nvPr/>
        </p:nvPicPr>
        <p:blipFill>
          <a:blip r:embed="rId5" cstate="print"/>
          <a:srcRect/>
          <a:stretch>
            <a:fillRect/>
          </a:stretch>
        </p:blipFill>
        <p:spPr bwMode="auto">
          <a:xfrm>
            <a:off x="4643438" y="285728"/>
            <a:ext cx="4000528" cy="6244726"/>
          </a:xfrm>
          <a:prstGeom prst="rect">
            <a:avLst/>
          </a:prstGeom>
          <a:noFill/>
        </p:spPr>
      </p:pic>
    </p:spTree>
    <p:extLst>
      <p:ext uri="{BB962C8B-B14F-4D97-AF65-F5344CB8AC3E}">
        <p14:creationId xmlns:p14="http://schemas.microsoft.com/office/powerpoint/2010/main" val="89231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27"/>
                                        </p:tgtEl>
                                      </p:cBhvr>
                                    </p:animEffect>
                                    <p:set>
                                      <p:cBhvr>
                                        <p:cTn id="23" dur="1" fill="hold">
                                          <p:stCondLst>
                                            <p:cond delay="499"/>
                                          </p:stCondLst>
                                        </p:cTn>
                                        <p:tgtEl>
                                          <p:spTgt spid="10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43050"/>
          </a:xfrm>
        </p:spPr>
        <p:txBody>
          <a:bodyPr>
            <a:normAutofit fontScale="90000"/>
          </a:bodyPr>
          <a:lstStyle/>
          <a:p>
            <a:r>
              <a:rPr lang="el-GR" sz="3600" b="1" dirty="0" smtClean="0"/>
              <a:t>Η </a:t>
            </a:r>
            <a:r>
              <a:rPr lang="el-GR" sz="3600" b="1" dirty="0" smtClean="0">
                <a:solidFill>
                  <a:schemeClr val="tx2">
                    <a:lumMod val="50000"/>
                  </a:schemeClr>
                </a:solidFill>
                <a:effectLst>
                  <a:outerShdw blurRad="38100" dist="38100" dir="2700000" algn="tl">
                    <a:srgbClr val="000000">
                      <a:alpha val="43137"/>
                    </a:srgbClr>
                  </a:outerShdw>
                </a:effectLst>
              </a:rPr>
              <a:t>αποκατάσταση του ενδιαφέροντος για μάθηση</a:t>
            </a:r>
            <a:r>
              <a:rPr lang="el-GR" sz="3600" dirty="0" smtClean="0"/>
              <a:t/>
            </a:r>
            <a:br>
              <a:rPr lang="el-GR" sz="3600" dirty="0" smtClean="0"/>
            </a:br>
            <a:r>
              <a:rPr lang="el-GR" sz="3600" dirty="0" smtClean="0"/>
              <a:t>συνιστά </a:t>
            </a:r>
            <a:r>
              <a:rPr lang="el-GR" sz="3600" dirty="0" smtClean="0">
                <a:effectLst>
                  <a:outerShdw blurRad="38100" dist="38100" dir="2700000" algn="tl">
                    <a:srgbClr val="000000">
                      <a:alpha val="43137"/>
                    </a:srgbClr>
                  </a:outerShdw>
                </a:effectLst>
              </a:rPr>
              <a:t>σύγχρονη, </a:t>
            </a:r>
            <a:r>
              <a:rPr lang="el-GR" sz="3600" b="1" dirty="0" smtClean="0">
                <a:effectLst>
                  <a:outerShdw blurRad="38100" dist="38100" dir="2700000" algn="tl">
                    <a:srgbClr val="000000">
                      <a:alpha val="43137"/>
                    </a:srgbClr>
                  </a:outerShdw>
                </a:effectLst>
              </a:rPr>
              <a:t>άκρως επιτακτική </a:t>
            </a:r>
            <a:r>
              <a:rPr lang="el-GR" sz="3600" b="1" u="sng" spc="600" dirty="0" smtClean="0">
                <a:effectLst>
                  <a:outerShdw blurRad="38100" dist="38100" dir="2700000" algn="tl">
                    <a:srgbClr val="000000">
                      <a:alpha val="43137"/>
                    </a:srgbClr>
                  </a:outerShdw>
                </a:effectLst>
              </a:rPr>
              <a:t>ανάγκη</a:t>
            </a:r>
            <a:r>
              <a:rPr lang="el-GR" sz="3600" dirty="0" smtClean="0"/>
              <a:t>. </a:t>
            </a:r>
            <a:r>
              <a:rPr lang="el-GR" dirty="0" smtClean="0"/>
              <a:t/>
            </a:r>
            <a:br>
              <a:rPr lang="el-GR" dirty="0" smtClean="0"/>
            </a:br>
            <a:endParaRPr lang="el-GR" dirty="0"/>
          </a:p>
        </p:txBody>
      </p:sp>
      <p:pic>
        <p:nvPicPr>
          <p:cNvPr id="2050" name="Picture 2" descr="C:\Users\αγαπουλακι\Desktop\ΑΝΤΡΕΑΣ\TEACHING PAINTINGS\village-school.jpg!HalfHD.jpg"/>
          <p:cNvPicPr>
            <a:picLocks noChangeAspect="1" noChangeArrowheads="1"/>
          </p:cNvPicPr>
          <p:nvPr/>
        </p:nvPicPr>
        <p:blipFill>
          <a:blip r:embed="rId2" cstate="print"/>
          <a:srcRect/>
          <a:stretch>
            <a:fillRect/>
          </a:stretch>
        </p:blipFill>
        <p:spPr bwMode="auto">
          <a:xfrm>
            <a:off x="323527" y="1196752"/>
            <a:ext cx="4129749" cy="3096343"/>
          </a:xfrm>
          <a:prstGeom prst="rect">
            <a:avLst/>
          </a:prstGeom>
          <a:noFill/>
        </p:spPr>
      </p:pic>
      <p:pic>
        <p:nvPicPr>
          <p:cNvPr id="4" name="Picture 2" descr="classroom, students, school, teacher gift, &quot;Little Learners&quot; painting by Peggy Johnson prints available on Fine Art America.com: "/>
          <p:cNvPicPr>
            <a:picLocks noChangeAspect="1" noChangeArrowheads="1"/>
          </p:cNvPicPr>
          <p:nvPr/>
        </p:nvPicPr>
        <p:blipFill>
          <a:blip r:embed="rId3" cstate="print"/>
          <a:srcRect/>
          <a:stretch>
            <a:fillRect/>
          </a:stretch>
        </p:blipFill>
        <p:spPr bwMode="auto">
          <a:xfrm>
            <a:off x="4644008" y="3429000"/>
            <a:ext cx="4176464" cy="3104506"/>
          </a:xfrm>
          <a:prstGeom prst="rect">
            <a:avLst/>
          </a:prstGeom>
          <a:noFill/>
        </p:spPr>
      </p:pic>
    </p:spTree>
    <p:extLst>
      <p:ext uri="{BB962C8B-B14F-4D97-AF65-F5344CB8AC3E}">
        <p14:creationId xmlns:p14="http://schemas.microsoft.com/office/powerpoint/2010/main" val="128169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14876" cy="1268760"/>
          </a:xfrm>
        </p:spPr>
        <p:txBody>
          <a:bodyPr>
            <a:noAutofit/>
          </a:bodyPr>
          <a:lstStyle/>
          <a:p>
            <a:pPr algn="ctr"/>
            <a:r>
              <a:rPr lang="el-GR" sz="1800" dirty="0"/>
              <a:t>Η  απώλεια του ενδιαφέροντος για τη μάθηση είναι ένας βάσιμος </a:t>
            </a:r>
            <a:r>
              <a:rPr lang="el-GR" sz="1800" dirty="0" smtClean="0"/>
              <a:t>λόγος  </a:t>
            </a:r>
            <a:r>
              <a:rPr lang="el-GR" sz="1800" u="sng" dirty="0"/>
              <a:t>διαμαρτυρίας</a:t>
            </a:r>
            <a:r>
              <a:rPr lang="el-GR" sz="1800" dirty="0"/>
              <a:t>  </a:t>
            </a:r>
            <a:r>
              <a:rPr lang="el-GR" sz="1800" dirty="0" smtClean="0"/>
              <a:t/>
            </a:r>
            <a:br>
              <a:rPr lang="el-GR" sz="1800" dirty="0" smtClean="0"/>
            </a:br>
            <a:r>
              <a:rPr lang="el-GR" sz="1800" dirty="0" smtClean="0"/>
              <a:t>με </a:t>
            </a:r>
            <a:r>
              <a:rPr lang="el-GR" sz="1800" dirty="0"/>
              <a:t>στόχο </a:t>
            </a:r>
            <a:r>
              <a:rPr lang="el-GR" sz="1800" dirty="0" smtClean="0"/>
              <a:t>την  </a:t>
            </a:r>
            <a:r>
              <a:rPr lang="el-GR" sz="1800" spc="600" dirty="0">
                <a:effectLst>
                  <a:outerShdw blurRad="38100" dist="38100" dir="2700000" algn="tl">
                    <a:srgbClr val="000000">
                      <a:alpha val="43137"/>
                    </a:srgbClr>
                  </a:outerShdw>
                </a:effectLst>
              </a:rPr>
              <a:t>αναβάθμιση</a:t>
            </a:r>
            <a:r>
              <a:rPr lang="el-GR" sz="1800" dirty="0"/>
              <a:t> </a:t>
            </a:r>
            <a:r>
              <a:rPr lang="el-GR" sz="1800" dirty="0" smtClean="0"/>
              <a:t/>
            </a:r>
            <a:br>
              <a:rPr lang="el-GR" sz="1800" dirty="0" smtClean="0"/>
            </a:br>
            <a:r>
              <a:rPr lang="el-GR" sz="1800" dirty="0" smtClean="0"/>
              <a:t>δασκάλων </a:t>
            </a:r>
            <a:r>
              <a:rPr lang="el-GR" sz="1800" dirty="0"/>
              <a:t>και διδασκαλίας.</a:t>
            </a:r>
          </a:p>
        </p:txBody>
      </p:sp>
      <p:sp>
        <p:nvSpPr>
          <p:cNvPr id="4" name="Text Placeholder 3"/>
          <p:cNvSpPr>
            <a:spLocks noGrp="1"/>
          </p:cNvSpPr>
          <p:nvPr>
            <p:ph type="body" sz="half" idx="2"/>
          </p:nvPr>
        </p:nvSpPr>
        <p:spPr>
          <a:xfrm>
            <a:off x="0" y="1196752"/>
            <a:ext cx="4929190" cy="5661248"/>
          </a:xfrm>
        </p:spPr>
        <p:txBody>
          <a:bodyPr>
            <a:noAutofit/>
          </a:bodyPr>
          <a:lstStyle/>
          <a:p>
            <a:pPr algn="ctr"/>
            <a:r>
              <a:rPr lang="el-GR" spc="600" dirty="0">
                <a:solidFill>
                  <a:srgbClr val="FF0000"/>
                </a:solidFill>
                <a:effectLst>
                  <a:outerShdw blurRad="38100" dist="38100" dir="2700000" algn="tl">
                    <a:srgbClr val="000000">
                      <a:alpha val="43137"/>
                    </a:srgbClr>
                  </a:outerShdw>
                </a:effectLst>
              </a:rPr>
              <a:t>Γιατί  να  </a:t>
            </a:r>
            <a:r>
              <a:rPr lang="el-GR" spc="600" dirty="0" smtClean="0">
                <a:solidFill>
                  <a:srgbClr val="FF0000"/>
                </a:solidFill>
                <a:effectLst>
                  <a:outerShdw blurRad="38100" dist="38100" dir="2700000" algn="tl">
                    <a:srgbClr val="000000">
                      <a:alpha val="43137"/>
                    </a:srgbClr>
                  </a:outerShdw>
                </a:effectLst>
              </a:rPr>
              <a:t>ασχολείται   </a:t>
            </a:r>
            <a:r>
              <a:rPr lang="el-GR" spc="600" dirty="0">
                <a:solidFill>
                  <a:srgbClr val="FF0000"/>
                </a:solidFill>
                <a:effectLst>
                  <a:outerShdw blurRad="38100" dist="38100" dir="2700000" algn="tl">
                    <a:srgbClr val="000000">
                      <a:alpha val="43137"/>
                    </a:srgbClr>
                  </a:outerShdw>
                </a:effectLst>
              </a:rPr>
              <a:t>κανείς</a:t>
            </a:r>
            <a:r>
              <a:rPr lang="el-GR" spc="600" dirty="0" smtClean="0">
                <a:solidFill>
                  <a:srgbClr val="FF0000"/>
                </a:solidFill>
                <a:effectLst>
                  <a:outerShdw blurRad="38100" dist="38100" dir="2700000" algn="tl">
                    <a:srgbClr val="000000">
                      <a:alpha val="43137"/>
                    </a:srgbClr>
                  </a:outerShdw>
                </a:effectLst>
              </a:rPr>
              <a:t>;</a:t>
            </a:r>
          </a:p>
          <a:p>
            <a:pPr algn="ctr"/>
            <a:endParaRPr lang="el-GR" spc="600" dirty="0">
              <a:solidFill>
                <a:srgbClr val="FF0000"/>
              </a:solidFill>
              <a:effectLst>
                <a:outerShdw blurRad="38100" dist="38100" dir="2700000" algn="tl">
                  <a:srgbClr val="000000">
                    <a:alpha val="43137"/>
                  </a:srgbClr>
                </a:outerShdw>
              </a:effectLst>
            </a:endParaRPr>
          </a:p>
          <a:p>
            <a:r>
              <a:rPr lang="el-GR" spc="300" dirty="0" smtClean="0">
                <a:effectLst>
                  <a:outerShdw blurRad="38100" dist="38100" dir="2700000" algn="tl">
                    <a:srgbClr val="000000">
                      <a:alpha val="43137"/>
                    </a:srgbClr>
                  </a:outerShdw>
                </a:effectLst>
              </a:rPr>
              <a:t>Οι </a:t>
            </a:r>
            <a:r>
              <a:rPr lang="el-GR" spc="300" dirty="0">
                <a:effectLst>
                  <a:outerShdw blurRad="38100" dist="38100" dir="2700000" algn="tl">
                    <a:srgbClr val="000000">
                      <a:alpha val="43137"/>
                    </a:srgbClr>
                  </a:outerShdw>
                </a:effectLst>
              </a:rPr>
              <a:t>δάσκαλοι που μπορούν να </a:t>
            </a:r>
            <a:r>
              <a:rPr lang="el-GR" spc="300" dirty="0">
                <a:solidFill>
                  <a:srgbClr val="FF0000"/>
                </a:solidFill>
                <a:effectLst>
                  <a:outerShdw blurRad="38100" dist="38100" dir="2700000" algn="tl">
                    <a:srgbClr val="000000">
                      <a:alpha val="43137"/>
                    </a:srgbClr>
                  </a:outerShdw>
                </a:effectLst>
              </a:rPr>
              <a:t>αλλάξουν τη ζωή </a:t>
            </a:r>
            <a:r>
              <a:rPr lang="el-GR" spc="300" dirty="0" smtClean="0">
                <a:solidFill>
                  <a:srgbClr val="FF0000"/>
                </a:solidFill>
                <a:effectLst>
                  <a:outerShdw blurRad="38100" dist="38100" dir="2700000" algn="tl">
                    <a:srgbClr val="000000">
                      <a:alpha val="43137"/>
                    </a:srgbClr>
                  </a:outerShdw>
                </a:effectLst>
              </a:rPr>
              <a:t>σου,</a:t>
            </a:r>
            <a:r>
              <a:rPr lang="el-GR" spc="300" dirty="0" smtClean="0">
                <a:effectLst>
                  <a:outerShdw blurRad="38100" dist="38100" dir="2700000" algn="tl">
                    <a:srgbClr val="000000">
                      <a:alpha val="43137"/>
                    </a:srgbClr>
                  </a:outerShdw>
                </a:effectLst>
              </a:rPr>
              <a:t> </a:t>
            </a:r>
            <a:r>
              <a:rPr lang="el-GR" spc="300" dirty="0">
                <a:effectLst>
                  <a:outerShdw blurRad="38100" dist="38100" dir="2700000" algn="tl">
                    <a:srgbClr val="000000">
                      <a:alpha val="43137"/>
                    </a:srgbClr>
                  </a:outerShdw>
                </a:effectLst>
              </a:rPr>
              <a:t>είναι </a:t>
            </a:r>
            <a:r>
              <a:rPr lang="el-GR" b="1" u="sng" spc="600" dirty="0" smtClean="0">
                <a:effectLst>
                  <a:outerShdw blurRad="38100" dist="38100" dir="2700000" algn="tl">
                    <a:srgbClr val="000000">
                      <a:alpha val="43137"/>
                    </a:srgbClr>
                  </a:outerShdw>
                </a:effectLst>
              </a:rPr>
              <a:t>υπέρμαχοι </a:t>
            </a:r>
            <a:r>
              <a:rPr lang="el-GR" b="1" u="sng" spc="600" dirty="0">
                <a:effectLst>
                  <a:outerShdw blurRad="38100" dist="38100" dir="2700000" algn="tl">
                    <a:srgbClr val="000000">
                      <a:alpha val="43137"/>
                    </a:srgbClr>
                  </a:outerShdw>
                </a:effectLst>
              </a:rPr>
              <a:t>της </a:t>
            </a:r>
            <a:r>
              <a:rPr lang="el-GR" b="1" u="sng" spc="600" dirty="0" smtClean="0">
                <a:solidFill>
                  <a:srgbClr val="FF0000"/>
                </a:solidFill>
                <a:effectLst>
                  <a:outerShdw blurRad="38100" dist="38100" dir="2700000" algn="tl">
                    <a:srgbClr val="000000">
                      <a:alpha val="43137"/>
                    </a:srgbClr>
                  </a:outerShdw>
                </a:effectLst>
              </a:rPr>
              <a:t>αριστείας</a:t>
            </a:r>
            <a:r>
              <a:rPr lang="el-GR" b="1" u="sng" spc="600" dirty="0" smtClean="0">
                <a:effectLst>
                  <a:outerShdw blurRad="38100" dist="38100" dir="2700000" algn="tl">
                    <a:srgbClr val="000000">
                      <a:alpha val="43137"/>
                    </a:srgbClr>
                  </a:outerShdw>
                </a:effectLst>
              </a:rPr>
              <a:t> με στόχο του αριστούχου κυρίως το κοινό καλό</a:t>
            </a:r>
            <a:r>
              <a:rPr lang="el-GR" spc="300" dirty="0" smtClean="0">
                <a:effectLst>
                  <a:outerShdw blurRad="38100" dist="38100" dir="2700000" algn="tl">
                    <a:srgbClr val="000000">
                      <a:alpha val="43137"/>
                    </a:srgbClr>
                  </a:outerShdw>
                </a:effectLst>
              </a:rPr>
              <a:t> (κι όχι το ατομικό καλό), </a:t>
            </a:r>
            <a:r>
              <a:rPr lang="el-GR" spc="300" dirty="0">
                <a:effectLst>
                  <a:outerShdw blurRad="38100" dist="38100" dir="2700000" algn="tl">
                    <a:srgbClr val="000000">
                      <a:alpha val="43137"/>
                    </a:srgbClr>
                  </a:outerShdw>
                </a:effectLst>
              </a:rPr>
              <a:t>εμπνέουν και ενθαρρύνουν τους μαθητές </a:t>
            </a:r>
            <a:r>
              <a:rPr lang="el-GR" spc="300" dirty="0">
                <a:solidFill>
                  <a:srgbClr val="FF0000"/>
                </a:solidFill>
                <a:effectLst>
                  <a:outerShdw blurRad="38100" dist="38100" dir="2700000" algn="tl">
                    <a:srgbClr val="000000">
                      <a:alpha val="43137"/>
                    </a:srgbClr>
                  </a:outerShdw>
                </a:effectLst>
              </a:rPr>
              <a:t>να μοχθούν για το καλύτερο </a:t>
            </a:r>
            <a:r>
              <a:rPr lang="el-GR" spc="300" dirty="0">
                <a:effectLst>
                  <a:outerShdw blurRad="38100" dist="38100" dir="2700000" algn="tl">
                    <a:srgbClr val="000000">
                      <a:alpha val="43137"/>
                    </a:srgbClr>
                  </a:outerShdw>
                </a:effectLst>
              </a:rPr>
              <a:t>και </a:t>
            </a:r>
            <a:r>
              <a:rPr lang="el-GR" spc="300" dirty="0">
                <a:solidFill>
                  <a:srgbClr val="FF0000"/>
                </a:solidFill>
                <a:effectLst>
                  <a:outerShdw blurRad="38100" dist="38100" dir="2700000" algn="tl">
                    <a:srgbClr val="000000">
                      <a:alpha val="43137"/>
                    </a:srgbClr>
                  </a:outerShdw>
                </a:effectLst>
              </a:rPr>
              <a:t>να το ανακαλύπτουν στους εαυτούς τους</a:t>
            </a:r>
            <a:r>
              <a:rPr lang="el-GR" spc="300" dirty="0" smtClean="0">
                <a:effectLst>
                  <a:outerShdw blurRad="38100" dist="38100" dir="2700000" algn="tl">
                    <a:srgbClr val="000000">
                      <a:alpha val="43137"/>
                    </a:srgbClr>
                  </a:outerShdw>
                </a:effectLst>
              </a:rPr>
              <a:t>.</a:t>
            </a:r>
          </a:p>
          <a:p>
            <a:endParaRPr lang="el-GR" spc="300" dirty="0">
              <a:effectLst>
                <a:outerShdw blurRad="38100" dist="38100" dir="2700000" algn="tl">
                  <a:srgbClr val="000000">
                    <a:alpha val="43137"/>
                  </a:srgbClr>
                </a:outerShdw>
              </a:effectLst>
            </a:endParaRPr>
          </a:p>
          <a:p>
            <a:r>
              <a:rPr lang="el-GR" spc="300" dirty="0">
                <a:effectLst>
                  <a:outerShdw blurRad="38100" dist="38100" dir="2700000" algn="tl">
                    <a:srgbClr val="000000">
                      <a:alpha val="43137"/>
                    </a:srgbClr>
                  </a:outerShdw>
                </a:effectLst>
              </a:rPr>
              <a:t>Οι  καλοί δάσκαλοι είναι </a:t>
            </a:r>
            <a:r>
              <a:rPr lang="el-GR" b="1" spc="300" dirty="0">
                <a:solidFill>
                  <a:srgbClr val="FF0000"/>
                </a:solidFill>
                <a:effectLst>
                  <a:outerShdw blurRad="38100" dist="38100" dir="2700000" algn="tl">
                    <a:srgbClr val="000000">
                      <a:alpha val="43137"/>
                    </a:srgbClr>
                  </a:outerShdw>
                </a:effectLst>
              </a:rPr>
              <a:t>πηγές πείρας</a:t>
            </a:r>
            <a:r>
              <a:rPr lang="el-GR" spc="300" dirty="0">
                <a:effectLst>
                  <a:outerShdw blurRad="38100" dist="38100" dir="2700000" algn="tl">
                    <a:srgbClr val="000000">
                      <a:alpha val="43137"/>
                    </a:srgbClr>
                  </a:outerShdw>
                </a:effectLst>
              </a:rPr>
              <a:t>. Έχουν περάσει και οι ίδιοι από τα θρανία, έχουν βρεθεί σε ανάλογες </a:t>
            </a:r>
            <a:r>
              <a:rPr lang="el-GR" spc="300" dirty="0" smtClean="0">
                <a:effectLst>
                  <a:outerShdw blurRad="38100" dist="38100" dir="2700000" algn="tl">
                    <a:srgbClr val="000000">
                      <a:alpha val="43137"/>
                    </a:srgbClr>
                  </a:outerShdw>
                </a:effectLst>
              </a:rPr>
              <a:t>περιστάσεις </a:t>
            </a:r>
            <a:r>
              <a:rPr lang="el-GR" spc="300" dirty="0">
                <a:effectLst>
                  <a:outerShdw blurRad="38100" dist="38100" dir="2700000" algn="tl">
                    <a:srgbClr val="000000">
                      <a:alpha val="43137"/>
                    </a:srgbClr>
                  </a:outerShdw>
                </a:effectLst>
              </a:rPr>
              <a:t>με τους μαθητές τους και είναι σε θέση να μεταδίδουν μαθήματα, όχι μόνο σχετικά με κάποιο γνωστικό αντικείμενο αλλά </a:t>
            </a:r>
            <a:r>
              <a:rPr lang="el-GR" b="1" spc="300" dirty="0">
                <a:solidFill>
                  <a:srgbClr val="FF0000"/>
                </a:solidFill>
                <a:effectLst>
                  <a:outerShdw blurRad="38100" dist="38100" dir="2700000" algn="tl">
                    <a:srgbClr val="000000">
                      <a:alpha val="43137"/>
                    </a:srgbClr>
                  </a:outerShdw>
                </a:effectLst>
              </a:rPr>
              <a:t>μαθήματα  ζωής </a:t>
            </a:r>
            <a:r>
              <a:rPr lang="el-GR" spc="300" dirty="0" smtClean="0">
                <a:effectLst>
                  <a:outerShdw blurRad="38100" dist="38100" dir="2700000" algn="tl">
                    <a:srgbClr val="000000">
                      <a:alpha val="43137"/>
                    </a:srgbClr>
                  </a:outerShdw>
                </a:effectLst>
              </a:rPr>
              <a:t>.</a:t>
            </a:r>
          </a:p>
          <a:p>
            <a:endParaRPr lang="el-GR" spc="300" dirty="0">
              <a:effectLst>
                <a:outerShdw blurRad="38100" dist="38100" dir="2700000" algn="tl">
                  <a:srgbClr val="000000">
                    <a:alpha val="43137"/>
                  </a:srgbClr>
                </a:outerShdw>
              </a:effectLst>
            </a:endParaRPr>
          </a:p>
          <a:p>
            <a:r>
              <a:rPr lang="el-GR" spc="300" dirty="0">
                <a:effectLst>
                  <a:outerShdw blurRad="38100" dist="38100" dir="2700000" algn="tl">
                    <a:srgbClr val="000000">
                      <a:alpha val="43137"/>
                    </a:srgbClr>
                  </a:outerShdw>
                </a:effectLst>
              </a:rPr>
              <a:t>Οι δάσκαλοι πρέπει </a:t>
            </a:r>
            <a:r>
              <a:rPr lang="el-GR" spc="300" dirty="0" smtClean="0">
                <a:effectLst>
                  <a:outerShdw blurRad="38100" dist="38100" dir="2700000" algn="tl">
                    <a:srgbClr val="000000">
                      <a:alpha val="43137"/>
                    </a:srgbClr>
                  </a:outerShdw>
                </a:effectLst>
              </a:rPr>
              <a:t>διαρκώς να </a:t>
            </a:r>
            <a:r>
              <a:rPr lang="el-GR" spc="300" dirty="0">
                <a:solidFill>
                  <a:srgbClr val="FF0000"/>
                </a:solidFill>
                <a:effectLst>
                  <a:outerShdw blurRad="38100" dist="38100" dir="2700000" algn="tl">
                    <a:srgbClr val="000000">
                      <a:alpha val="43137"/>
                    </a:srgbClr>
                  </a:outerShdw>
                </a:effectLst>
              </a:rPr>
              <a:t>επανασχεδιάζουν</a:t>
            </a:r>
            <a:r>
              <a:rPr lang="el-GR" spc="300" dirty="0">
                <a:effectLst>
                  <a:outerShdw blurRad="38100" dist="38100" dir="2700000" algn="tl">
                    <a:srgbClr val="000000">
                      <a:alpha val="43137"/>
                    </a:srgbClr>
                  </a:outerShdw>
                </a:effectLst>
              </a:rPr>
              <a:t> τον εαυτό τους, το επάγγελμά τους, τα εργαλεία και τις τεχνικές που χρησιμοποιούν, τη σχέση τους με τους </a:t>
            </a:r>
            <a:r>
              <a:rPr lang="el-GR" spc="300" dirty="0" smtClean="0">
                <a:effectLst>
                  <a:outerShdw blurRad="38100" dist="38100" dir="2700000" algn="tl">
                    <a:srgbClr val="000000">
                      <a:alpha val="43137"/>
                    </a:srgbClr>
                  </a:outerShdw>
                </a:effectLst>
              </a:rPr>
              <a:t>μαθητές, </a:t>
            </a:r>
            <a:r>
              <a:rPr lang="el-GR" spc="300" dirty="0">
                <a:effectLst>
                  <a:outerShdw blurRad="38100" dist="38100" dir="2700000" algn="tl">
                    <a:srgbClr val="000000">
                      <a:alpha val="43137"/>
                    </a:srgbClr>
                  </a:outerShdw>
                </a:effectLst>
              </a:rPr>
              <a:t>με σκοπό να </a:t>
            </a:r>
            <a:r>
              <a:rPr lang="el-GR" spc="300" dirty="0" smtClean="0">
                <a:effectLst>
                  <a:outerShdw blurRad="38100" dist="38100" dir="2700000" algn="tl">
                    <a:srgbClr val="000000">
                      <a:alpha val="43137"/>
                    </a:srgbClr>
                  </a:outerShdw>
                </a:effectLst>
              </a:rPr>
              <a:t>υπηρετήσουν </a:t>
            </a:r>
            <a:r>
              <a:rPr lang="el-GR" spc="300" dirty="0">
                <a:effectLst>
                  <a:outerShdw blurRad="38100" dist="38100" dir="2700000" algn="tl">
                    <a:srgbClr val="000000">
                      <a:alpha val="43137"/>
                    </a:srgbClr>
                  </a:outerShdw>
                </a:effectLst>
              </a:rPr>
              <a:t>καλύτερα το κοινωνικό σύνολο</a:t>
            </a:r>
            <a:r>
              <a:rPr lang="el-GR" spc="300" dirty="0" smtClean="0">
                <a:effectLst>
                  <a:outerShdw blurRad="38100" dist="38100" dir="2700000" algn="tl">
                    <a:srgbClr val="000000">
                      <a:alpha val="43137"/>
                    </a:srgbClr>
                  </a:outerShdw>
                </a:effectLst>
              </a:rPr>
              <a:t>.</a:t>
            </a:r>
            <a:endParaRPr lang="el-GR" spc="300" dirty="0">
              <a:effectLst>
                <a:outerShdw blurRad="38100" dist="38100" dir="2700000" algn="tl">
                  <a:srgbClr val="000000">
                    <a:alpha val="43137"/>
                  </a:srgbClr>
                </a:outerShdw>
              </a:effectLst>
            </a:endParaRPr>
          </a:p>
        </p:txBody>
      </p:sp>
      <p:pic>
        <p:nvPicPr>
          <p:cNvPr id="2050" name="Picture 2" descr="C:\Users\αγαπουλακι\Desktop\ΑΝΤΡΕΑΣ\TEACHING PAINTINGS\brussels-students.jpg"/>
          <p:cNvPicPr>
            <a:picLocks noGrp="1" noChangeAspect="1" noChangeArrowheads="1"/>
          </p:cNvPicPr>
          <p:nvPr>
            <p:ph idx="1"/>
          </p:nvPr>
        </p:nvPicPr>
        <p:blipFill>
          <a:blip r:embed="rId2" cstate="print"/>
          <a:srcRect/>
          <a:stretch>
            <a:fillRect/>
          </a:stretch>
        </p:blipFill>
        <p:spPr bwMode="auto">
          <a:xfrm>
            <a:off x="4929190" y="214290"/>
            <a:ext cx="4071966" cy="6478127"/>
          </a:xfrm>
          <a:prstGeom prst="rect">
            <a:avLst/>
          </a:prstGeom>
          <a:noFill/>
        </p:spPr>
      </p:pic>
    </p:spTree>
    <p:extLst>
      <p:ext uri="{BB962C8B-B14F-4D97-AF65-F5344CB8AC3E}">
        <p14:creationId xmlns:p14="http://schemas.microsoft.com/office/powerpoint/2010/main" val="167478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4357686" cy="5806428"/>
          </a:xfrm>
        </p:spPr>
        <p:txBody>
          <a:bodyPr>
            <a:noAutofit/>
          </a:bodyPr>
          <a:lstStyle/>
          <a:p>
            <a:pPr algn="ctr">
              <a:buNone/>
            </a:pPr>
            <a:r>
              <a:rPr lang="en-US" sz="2400" dirty="0" smtClean="0"/>
              <a:t>     </a:t>
            </a:r>
            <a:r>
              <a:rPr lang="el-GR" sz="2000" dirty="0" smtClean="0"/>
              <a:t>Φανταστείτε τον εαυτό σας να ακούει μια διάλεξη. </a:t>
            </a:r>
            <a:endParaRPr lang="en-US" sz="2000" dirty="0" smtClean="0"/>
          </a:p>
          <a:p>
            <a:pPr algn="ctr">
              <a:buNone/>
            </a:pPr>
            <a:r>
              <a:rPr lang="el-GR" sz="2000" dirty="0" smtClean="0"/>
              <a:t>Ακόμη και εάν το περιεχόμενο της διάλεξης είναι ενδιαφέρον για σας και ο παρουσιαστής κάνει ικανοποιητικό έργο, </a:t>
            </a:r>
            <a:endParaRPr lang="en-US" sz="2000" dirty="0" smtClean="0"/>
          </a:p>
          <a:p>
            <a:pPr algn="ctr">
              <a:buNone/>
            </a:pPr>
            <a:r>
              <a:rPr lang="el-GR" sz="2000" dirty="0" smtClean="0"/>
              <a:t>εσείς μπορεί να πιάνετε το λογισμό σας να περιπλανάται.</a:t>
            </a:r>
            <a:endParaRPr lang="en-US" sz="2000" dirty="0" smtClean="0"/>
          </a:p>
          <a:p>
            <a:pPr algn="ctr">
              <a:buNone/>
            </a:pPr>
            <a:r>
              <a:rPr lang="el-GR" sz="2000" dirty="0" smtClean="0"/>
              <a:t>Αυτό συμβαίνει επειδή η </a:t>
            </a:r>
            <a:r>
              <a:rPr lang="el-GR" sz="2000" b="1" dirty="0" smtClean="0"/>
              <a:t>μαθησιακή διεργασία</a:t>
            </a:r>
            <a:r>
              <a:rPr lang="el-GR" sz="2000" dirty="0" smtClean="0"/>
              <a:t>, η οποία, όσον αφορά μια διάλεξη, είναι ουσιαστικά </a:t>
            </a:r>
            <a:r>
              <a:rPr lang="el-GR" sz="2000" i="1" dirty="0" err="1" smtClean="0"/>
              <a:t>μονο</a:t>
            </a:r>
            <a:r>
              <a:rPr lang="el-GR" sz="2000" dirty="0" err="1" smtClean="0"/>
              <a:t>δρομική</a:t>
            </a:r>
            <a:r>
              <a:rPr lang="el-GR" sz="2000" dirty="0" smtClean="0"/>
              <a:t>, </a:t>
            </a:r>
            <a:endParaRPr lang="en-US" sz="2000" dirty="0" smtClean="0"/>
          </a:p>
          <a:p>
            <a:pPr algn="ctr">
              <a:buNone/>
            </a:pPr>
            <a:r>
              <a:rPr lang="el-GR" sz="2000" dirty="0" smtClean="0"/>
              <a:t>από τον εκπαιδευτή ως </a:t>
            </a:r>
            <a:r>
              <a:rPr lang="el-GR" sz="2000" dirty="0" err="1" smtClean="0"/>
              <a:t>πάροχο</a:t>
            </a:r>
            <a:r>
              <a:rPr lang="el-GR" sz="2000" dirty="0" smtClean="0"/>
              <a:t> πληροφοριών προς εσάς ως δέκτη, </a:t>
            </a:r>
          </a:p>
          <a:p>
            <a:pPr algn="ctr">
              <a:buNone/>
            </a:pPr>
            <a:r>
              <a:rPr lang="el-GR" sz="2000" b="1" u="sng" dirty="0" smtClean="0"/>
              <a:t>δεν </a:t>
            </a:r>
            <a:r>
              <a:rPr lang="el-GR" sz="2000" u="sng" dirty="0" smtClean="0"/>
              <a:t>απαιτεί</a:t>
            </a:r>
            <a:r>
              <a:rPr lang="el-GR" sz="2000" dirty="0" smtClean="0"/>
              <a:t>  την </a:t>
            </a:r>
            <a:r>
              <a:rPr lang="el-GR" sz="2000" dirty="0" smtClean="0">
                <a:solidFill>
                  <a:srgbClr val="FF0000"/>
                </a:solidFill>
                <a:effectLst>
                  <a:outerShdw blurRad="38100" dist="38100" dir="2700000" algn="tl">
                    <a:srgbClr val="000000">
                      <a:alpha val="43137"/>
                    </a:srgbClr>
                  </a:outerShdw>
                </a:effectLst>
              </a:rPr>
              <a:t>ενεργή σας συμμετοχή </a:t>
            </a:r>
            <a:r>
              <a:rPr lang="el-GR" sz="2000" dirty="0" smtClean="0"/>
              <a:t>για να εξελιχθεί· </a:t>
            </a:r>
          </a:p>
          <a:p>
            <a:pPr algn="ctr">
              <a:buNone/>
            </a:pPr>
            <a:r>
              <a:rPr lang="el-GR" sz="2000" dirty="0" smtClean="0"/>
              <a:t>     εξελίσσεται  </a:t>
            </a:r>
            <a:r>
              <a:rPr lang="el-GR" sz="2000" i="1" dirty="0" smtClean="0"/>
              <a:t>ερήμην σας.</a:t>
            </a:r>
          </a:p>
        </p:txBody>
      </p:sp>
      <p:sp>
        <p:nvSpPr>
          <p:cNvPr id="4" name="Title 1"/>
          <p:cNvSpPr>
            <a:spLocks noGrp="1"/>
          </p:cNvSpPr>
          <p:nvPr>
            <p:ph type="title"/>
          </p:nvPr>
        </p:nvSpPr>
        <p:spPr>
          <a:xfrm>
            <a:off x="0" y="0"/>
            <a:ext cx="9144000" cy="928670"/>
          </a:xfrm>
        </p:spPr>
        <p:txBody>
          <a:bodyPr>
            <a:noAutofit/>
          </a:bodyPr>
          <a:lstStyle/>
          <a:p>
            <a:r>
              <a:rPr lang="el-GR" sz="2800" dirty="0" smtClean="0"/>
              <a:t>Η</a:t>
            </a:r>
            <a:r>
              <a:rPr lang="el-GR" sz="2800" b="1" dirty="0" smtClean="0"/>
              <a:t>  </a:t>
            </a:r>
            <a:r>
              <a:rPr lang="el-GR" sz="2800" b="1" spc="600" dirty="0" smtClean="0">
                <a:solidFill>
                  <a:srgbClr val="FF0000"/>
                </a:solidFill>
                <a:effectLst>
                  <a:outerShdw blurRad="38100" dist="38100" dir="2700000" algn="tl">
                    <a:srgbClr val="000000">
                      <a:alpha val="43137"/>
                    </a:srgbClr>
                  </a:outerShdw>
                </a:effectLst>
              </a:rPr>
              <a:t>ενεργός συμμετοχή </a:t>
            </a:r>
            <a:r>
              <a:rPr lang="el-GR" sz="2800" b="1" dirty="0" smtClean="0">
                <a:solidFill>
                  <a:srgbClr val="FF0000"/>
                </a:solidFill>
              </a:rPr>
              <a:t>του εκπαιδευόμενου </a:t>
            </a:r>
            <a:br>
              <a:rPr lang="el-GR" sz="2800" b="1" dirty="0" smtClean="0">
                <a:solidFill>
                  <a:srgbClr val="FF0000"/>
                </a:solidFill>
              </a:rPr>
            </a:br>
            <a:r>
              <a:rPr lang="el-GR" sz="2800" spc="300" dirty="0" smtClean="0">
                <a:effectLst>
                  <a:outerShdw blurRad="38100" dist="38100" dir="2700000" algn="tl">
                    <a:srgbClr val="000000">
                      <a:alpha val="43137"/>
                    </a:srgbClr>
                  </a:outerShdw>
                </a:effectLst>
              </a:rPr>
              <a:t>αυξάνει</a:t>
            </a:r>
            <a:r>
              <a:rPr lang="el-GR" sz="2800" dirty="0" smtClean="0"/>
              <a:t> τη </a:t>
            </a:r>
            <a:r>
              <a:rPr lang="el-GR" sz="2800" dirty="0" smtClean="0">
                <a:solidFill>
                  <a:srgbClr val="FF0000"/>
                </a:solidFill>
                <a:effectLst>
                  <a:outerShdw blurRad="38100" dist="38100" dir="2700000" algn="tl">
                    <a:srgbClr val="000000">
                      <a:alpha val="43137"/>
                    </a:srgbClr>
                  </a:outerShdw>
                </a:effectLst>
              </a:rPr>
              <a:t>μαθησιακή αξία.</a:t>
            </a:r>
            <a:endParaRPr lang="el-GR" sz="2800" dirty="0">
              <a:solidFill>
                <a:srgbClr val="FF0000"/>
              </a:solidFill>
              <a:effectLst>
                <a:outerShdw blurRad="38100" dist="38100" dir="2700000" algn="tl">
                  <a:srgbClr val="000000">
                    <a:alpha val="43137"/>
                  </a:srgbClr>
                </a:outerShdw>
              </a:effectLst>
            </a:endParaRPr>
          </a:p>
        </p:txBody>
      </p:sp>
      <p:pic>
        <p:nvPicPr>
          <p:cNvPr id="129026" name="Picture 2" descr="C:\Users\αγαπουλακι\Desktop\ΑΝΤΡΕΑΣ\TEACHING PAINTINGS\scholars-at-a-lecture.jpg!HD.jpg"/>
          <p:cNvPicPr>
            <a:picLocks noChangeAspect="1" noChangeArrowheads="1"/>
          </p:cNvPicPr>
          <p:nvPr/>
        </p:nvPicPr>
        <p:blipFill>
          <a:blip r:embed="rId2" cstate="print"/>
          <a:srcRect/>
          <a:stretch>
            <a:fillRect/>
          </a:stretch>
        </p:blipFill>
        <p:spPr bwMode="auto">
          <a:xfrm>
            <a:off x="4357686" y="1000108"/>
            <a:ext cx="4572032" cy="5342199"/>
          </a:xfrm>
          <a:prstGeom prst="rect">
            <a:avLst/>
          </a:prstGeom>
          <a:noFill/>
        </p:spPr>
      </p:pic>
    </p:spTree>
    <p:extLst>
      <p:ext uri="{BB962C8B-B14F-4D97-AF65-F5344CB8AC3E}">
        <p14:creationId xmlns:p14="http://schemas.microsoft.com/office/powerpoint/2010/main" val="2327758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αγαπουλακι\Desktop\ΑΝΤΡΕΑΣ\TEACHING PAINTINGS\the-teacher-1645.jpg"/>
          <p:cNvPicPr>
            <a:picLocks noChangeAspect="1" noChangeArrowheads="1"/>
          </p:cNvPicPr>
          <p:nvPr/>
        </p:nvPicPr>
        <p:blipFill>
          <a:blip r:embed="rId2" cstate="print"/>
          <a:srcRect/>
          <a:stretch>
            <a:fillRect/>
          </a:stretch>
        </p:blipFill>
        <p:spPr bwMode="auto">
          <a:xfrm>
            <a:off x="5072066" y="1643050"/>
            <a:ext cx="3617207" cy="5072098"/>
          </a:xfrm>
          <a:prstGeom prst="rect">
            <a:avLst/>
          </a:prstGeom>
          <a:noFill/>
        </p:spPr>
      </p:pic>
      <p:pic>
        <p:nvPicPr>
          <p:cNvPr id="1027" name="Picture 3" descr="C:\Users\αγαπουλακι\Desktop\ΑΝΤΡΕΑΣ\TEACHING PAINTINGS\a-scholar-1631-λόγιος δάσκαλος.jpg"/>
          <p:cNvPicPr>
            <a:picLocks noChangeAspect="1" noChangeArrowheads="1"/>
          </p:cNvPicPr>
          <p:nvPr/>
        </p:nvPicPr>
        <p:blipFill>
          <a:blip r:embed="rId3" cstate="print"/>
          <a:srcRect/>
          <a:stretch>
            <a:fillRect/>
          </a:stretch>
        </p:blipFill>
        <p:spPr bwMode="auto">
          <a:xfrm>
            <a:off x="428596" y="1714488"/>
            <a:ext cx="4222377" cy="4857784"/>
          </a:xfrm>
          <a:prstGeom prst="rect">
            <a:avLst/>
          </a:prstGeom>
          <a:noFill/>
        </p:spPr>
      </p:pic>
      <p:sp>
        <p:nvSpPr>
          <p:cNvPr id="179201" name="Rectangle 1"/>
          <p:cNvSpPr>
            <a:spLocks noGrp="1" noChangeArrowheads="1"/>
          </p:cNvSpPr>
          <p:nvPr>
            <p:ph type="title"/>
          </p:nvPr>
        </p:nvSpPr>
        <p:spPr bwMode="auto">
          <a:xfrm>
            <a:off x="0" y="31268"/>
            <a:ext cx="91440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a:t>
            </a:r>
            <a:r>
              <a:rPr kumimoji="0" lang="el-GR" sz="24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συμβατική, τυπική προσέγγιση </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της διδασκαλίας. </a:t>
            </a:r>
            <a:br>
              <a:rPr kumimoji="0" lang="el-G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Τρέχουσα  η ανάγκη για τον </a:t>
            </a:r>
            <a:b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l-GR"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ε π α ν α π ρ ο σ δ ι ο ρ ι σ μ ό  </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και τον  </a:t>
            </a:r>
            <a:r>
              <a:rPr kumimoji="0" lang="el-GR"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ε μ π λ ο υ τ ι σ μ ό  </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του ρόλου του δασκάλου και του πολύπλευρου επαγγέλματός του,</a:t>
            </a:r>
            <a:b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πέρα από το να εκπέμπει και να κυκλοφορεί απλώς πληροφορίες</a:t>
            </a:r>
            <a:r>
              <a:rPr lang="el-GR" sz="2000" dirty="0" smtClean="0">
                <a:latin typeface="Calibri" pitchFamily="34" charset="0"/>
                <a:ea typeface="Calibri" pitchFamily="34" charset="0"/>
                <a:cs typeface="Times New Roman" pitchFamily="18" charset="0"/>
              </a:rPr>
              <a: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66617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3411</Words>
  <Application>Microsoft Office PowerPoint</Application>
  <PresentationFormat>Προβολή στην οθόνη (4:3)</PresentationFormat>
  <Paragraphs>279</Paragraphs>
  <Slides>42</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Θέμα του Office</vt:lpstr>
      <vt:lpstr>Εκπαιδευτική Ημερίδα Επιστημονικής Εταιρείας  Φοιτητών Ιατρικής Ελλάδας - Παραρτήματος Αθηνών 5.11.2018   Hippocrates’ Dilemmas |  Καθημερινές προκλήσεις στον χώρο της Ιατρικής  Εφαρμογή συγχρόνων μεθόδων διδασκαλίας στην Ιατρική      </vt:lpstr>
      <vt:lpstr>ΣΥΜΠΕΡΑΣΜΑΤΑ ΕΡΕΥΝΑΣ ΜΕ ΔΙΑΝΟΜΗ ΕΡΩΤΗΜΑΤΟΛΟΓΙΩΝ ΣΕ ΦΟΙΤΗΤΕΣ  </vt:lpstr>
      <vt:lpstr>Προκαταλήψεις (ταμπού)  στην ιατρική εκπαίδευση</vt:lpstr>
      <vt:lpstr>Παρουσίαση του PowerPoint</vt:lpstr>
      <vt:lpstr>H αφομοίωση της θεωρίας  μέσω της  πράξης  και στα ιατρικά συγγράμματα. A. C. Lazaris (ed.) CLINICAL GENITOURINARY PATHOLOGY :  A Case-based Learning Approach.  SPRINGER,  Berlin 2018.</vt:lpstr>
      <vt:lpstr>Η αποκατάσταση του ενδιαφέροντος για μάθηση συνιστά σύγχρονη, άκρως επιτακτική ανάγκη.  </vt:lpstr>
      <vt:lpstr>Η  απώλεια του ενδιαφέροντος για τη μάθηση είναι ένας βάσιμος λόγος  διαμαρτυρίας   με στόχο την  αναβάθμιση  δασκάλων και διδασκαλίας.</vt:lpstr>
      <vt:lpstr>Η  ενεργός συμμετοχή του εκπαιδευόμενου  αυξάνει τη μαθησιακή αξία.</vt:lpstr>
      <vt:lpstr>Η συμβατική, τυπική προσέγγιση της διδασκαλίας.  Τρέχουσα  η ανάγκη για τον  ε π α ν α π ρ ο σ δ ι ο ρ ι σ μ ό  και τον  ε μ π λ ο υ τ ι σ μ ό   του ρόλου του δασκάλου και του πολύπλευρου επαγγέλματός του,  πέρα από το να εκπέμπει και να κυκλοφορεί απλώς πληροφορίες.</vt:lpstr>
      <vt:lpstr>  Επαναπροσδιορισμός  των εκπαιδευτικών αναγκών </vt:lpstr>
      <vt:lpstr>Παρουσίαση του PowerPoint</vt:lpstr>
      <vt:lpstr>Παρουσίαση του PowerPoint</vt:lpstr>
      <vt:lpstr>Στο πλαίσιο της βιωματικής εκπαίδευσης,  ο ρόλος του δασκάλου - διαμεσολαβητή  περιλαμβάνει: </vt:lpstr>
      <vt:lpstr>Παρουσίαση του PowerPoint</vt:lpstr>
      <vt:lpstr>Στο πλαίσιο της βιωματικής εκπαίδευσης,  ο ρόλος του δασκάλου - διαμεσολαβητή  περιλαμβάνει: </vt:lpstr>
      <vt:lpstr>Ο δάσκαλος ως  δ ι α μ ε σ ο λ α β η τ ή ς  της μάθησης </vt:lpstr>
      <vt:lpstr>Μια ιδιαίτερη στρατηγική διδασκαλίας –  ένας ιδιαίτερος, διακριτός ρόλος του δασκάλου. </vt:lpstr>
      <vt:lpstr>Η  Τέχνη της υποκριτικής  στην υπηρεσία της διδασκαλίας</vt:lpstr>
      <vt:lpstr>Οι Δάσκαλοι ως Ερμηνευτές: η Τέχνη της Ώθησης των Μαθητών  στη Μάθηση Οι καλοί ηθοποιοί σαγηνεύουν το ακροατήριό τους κυρίως με την ειλικρίνεια των συναισθημάτων τους.  Οι καλοί δάσκαλοι είναι  σπουδαίοι ερμηνευτές και αφηγητές  που καθηλώνουν την προσοχή των μαθητών τους. </vt:lpstr>
      <vt:lpstr>Επανακαλύπτοντας  το ρόλο του δασκάλου</vt:lpstr>
      <vt:lpstr>Παρουσίαση του PowerPoint</vt:lpstr>
      <vt:lpstr>Παρουσίαση του PowerPoint</vt:lpstr>
      <vt:lpstr>Παρουσίαση του PowerPoint</vt:lpstr>
      <vt:lpstr>Παρουσίαση του PowerPoint</vt:lpstr>
      <vt:lpstr>Εναρμόνιση - εξισορρόπηση μεταξύ  ακαδημαϊκού-παραδοσιακού και βιωματικού-εμπειρικού   τρόπου διδασκαλίας και μάθησης .</vt:lpstr>
      <vt:lpstr>Συγκρίσεις </vt:lpstr>
      <vt:lpstr>Διαφορές μεταξύ συμβατικής, ακαδημαϊκής εκπαίδευσης  και  βιωματικής μάθησης </vt:lpstr>
      <vt:lpstr>Παρά τα  αναμφισβήτητα οφέλη της βιωματικής  μάθησης και διδασκαλίας, είναι γεγονός ότι η συμβατική, ακαδημαϊκή  θεώρηση  της μάθησης και της διδασκαλίας επίσης έχει  παιδαγωγική  αξία, καθώς  συμβάλλει σημαντικά στην οργάνωση της σκέψης και στην άσκηση της μνήμης  και βεβαίως έχει υπηρετηθεί, σε πολλές περιπτώσεις,  από εμπνευσμένους και αποτελεσματικούς δασκάλους.  Ανεξαρτήτως  της μεθόδου διδασκαλίας τους, οι εμπνευσμένοι δάσκαλοι έχουν  κοινό  κίνητρο, όπως θα δούμε παρακάτω.   </vt:lpstr>
      <vt:lpstr>Παρουσίαση του PowerPoint</vt:lpstr>
      <vt:lpstr>   Το σύστημα εκπαίδευσης που περιλαμβάνει τη στενή σχέση δασκάλου-μαθητευομένου, ακόμη και σήμερα, φαίνεται να είναι ο πιο σωστός και αποτελεσματικός τρόπος για να μάθει την τέχνη του ένας ιατρός. </vt:lpstr>
      <vt:lpstr>Παρουσίαση του PowerPoint</vt:lpstr>
      <vt:lpstr>Πώς εξηγείς  το ότι αυτοί οι φοιτητές φαίνονται τόσο  απρόθυμοι, αδιάφοροι,  σκυθρωποί και αποκαρδιωμένοι; </vt:lpstr>
      <vt:lpstr>Διαβάστε  απ’ τα βιβλία σας, μελετήστε την ύλη  και κατανοήστε την!; </vt:lpstr>
      <vt:lpstr>Η διδασκαλία  θα είναι πιο πετυχημένη,   εάν ο δάσκαλος: </vt:lpstr>
      <vt:lpstr>Η διδακτική λειτουργία  αποτελεί  μια διεργασία  μοιράσματος. </vt:lpstr>
      <vt:lpstr>Τι κίνητρα υπάρχουν για τη διδασκαλία; Πώς επωφελείται ο ίδιος ο δάσκαλος από την άσκηση του επαγγέλματός του;    </vt:lpstr>
      <vt:lpstr>Τι κίνητρα υπάρχουν για τη διδασκαλία; Πώς επωφελείται ο ίδιος ο δάσκαλος από την άσκηση του επαγγέλματός του;  </vt:lpstr>
      <vt:lpstr>«Ένας αποτελεσματικός δάσκαλος είναι παθιασμένος για  διδασκαλία. Πρόκειται για πάθος που είναι εσωτερική επιταγή, η οποία δεν εξαρτάται από την αποδοχή του, από φιλοφρονήσεις ή από  άμεσα ορατά αποτελέσματα. Είναι πάθος που αναστέλλει την αποθάρρυνση ή την υπερκόπωση, καθώς πρόκειται για μια εσωτερική φωτιά που παρακινεί και ενεργοποιεί. Είναι πάθος που επίσης συναρπάζει και εμπνέει τους μαθητές».</vt:lpstr>
      <vt:lpstr>Πτυχές προσωπικότητας και άσκηση διδασκαλίας σε ένα ανθρωποκεντρικό εκπαιδευτικό σύστημα. Προσωπικές απόψεις μετά από 38 χρόνια ενασχόλησης  με την εκπαίδευση,  τα 20 από τα οποία ως μέλος ΔΕΠ. </vt:lpstr>
      <vt:lpstr>Παρουσίαση του PowerPoint</vt:lpstr>
      <vt:lpstr>Β ι ώ ν ο ν τ α ς  το φως της γνώσης</vt:lpstr>
      <vt:lpstr>             Εν κατακλείδι, η θεσμική κατοχύρωση  της  εμπειρικής/βιωματικής  μάθησης  π α ρ ά λ λ η λ α   με  την  παραδοσιακή ακαδημαϊκή μάθηση  είναι μια σύγχρονη αναγκαιότητα.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Νεφέλη</dc:creator>
  <cp:lastModifiedBy>Νεφέλη</cp:lastModifiedBy>
  <cp:revision>29</cp:revision>
  <dcterms:created xsi:type="dcterms:W3CDTF">2018-10-21T09:36:51Z</dcterms:created>
  <dcterms:modified xsi:type="dcterms:W3CDTF">2018-11-04T15:59:36Z</dcterms:modified>
</cp:coreProperties>
</file>