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0" d="100"/>
          <a:sy n="160" d="100"/>
        </p:scale>
        <p:origin x="-21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746A-AA17-43B3-9F8B-8AD2F404B0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43BC-6D9D-4A56-BC51-1B3B9992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main differences between HTTP/1 and HTTP/2 is that HTTP/2 is </a:t>
            </a:r>
            <a:r>
              <a:rPr lang="en-US" dirty="0" smtClean="0"/>
              <a:t>a binary</a:t>
            </a:r>
            <a:r>
              <a:rPr lang="en-US" dirty="0"/>
              <a:t>, packet-based protocol, whereas HTTP/1 is entirely text-based.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Text-based protocols </a:t>
            </a:r>
            <a:r>
              <a:rPr lang="en-US" dirty="0"/>
              <a:t>are easy for humans to understand but more difficult for computers </a:t>
            </a:r>
            <a:r>
              <a:rPr lang="en-US" dirty="0" smtClean="0"/>
              <a:t>to parse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situation was acceptable for the simple request-and-response </a:t>
            </a:r>
            <a:r>
              <a:rPr lang="en-US" dirty="0" smtClean="0"/>
              <a:t>protocol that </a:t>
            </a:r>
            <a:r>
              <a:rPr lang="en-US" dirty="0"/>
              <a:t>HTTP started out as, but is increasingly limiting the use of the protocol for </a:t>
            </a:r>
            <a:r>
              <a:rPr lang="en-US" dirty="0" smtClean="0"/>
              <a:t>the modern </a:t>
            </a:r>
            <a:r>
              <a:rPr lang="en-US" dirty="0"/>
              <a:t>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text-based protocol, requests need to be sent and responses received </a:t>
            </a:r>
            <a:r>
              <a:rPr lang="en-US" dirty="0" smtClean="0"/>
              <a:t>in full </a:t>
            </a:r>
            <a:r>
              <a:rPr lang="en-US" dirty="0"/>
              <a:t>before another request can be processed.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HTTP/1.0 introduced binary </a:t>
            </a:r>
            <a:r>
              <a:rPr lang="en-US" dirty="0"/>
              <a:t>HTTP bodies, for example, where images and other media could </a:t>
            </a:r>
            <a:r>
              <a:rPr lang="en-US" dirty="0" smtClean="0"/>
              <a:t>be sent </a:t>
            </a:r>
            <a:r>
              <a:rPr lang="en-US" dirty="0"/>
              <a:t>in response, and HTTP/1.1 introduced pipelining </a:t>
            </a:r>
            <a:r>
              <a:rPr lang="en-US" dirty="0" smtClean="0"/>
              <a:t>and chunked encoding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Chunked </a:t>
            </a:r>
            <a:r>
              <a:rPr lang="en-US" dirty="0"/>
              <a:t>encoding allowed part of the message body to be sent </a:t>
            </a:r>
            <a:r>
              <a:rPr lang="en-US" dirty="0" smtClean="0"/>
              <a:t>first, with </a:t>
            </a:r>
            <a:r>
              <a:rPr lang="en-US" dirty="0"/>
              <a:t>the rest to follow as it became available.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HTTP body is split into </a:t>
            </a:r>
            <a:r>
              <a:rPr lang="en-US" dirty="0" smtClean="0"/>
              <a:t>chunks, and </a:t>
            </a:r>
            <a:r>
              <a:rPr lang="en-US" dirty="0"/>
              <a:t>the client receiving the chunked response (or the server receiving the </a:t>
            </a:r>
            <a:r>
              <a:rPr lang="en-US" dirty="0" smtClean="0"/>
              <a:t>chunked request</a:t>
            </a:r>
            <a:r>
              <a:rPr lang="en-US" dirty="0"/>
              <a:t>) could start processing the message before it was fully received.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is </a:t>
            </a:r>
            <a:r>
              <a:rPr lang="en-US" dirty="0"/>
              <a:t>often used when the length of data that’s generated dynamically </a:t>
            </a:r>
            <a:r>
              <a:rPr lang="en-US" dirty="0" smtClean="0"/>
              <a:t>isn’t known </a:t>
            </a:r>
            <a:r>
              <a:rPr lang="en-US" dirty="0"/>
              <a:t>in advance.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chunked encoding and pipelining have head-of-line (HOL</a:t>
            </a:r>
            <a:r>
              <a:rPr lang="en-US" dirty="0" smtClean="0"/>
              <a:t>) blocking </a:t>
            </a:r>
            <a:r>
              <a:rPr lang="en-US" dirty="0"/>
              <a:t>issues whereby the message at the top of the queue prevents </a:t>
            </a:r>
            <a:r>
              <a:rPr lang="en-US" dirty="0" smtClean="0"/>
              <a:t>subsequent responses </a:t>
            </a:r>
            <a:r>
              <a:rPr lang="en-US" dirty="0"/>
              <a:t>from being sent, not to mention the fact that pipelining was not well </a:t>
            </a:r>
            <a:r>
              <a:rPr lang="en-US" dirty="0" smtClean="0"/>
              <a:t>supported in </a:t>
            </a:r>
            <a:r>
              <a:rPr lang="en-US" dirty="0"/>
              <a:t>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122876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in HTTP/2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HTTP/2 now has a much higher limit on the number of requests in flight at </a:t>
            </a:r>
            <a:r>
              <a:rPr lang="en-US" sz="1600" dirty="0" smtClean="0"/>
              <a:t>any time </a:t>
            </a:r>
            <a:r>
              <a:rPr lang="en-US" sz="1600" dirty="0"/>
              <a:t>(typically, 100 active streams by default in many implementations), so </a:t>
            </a:r>
            <a:r>
              <a:rPr lang="en-US" sz="1600" dirty="0" smtClean="0"/>
              <a:t>many requests </a:t>
            </a:r>
            <a:r>
              <a:rPr lang="en-US" sz="1600" dirty="0"/>
              <a:t>no longer need to be queued by the browser and can be sent immediately.</a:t>
            </a:r>
          </a:p>
          <a:p>
            <a:r>
              <a:rPr lang="en-US" sz="1600" dirty="0"/>
              <a:t>This fact could lead to bandwidth being wasted on lower-priority resources </a:t>
            </a:r>
            <a:r>
              <a:rPr lang="en-US" sz="1600" dirty="0" smtClean="0"/>
              <a:t>(e.g., images</a:t>
            </a:r>
            <a:r>
              <a:rPr lang="en-US" sz="1600" dirty="0"/>
              <a:t>) </a:t>
            </a:r>
            <a:r>
              <a:rPr lang="en-US" sz="1600" dirty="0" smtClean="0"/>
              <a:t>and, therefore, </a:t>
            </a:r>
            <a:r>
              <a:rPr lang="en-US" sz="1600" dirty="0"/>
              <a:t>cause the page to appear to load slower over HTTP/2. </a:t>
            </a:r>
            <a:endParaRPr lang="en-US" sz="1600" dirty="0" smtClean="0"/>
          </a:p>
          <a:p>
            <a:r>
              <a:rPr lang="en-US" sz="1600" dirty="0" smtClean="0"/>
              <a:t>Stream prioritization </a:t>
            </a:r>
            <a:r>
              <a:rPr lang="en-US" sz="1600" dirty="0"/>
              <a:t>is needed so that the most critical resources can be sent with higher priority.</a:t>
            </a:r>
          </a:p>
          <a:p>
            <a:r>
              <a:rPr lang="en-US" sz="1600" dirty="0"/>
              <a:t>Stream prioritization is implemented by the server sending more frames </a:t>
            </a:r>
            <a:r>
              <a:rPr lang="en-US" sz="1600" dirty="0" smtClean="0"/>
              <a:t>for higher-priority </a:t>
            </a:r>
            <a:r>
              <a:rPr lang="en-US" sz="1600" dirty="0"/>
              <a:t>requests than for lower-priority requests when a queue of frames </a:t>
            </a:r>
            <a:r>
              <a:rPr lang="en-US" sz="1600" dirty="0" smtClean="0"/>
              <a:t>is ready to </a:t>
            </a:r>
            <a:r>
              <a:rPr lang="en-US" sz="1600" dirty="0"/>
              <a:t>be sent. </a:t>
            </a:r>
            <a:endParaRPr lang="en-US" sz="1600" dirty="0" smtClean="0"/>
          </a:p>
          <a:p>
            <a:r>
              <a:rPr lang="en-US" sz="1600" dirty="0" smtClean="0"/>
              <a:t>Stream </a:t>
            </a:r>
            <a:r>
              <a:rPr lang="en-US" sz="1600" dirty="0"/>
              <a:t>prioritization also allows greater control than </a:t>
            </a:r>
            <a:r>
              <a:rPr lang="en-US" sz="1600" dirty="0" smtClean="0"/>
              <a:t>under HTTP/1</a:t>
            </a:r>
            <a:r>
              <a:rPr lang="en-US" sz="1600" dirty="0"/>
              <a:t>, in which the separate connections are independent. </a:t>
            </a:r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HTTP/1, other </a:t>
            </a:r>
            <a:r>
              <a:rPr lang="en-US" sz="1600" dirty="0" smtClean="0"/>
              <a:t>than not </a:t>
            </a:r>
            <a:r>
              <a:rPr lang="en-US" sz="1600" dirty="0"/>
              <a:t>using a connection, it wasn’t possible to prioritize certain connections. If you </a:t>
            </a:r>
            <a:r>
              <a:rPr lang="en-US" sz="1600" dirty="0" smtClean="0"/>
              <a:t>have five </a:t>
            </a:r>
            <a:r>
              <a:rPr lang="en-US" sz="1600" dirty="0"/>
              <a:t>critical resources and a sixth noncritical one, under HTTP/1, all the </a:t>
            </a:r>
            <a:r>
              <a:rPr lang="en-US" sz="1600" dirty="0" smtClean="0"/>
              <a:t>resources can </a:t>
            </a:r>
            <a:r>
              <a:rPr lang="en-US" sz="1600" dirty="0"/>
              <a:t>be sent with the same priority on the six separate connections, or the first five </a:t>
            </a:r>
            <a:r>
              <a:rPr lang="en-US" sz="1600" dirty="0" smtClean="0"/>
              <a:t>can be </a:t>
            </a:r>
            <a:r>
              <a:rPr lang="en-US" sz="1600" dirty="0"/>
              <a:t>sent while the sixth </a:t>
            </a:r>
            <a:r>
              <a:rPr lang="en-US" sz="1600" dirty="0" smtClean="0"/>
              <a:t>held </a:t>
            </a:r>
            <a:r>
              <a:rPr lang="en-US" sz="1600" dirty="0"/>
              <a:t>back. </a:t>
            </a:r>
            <a:endParaRPr lang="en-US" sz="1600" dirty="0" smtClean="0"/>
          </a:p>
          <a:p>
            <a:r>
              <a:rPr lang="en-US" sz="1600" dirty="0" smtClean="0"/>
              <a:t>Under </a:t>
            </a:r>
            <a:r>
              <a:rPr lang="en-US" sz="1600" dirty="0"/>
              <a:t>HTTP/2, all </a:t>
            </a:r>
            <a:r>
              <a:rPr lang="en-US" sz="1600" dirty="0" smtClean="0"/>
              <a:t>6 requests </a:t>
            </a:r>
            <a:r>
              <a:rPr lang="en-US" sz="1600" dirty="0"/>
              <a:t>can be sent </a:t>
            </a:r>
            <a:r>
              <a:rPr lang="en-US" sz="1600" dirty="0" smtClean="0"/>
              <a:t>with the </a:t>
            </a:r>
            <a:r>
              <a:rPr lang="en-US" sz="1600" dirty="0"/>
              <a:t>appropriate priority, and this priority is used to decide how much resource to </a:t>
            </a:r>
            <a:r>
              <a:rPr lang="en-US" sz="1600" dirty="0" smtClean="0"/>
              <a:t>allocate to </a:t>
            </a:r>
            <a:r>
              <a:rPr lang="en-US" sz="1600" dirty="0"/>
              <a:t>sending each response.</a:t>
            </a:r>
          </a:p>
        </p:txBody>
      </p:sp>
    </p:spTree>
    <p:extLst>
      <p:ext uri="{BB962C8B-B14F-4D97-AF65-F5344CB8AC3E}">
        <p14:creationId xmlns:p14="http://schemas.microsoft.com/office/powerpoint/2010/main" val="176189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Another important difference between HTTP/1 and HTTP/2 is that HTTP/2 </a:t>
            </a:r>
            <a:r>
              <a:rPr lang="en-US" dirty="0" smtClean="0"/>
              <a:t>adds the </a:t>
            </a:r>
            <a:r>
              <a:rPr lang="en-US" dirty="0"/>
              <a:t>concept of </a:t>
            </a:r>
            <a:r>
              <a:rPr lang="en-US" i="1" dirty="0"/>
              <a:t>server push</a:t>
            </a:r>
            <a:r>
              <a:rPr lang="en-US" dirty="0"/>
              <a:t>, which allows the server to respond to a request with </a:t>
            </a:r>
            <a:r>
              <a:rPr lang="en-US" dirty="0" smtClean="0"/>
              <a:t>more than </a:t>
            </a:r>
            <a:r>
              <a:rPr lang="en-US" dirty="0"/>
              <a:t>one response.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HTTP/1, when the home page is returned, the </a:t>
            </a:r>
            <a:r>
              <a:rPr lang="en-US" dirty="0" smtClean="0"/>
              <a:t>browser must </a:t>
            </a:r>
            <a:r>
              <a:rPr lang="en-US" dirty="0"/>
              <a:t>read it and then request the other resources (such as CSS and </a:t>
            </a:r>
            <a:r>
              <a:rPr lang="en-US" dirty="0" smtClean="0"/>
              <a:t>JavaScript) before </a:t>
            </a:r>
            <a:r>
              <a:rPr lang="en-US" dirty="0"/>
              <a:t>it starts rendering the page.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HTTP/2 server push, those resources </a:t>
            </a:r>
            <a:r>
              <a:rPr lang="en-US" dirty="0" smtClean="0"/>
              <a:t>can be </a:t>
            </a:r>
            <a:r>
              <a:rPr lang="en-US" dirty="0"/>
              <a:t>sent with the initial response and should be available when the browser looks </a:t>
            </a:r>
            <a:r>
              <a:rPr lang="en-US" dirty="0" smtClean="0"/>
              <a:t>to use </a:t>
            </a:r>
            <a:r>
              <a:rPr lang="en-US" dirty="0"/>
              <a:t>them.</a:t>
            </a:r>
          </a:p>
          <a:p>
            <a:r>
              <a:rPr lang="en-US" dirty="0"/>
              <a:t>HTTP/2 server push is a new concept in HTTP, but if care isn’t taken, it can </a:t>
            </a:r>
            <a:r>
              <a:rPr lang="en-US" dirty="0" smtClean="0"/>
              <a:t>easily cause </a:t>
            </a:r>
            <a:r>
              <a:rPr lang="en-US" dirty="0"/>
              <a:t>wasted bandwidth, when resources that a browser doesn’t need are pushed anyway</a:t>
            </a:r>
            <a:r>
              <a:rPr lang="en-US" dirty="0" smtClean="0"/>
              <a:t>, particularly </a:t>
            </a:r>
            <a:r>
              <a:rPr lang="en-US" dirty="0"/>
              <a:t>if the resources being pushed were sent with a previous request </a:t>
            </a:r>
            <a:r>
              <a:rPr lang="en-US" dirty="0" smtClean="0"/>
              <a:t>and are </a:t>
            </a:r>
            <a:r>
              <a:rPr lang="en-US" dirty="0"/>
              <a:t>already available in the browser cache.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93" y="5553418"/>
            <a:ext cx="4343400" cy="130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HTTP/2 (</a:t>
            </a:r>
            <a:r>
              <a:rPr lang="en-US" dirty="0"/>
              <a:t>and </a:t>
            </a:r>
            <a:r>
              <a:rPr lang="en-US" dirty="0" smtClean="0"/>
              <a:t>SPDY) </a:t>
            </a:r>
            <a:r>
              <a:rPr lang="en-US" dirty="0"/>
              <a:t>decided not to use a new scheme, but looked at </a:t>
            </a:r>
            <a:r>
              <a:rPr lang="en-US" dirty="0" smtClean="0"/>
              <a:t>alternative methods </a:t>
            </a:r>
            <a:r>
              <a:rPr lang="en-US" dirty="0"/>
              <a:t>to establish the HTTP/2 connection.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HTTP/2 specification3 </a:t>
            </a:r>
            <a:r>
              <a:rPr lang="en-US" dirty="0" smtClean="0"/>
              <a:t>provides three </a:t>
            </a:r>
            <a:r>
              <a:rPr lang="en-US" dirty="0"/>
              <a:t>ways to create the HTTP/2 </a:t>
            </a:r>
            <a:r>
              <a:rPr lang="en-US" dirty="0" smtClean="0"/>
              <a:t>connection: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HTTPS negotiation.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HTTP Upgrade header.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prior knowledge.</a:t>
            </a:r>
          </a:p>
        </p:txBody>
      </p:sp>
    </p:spTree>
    <p:extLst>
      <p:ext uri="{BB962C8B-B14F-4D97-AF65-F5344CB8AC3E}">
        <p14:creationId xmlns:p14="http://schemas.microsoft.com/office/powerpoint/2010/main" val="210109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84" y="1600200"/>
            <a:ext cx="6477000" cy="513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Connection Establishment: HTTPS negotiation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3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HTTP/2 frame format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3870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5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push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4" y="1828800"/>
            <a:ext cx="751432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4510" y="3198167"/>
            <a:ext cx="46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0" y="3810000"/>
            <a:ext cx="7686675" cy="16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0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web page request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16" y="1371600"/>
            <a:ext cx="5334000" cy="52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5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 for HTTP/2 push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8215"/>
            <a:ext cx="6172200" cy="51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1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compression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917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0702" y="5943600"/>
            <a:ext cx="39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header addressed to Tweeter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8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Lookup tables</a:t>
            </a:r>
          </a:p>
          <a:p>
            <a:r>
              <a:rPr lang="en-US" dirty="0"/>
              <a:t>E</a:t>
            </a:r>
            <a:r>
              <a:rPr lang="en-US" dirty="0" smtClean="0"/>
              <a:t>ncoding </a:t>
            </a:r>
            <a:r>
              <a:rPr lang="en-US" dirty="0"/>
              <a:t>techniques</a:t>
            </a:r>
          </a:p>
          <a:p>
            <a:r>
              <a:rPr lang="en-US" dirty="0" smtClean="0"/>
              <a:t>Lookback </a:t>
            </a:r>
            <a:r>
              <a:rPr lang="en-US" dirty="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233982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HTTP/2 bin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HTTP/2 moves to a full binary protocol, in which HTTP messages are split </a:t>
            </a:r>
            <a:r>
              <a:rPr lang="en-US" dirty="0" smtClean="0"/>
              <a:t>and sent </a:t>
            </a:r>
            <a:r>
              <a:rPr lang="en-US" dirty="0"/>
              <a:t>in clearly defined frames</a:t>
            </a:r>
            <a:r>
              <a:rPr lang="en-US" dirty="0" smtClean="0"/>
              <a:t>.</a:t>
            </a:r>
          </a:p>
          <a:p>
            <a:r>
              <a:rPr lang="en-US" dirty="0"/>
              <a:t>These frames are similar to the TCP packets that underlie most HTTP connections.</a:t>
            </a:r>
          </a:p>
          <a:p>
            <a:r>
              <a:rPr lang="en-US" dirty="0"/>
              <a:t>When all the frames are received, the full HTTP message can be reconstructed.</a:t>
            </a:r>
          </a:p>
          <a:p>
            <a:r>
              <a:rPr lang="en-US" dirty="0"/>
              <a:t>The binary representation of HTTP/2 is for the sending and receiving of messages</a:t>
            </a:r>
            <a:r>
              <a:rPr lang="en-US" dirty="0" smtClean="0"/>
              <a:t>, but </a:t>
            </a:r>
            <a:r>
              <a:rPr lang="en-US" dirty="0"/>
              <a:t>the messages themselves are similar to older HTTP/1 messages.</a:t>
            </a:r>
          </a:p>
        </p:txBody>
      </p:sp>
    </p:spTree>
    <p:extLst>
      <p:ext uri="{BB962C8B-B14F-4D97-AF65-F5344CB8AC3E}">
        <p14:creationId xmlns:p14="http://schemas.microsoft.com/office/powerpoint/2010/main" val="416984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Simple GET request:</a:t>
            </a:r>
          </a:p>
          <a:p>
            <a:pPr marL="400050" lvl="1" indent="0">
              <a:buNone/>
            </a:pPr>
            <a:r>
              <a:rPr lang="en-US" sz="1600" dirty="0"/>
              <a:t>:authority: www.example.com</a:t>
            </a:r>
          </a:p>
          <a:p>
            <a:pPr marL="400050" lvl="1" indent="0">
              <a:buNone/>
            </a:pPr>
            <a:r>
              <a:rPr lang="en-US" sz="1600" dirty="0"/>
              <a:t>:method: </a:t>
            </a:r>
            <a:r>
              <a:rPr lang="en-US" sz="1600" b="1" dirty="0"/>
              <a:t>GET</a:t>
            </a:r>
          </a:p>
          <a:p>
            <a:pPr marL="400050" lvl="1" indent="0">
              <a:buNone/>
            </a:pPr>
            <a:r>
              <a:rPr lang="en-US" sz="1600" dirty="0"/>
              <a:t>:path: </a:t>
            </a:r>
            <a:r>
              <a:rPr lang="en-US" sz="1600" b="1" dirty="0"/>
              <a:t>/</a:t>
            </a:r>
            <a:r>
              <a:rPr lang="en-US" sz="1600" b="1" dirty="0" err="1"/>
              <a:t>url</a:t>
            </a:r>
            <a:endParaRPr lang="en-US" sz="1600" b="1" dirty="0"/>
          </a:p>
          <a:p>
            <a:pPr marL="400050" lvl="1" indent="0">
              <a:buNone/>
            </a:pPr>
            <a:r>
              <a:rPr lang="en-US" sz="1600" dirty="0"/>
              <a:t>:scheme: </a:t>
            </a:r>
            <a:r>
              <a:rPr lang="en-US" sz="1600" dirty="0" smtClean="0"/>
              <a:t>https</a:t>
            </a:r>
          </a:p>
          <a:p>
            <a:r>
              <a:rPr lang="en-US" sz="2800" dirty="0"/>
              <a:t>Lookup table:</a:t>
            </a:r>
          </a:p>
          <a:p>
            <a:pPr marL="400050" lvl="1" indent="0">
              <a:buNone/>
            </a:pPr>
            <a:r>
              <a:rPr lang="en-US" sz="1200" dirty="0"/>
              <a:t>$1=:authority:</a:t>
            </a:r>
          </a:p>
          <a:p>
            <a:pPr marL="400050" lvl="1" indent="0">
              <a:buNone/>
            </a:pPr>
            <a:r>
              <a:rPr lang="en-US" sz="1200" dirty="0"/>
              <a:t>$2=:method:</a:t>
            </a:r>
          </a:p>
          <a:p>
            <a:pPr marL="400050" lvl="1" indent="0">
              <a:buNone/>
            </a:pPr>
            <a:r>
              <a:rPr lang="en-US" sz="1200" dirty="0"/>
              <a:t>$3=:path:</a:t>
            </a:r>
          </a:p>
          <a:p>
            <a:pPr marL="400050" lvl="1" indent="0">
              <a:buNone/>
            </a:pPr>
            <a:r>
              <a:rPr lang="en-US" sz="1200" dirty="0"/>
              <a:t>$4=:scheme</a:t>
            </a:r>
            <a:r>
              <a:rPr lang="en-US" sz="1200" dirty="0" smtClean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Compressed request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sz="1200" dirty="0"/>
              <a:t>$1 www.example.com</a:t>
            </a:r>
          </a:p>
          <a:p>
            <a:pPr marL="400050" lvl="1" indent="0">
              <a:buNone/>
            </a:pPr>
            <a:r>
              <a:rPr lang="en-US" sz="1200" dirty="0"/>
              <a:t>$2 GET</a:t>
            </a:r>
          </a:p>
          <a:p>
            <a:pPr marL="400050" lvl="1" indent="0">
              <a:buNone/>
            </a:pPr>
            <a:r>
              <a:rPr lang="en-US" sz="1200" dirty="0"/>
              <a:t>$3 /</a:t>
            </a:r>
            <a:r>
              <a:rPr lang="en-US" sz="1200" dirty="0" err="1"/>
              <a:t>url</a:t>
            </a:r>
            <a:endParaRPr lang="en-US" sz="1200" dirty="0"/>
          </a:p>
          <a:p>
            <a:pPr marL="400050" lvl="1" indent="0">
              <a:buNone/>
            </a:pPr>
            <a:r>
              <a:rPr lang="en-US" sz="1200" dirty="0"/>
              <a:t>$4 https</a:t>
            </a:r>
          </a:p>
          <a:p>
            <a:pPr marL="40005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1873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coding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35592" cy="35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5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Lookback compression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867758" cy="2095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Down Arrow 4"/>
          <p:cNvSpPr/>
          <p:nvPr/>
        </p:nvSpPr>
        <p:spPr>
          <a:xfrm>
            <a:off x="4381500" y="3733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4374801" cy="2057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314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HPACK Static table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19200"/>
            <a:ext cx="4495800" cy="55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0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HTTP/1 was a synchronous, single request-and-response protocol. The client sent </a:t>
            </a:r>
            <a:r>
              <a:rPr lang="en-US" dirty="0" smtClean="0"/>
              <a:t>an HTTP/1 </a:t>
            </a:r>
            <a:r>
              <a:rPr lang="en-US" dirty="0"/>
              <a:t>message, and the server got an HTTP/1 response back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10000"/>
            <a:ext cx="5107137" cy="276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267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Multiple HTTP/1 requests in parallel require multiple TCP connections.</a:t>
            </a:r>
          </a:p>
        </p:txBody>
      </p:sp>
    </p:spTree>
    <p:extLst>
      <p:ext uri="{BB962C8B-B14F-4D97-AF65-F5344CB8AC3E}">
        <p14:creationId xmlns:p14="http://schemas.microsoft.com/office/powerpoint/2010/main" val="277039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HTTP/2 </a:t>
            </a:r>
            <a:r>
              <a:rPr lang="en-US" dirty="0" err="1" smtClean="0"/>
              <a:t>Muxing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HTTP/2 allows multiple requests to be in progress at the same time, on a </a:t>
            </a:r>
            <a:r>
              <a:rPr lang="en-US" dirty="0" smtClean="0"/>
              <a:t>single connection</a:t>
            </a:r>
            <a:r>
              <a:rPr lang="en-US" dirty="0"/>
              <a:t>, using different streams for each HTTP request or response. </a:t>
            </a:r>
            <a:endParaRPr lang="en-US" dirty="0" smtClean="0"/>
          </a:p>
          <a:p>
            <a:r>
              <a:rPr lang="en-US" dirty="0" smtClean="0"/>
              <a:t>This concept of </a:t>
            </a:r>
            <a:r>
              <a:rPr lang="en-US" dirty="0"/>
              <a:t>multiple independent requests happening at the same time </a:t>
            </a:r>
            <a:r>
              <a:rPr lang="en-US" dirty="0" smtClean="0"/>
              <a:t>is </a:t>
            </a:r>
            <a:r>
              <a:rPr lang="en-US" dirty="0"/>
              <a:t>possible </a:t>
            </a:r>
            <a:r>
              <a:rPr lang="en-US" dirty="0" smtClean="0"/>
              <a:t>by moving </a:t>
            </a:r>
            <a:r>
              <a:rPr lang="en-US" dirty="0"/>
              <a:t>to the binary framing layer, where each frame has a stream identifier. </a:t>
            </a:r>
            <a:endParaRPr lang="en-US" dirty="0" smtClean="0"/>
          </a:p>
          <a:p>
            <a:r>
              <a:rPr lang="en-US" dirty="0" smtClean="0"/>
              <a:t>The receiving </a:t>
            </a:r>
            <a:r>
              <a:rPr lang="en-US" dirty="0"/>
              <a:t>party can reconstruct the full message when all frames for that stream </a:t>
            </a:r>
            <a:r>
              <a:rPr lang="en-US" dirty="0" smtClean="0"/>
              <a:t>have been </a:t>
            </a:r>
            <a:r>
              <a:rPr lang="en-US" dirty="0"/>
              <a:t>received</a:t>
            </a:r>
            <a:r>
              <a:rPr lang="en-US" dirty="0" smtClean="0"/>
              <a:t>.</a:t>
            </a:r>
          </a:p>
          <a:p>
            <a:r>
              <a:rPr lang="en-US" dirty="0"/>
              <a:t>Frames are the key to allowing multiple messages to be sent at the same time. </a:t>
            </a:r>
            <a:r>
              <a:rPr lang="en-US" dirty="0" smtClean="0"/>
              <a:t>Each frame </a:t>
            </a:r>
            <a:r>
              <a:rPr lang="en-US" dirty="0"/>
              <a:t>is labeled to indicate which message it belongs to (the stream), which </a:t>
            </a:r>
            <a:r>
              <a:rPr lang="en-US" dirty="0" smtClean="0"/>
              <a:t>allows 2, 3, </a:t>
            </a:r>
            <a:r>
              <a:rPr lang="en-US" dirty="0"/>
              <a:t>or </a:t>
            </a:r>
            <a:r>
              <a:rPr lang="en-US" dirty="0" smtClean="0"/>
              <a:t>100 </a:t>
            </a:r>
            <a:r>
              <a:rPr lang="en-US" dirty="0"/>
              <a:t>messages to be sent or received at the same time on the </a:t>
            </a:r>
            <a:r>
              <a:rPr lang="en-US" dirty="0" smtClean="0"/>
              <a:t>same </a:t>
            </a:r>
            <a:r>
              <a:rPr lang="en-US" dirty="0"/>
              <a:t>multiplexed connection, as opposed to the </a:t>
            </a:r>
            <a:r>
              <a:rPr lang="en-US" dirty="0" smtClean="0"/>
              <a:t>6 parallel </a:t>
            </a:r>
            <a:r>
              <a:rPr lang="en-US" dirty="0"/>
              <a:t>HTTP/1 connections </a:t>
            </a:r>
            <a:r>
              <a:rPr lang="en-US" dirty="0" smtClean="0"/>
              <a:t>that most </a:t>
            </a:r>
            <a:r>
              <a:rPr lang="en-US" dirty="0"/>
              <a:t>browsers allow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responses </a:t>
            </a:r>
            <a:r>
              <a:rPr lang="en-US" dirty="0"/>
              <a:t>can be sent back intermingled (streams 5 and 7 in </a:t>
            </a:r>
            <a:r>
              <a:rPr lang="en-US" dirty="0" smtClean="0"/>
              <a:t>next slide), or </a:t>
            </a:r>
            <a:r>
              <a:rPr lang="en-US" dirty="0"/>
              <a:t>sequentially (stream </a:t>
            </a:r>
            <a:r>
              <a:rPr lang="en-US" dirty="0" smtClean="0"/>
              <a:t>9). </a:t>
            </a:r>
            <a:r>
              <a:rPr lang="en-US" dirty="0"/>
              <a:t>The order in which the server sends </a:t>
            </a:r>
            <a:r>
              <a:rPr lang="en-US" dirty="0" smtClean="0"/>
              <a:t>back responses </a:t>
            </a:r>
            <a:r>
              <a:rPr lang="en-US" dirty="0"/>
              <a:t>is entirely up to the server, though the client can indicate priorities. </a:t>
            </a:r>
            <a:endParaRPr lang="en-US" dirty="0" smtClean="0"/>
          </a:p>
          <a:p>
            <a:r>
              <a:rPr lang="en-US" dirty="0" smtClean="0"/>
              <a:t>If multiple responses </a:t>
            </a:r>
            <a:r>
              <a:rPr lang="en-US" dirty="0"/>
              <a:t>can be sent, the server can prioritize the important resources (such </a:t>
            </a:r>
            <a:r>
              <a:rPr lang="en-US" dirty="0" smtClean="0"/>
              <a:t>as CSS </a:t>
            </a:r>
            <a:r>
              <a:rPr lang="en-US" dirty="0"/>
              <a:t>and JavaScript) over less important resources </a:t>
            </a:r>
            <a:r>
              <a:rPr lang="en-US" dirty="0" smtClean="0"/>
              <a:t>(e.g., images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6000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Requests in a </a:t>
            </a:r>
            <a:r>
              <a:rPr lang="en-US" dirty="0" err="1" smtClean="0"/>
              <a:t>muxed</a:t>
            </a:r>
            <a:r>
              <a:rPr lang="en-US" dirty="0" smtClean="0"/>
              <a:t> HTTP/2 </a:t>
            </a:r>
            <a:r>
              <a:rPr lang="en-US" dirty="0"/>
              <a:t>connection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0" y="1828800"/>
            <a:ext cx="854468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3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Each request is given a new, incremental stream ID (5, 7, and 9 in </a:t>
            </a:r>
            <a:r>
              <a:rPr lang="en-US" dirty="0" smtClean="0"/>
              <a:t>previous slide), and responses </a:t>
            </a:r>
            <a:r>
              <a:rPr lang="en-US" dirty="0"/>
              <a:t>are sent back on the same stream ID, so streams are bidirectional, as </a:t>
            </a:r>
            <a:r>
              <a:rPr lang="en-US" dirty="0" smtClean="0"/>
              <a:t>HTTP connections </a:t>
            </a:r>
            <a:r>
              <a:rPr lang="en-US" dirty="0"/>
              <a:t>were. </a:t>
            </a:r>
            <a:endParaRPr lang="en-US" dirty="0" smtClean="0"/>
          </a:p>
          <a:p>
            <a:r>
              <a:rPr lang="en-US" dirty="0" smtClean="0"/>
              <a:t>Streams </a:t>
            </a:r>
            <a:r>
              <a:rPr lang="en-US" dirty="0"/>
              <a:t>are closed when the response is finished. </a:t>
            </a:r>
            <a:endParaRPr lang="en-US" dirty="0" smtClean="0"/>
          </a:p>
          <a:p>
            <a:r>
              <a:rPr lang="en-US" dirty="0" smtClean="0"/>
              <a:t>An HTTP/2 stream </a:t>
            </a:r>
            <a:r>
              <a:rPr lang="en-US" dirty="0"/>
              <a:t>isn’t directly analogous to an HTTP/1.1 connection, because streams are </a:t>
            </a:r>
            <a:r>
              <a:rPr lang="en-US" dirty="0" smtClean="0"/>
              <a:t>discarded and </a:t>
            </a:r>
            <a:r>
              <a:rPr lang="en-US" dirty="0"/>
              <a:t>not reused, whereas HTTP/1.1 keeps the connection open and it can </a:t>
            </a:r>
            <a:r>
              <a:rPr lang="en-US" dirty="0" smtClean="0"/>
              <a:t>be reused </a:t>
            </a:r>
            <a:r>
              <a:rPr lang="en-US" dirty="0"/>
              <a:t>to send another request.</a:t>
            </a:r>
          </a:p>
          <a:p>
            <a:r>
              <a:rPr lang="en-US" dirty="0"/>
              <a:t>To prevent a clash of stream IDs, client-initiated requests are given odd stream </a:t>
            </a:r>
            <a:r>
              <a:rPr lang="en-US" dirty="0" smtClean="0"/>
              <a:t>IDs (stream </a:t>
            </a:r>
            <a:r>
              <a:rPr lang="en-US" dirty="0"/>
              <a:t>IDs 5, 7, and 9 in </a:t>
            </a:r>
            <a:r>
              <a:rPr lang="en-US" dirty="0" smtClean="0"/>
              <a:t>previous slides), </a:t>
            </a:r>
            <a:r>
              <a:rPr lang="en-US" dirty="0"/>
              <a:t>and server-initiated </a:t>
            </a:r>
            <a:r>
              <a:rPr lang="en-US" dirty="0" smtClean="0"/>
              <a:t>requests are </a:t>
            </a:r>
            <a:r>
              <a:rPr lang="en-US" dirty="0"/>
              <a:t>given even stream IDs.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Responses </a:t>
            </a:r>
            <a:r>
              <a:rPr lang="en-US" dirty="0"/>
              <a:t>to requests are marked with the </a:t>
            </a:r>
            <a:r>
              <a:rPr lang="en-US" dirty="0" smtClean="0"/>
              <a:t>same stream </a:t>
            </a:r>
            <a:r>
              <a:rPr lang="en-US" dirty="0"/>
              <a:t>ID, as mentioned earlier. </a:t>
            </a:r>
            <a:endParaRPr lang="en-US" dirty="0" smtClean="0"/>
          </a:p>
          <a:p>
            <a:r>
              <a:rPr lang="en-US" dirty="0" smtClean="0"/>
              <a:t>Stream </a:t>
            </a:r>
            <a:r>
              <a:rPr lang="en-US" dirty="0"/>
              <a:t>ID 0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control stream </a:t>
            </a:r>
            <a:r>
              <a:rPr lang="en-US" dirty="0"/>
              <a:t>used by both client and server to manage the connection.</a:t>
            </a:r>
          </a:p>
        </p:txBody>
      </p:sp>
    </p:spTree>
    <p:extLst>
      <p:ext uri="{BB962C8B-B14F-4D97-AF65-F5344CB8AC3E}">
        <p14:creationId xmlns:p14="http://schemas.microsoft.com/office/powerpoint/2010/main" val="3963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HTTP/2 uses multiple binary frames to send HTTP requests and </a:t>
            </a:r>
            <a:r>
              <a:rPr lang="en-US" dirty="0" smtClean="0"/>
              <a:t>responses across </a:t>
            </a:r>
            <a:r>
              <a:rPr lang="en-US" dirty="0"/>
              <a:t>a single TCP connection, using a multiplexed stream.</a:t>
            </a:r>
          </a:p>
          <a:p>
            <a:r>
              <a:rPr lang="en-US" dirty="0" smtClean="0"/>
              <a:t>HTTP/2 </a:t>
            </a:r>
            <a:r>
              <a:rPr lang="en-US" dirty="0"/>
              <a:t>is mostly different at the message-sending level, and at even a </a:t>
            </a:r>
            <a:r>
              <a:rPr lang="en-US" dirty="0" smtClean="0"/>
              <a:t>slightly higher </a:t>
            </a:r>
            <a:r>
              <a:rPr lang="en-US" dirty="0"/>
              <a:t>level, the core concepts of HTTP remain the same. </a:t>
            </a:r>
            <a:endParaRPr lang="en-US" dirty="0" smtClean="0"/>
          </a:p>
          <a:p>
            <a:r>
              <a:rPr lang="en-US" dirty="0" smtClean="0"/>
              <a:t>Requests </a:t>
            </a:r>
            <a:r>
              <a:rPr lang="en-US" dirty="0"/>
              <a:t>have </a:t>
            </a:r>
            <a:r>
              <a:rPr lang="en-US" dirty="0" smtClean="0"/>
              <a:t>a method </a:t>
            </a:r>
            <a:r>
              <a:rPr lang="en-US" dirty="0"/>
              <a:t>(such as GET), a resource you want to get (such as /styles.css), </a:t>
            </a:r>
            <a:r>
              <a:rPr lang="en-US" dirty="0" smtClean="0"/>
              <a:t>headers, body</a:t>
            </a:r>
            <a:r>
              <a:rPr lang="en-US" dirty="0"/>
              <a:t>, status codes (such as 200, 404), caching, cookies, and so on, which </a:t>
            </a:r>
            <a:r>
              <a:rPr lang="en-US" dirty="0" smtClean="0"/>
              <a:t>stay the </a:t>
            </a:r>
            <a:r>
              <a:rPr lang="en-US" dirty="0"/>
              <a:t>same.</a:t>
            </a:r>
          </a:p>
        </p:txBody>
      </p:sp>
    </p:spTree>
    <p:extLst>
      <p:ext uri="{BB962C8B-B14F-4D97-AF65-F5344CB8AC3E}">
        <p14:creationId xmlns:p14="http://schemas.microsoft.com/office/powerpoint/2010/main" val="10921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HTTP/2 streams </a:t>
            </a:r>
            <a:r>
              <a:rPr lang="en-US" dirty="0" smtClean="0"/>
              <a:t>similar </a:t>
            </a:r>
            <a:r>
              <a:rPr lang="en-US" dirty="0"/>
              <a:t>to HTTP/1 connections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754891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0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in HTTP/1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Before HTTP/2, HTTP was a single request-and-response protocol, so there was </a:t>
            </a:r>
            <a:r>
              <a:rPr lang="en-US" dirty="0" smtClean="0"/>
              <a:t>no need </a:t>
            </a:r>
            <a:r>
              <a:rPr lang="en-US" dirty="0"/>
              <a:t>for prioritization within the protocol.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(browser) decided </a:t>
            </a:r>
            <a:r>
              <a:rPr lang="en-US" dirty="0"/>
              <a:t>the priority outside of HTTP by deciding what order to send the messages in</a:t>
            </a:r>
            <a:r>
              <a:rPr lang="en-US" dirty="0" smtClean="0"/>
              <a:t>, using </a:t>
            </a:r>
            <a:r>
              <a:rPr lang="en-US" dirty="0"/>
              <a:t>the limited number of HTTP/1 connections (typically, </a:t>
            </a:r>
            <a:r>
              <a:rPr lang="en-US" dirty="0" smtClean="0"/>
              <a:t>6). </a:t>
            </a:r>
          </a:p>
          <a:p>
            <a:r>
              <a:rPr lang="en-US" dirty="0" smtClean="0"/>
              <a:t>This prioritization usually </a:t>
            </a:r>
            <a:r>
              <a:rPr lang="en-US" dirty="0"/>
              <a:t>required requesting critical resources (HTML, render blocking CSS, and </a:t>
            </a:r>
            <a:r>
              <a:rPr lang="en-US" dirty="0" smtClean="0"/>
              <a:t>critical JavaScript</a:t>
            </a:r>
            <a:r>
              <a:rPr lang="en-US" dirty="0"/>
              <a:t>) first and requesting non-blocking items (such as images and </a:t>
            </a:r>
            <a:r>
              <a:rPr lang="en-US" dirty="0" smtClean="0"/>
              <a:t>asynchronous JavaScript</a:t>
            </a:r>
            <a:r>
              <a:rPr lang="en-US" dirty="0"/>
              <a:t>) later. </a:t>
            </a:r>
            <a:endParaRPr lang="en-US" dirty="0" smtClean="0"/>
          </a:p>
          <a:p>
            <a:r>
              <a:rPr lang="en-US" dirty="0" smtClean="0"/>
              <a:t>Requests </a:t>
            </a:r>
            <a:r>
              <a:rPr lang="en-US" dirty="0"/>
              <a:t>were queued, awaiting a free HTTP/1 </a:t>
            </a:r>
            <a:r>
              <a:rPr lang="en-US" dirty="0" smtClean="0"/>
              <a:t>connection, and </a:t>
            </a:r>
            <a:r>
              <a:rPr lang="en-US" dirty="0"/>
              <a:t>the queuing, managed by the browser, decided the priority.</a:t>
            </a:r>
          </a:p>
        </p:txBody>
      </p:sp>
    </p:spTree>
    <p:extLst>
      <p:ext uri="{BB962C8B-B14F-4D97-AF65-F5344CB8AC3E}">
        <p14:creationId xmlns:p14="http://schemas.microsoft.com/office/powerpoint/2010/main" val="8855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1465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HTTP/2 bin representation</vt:lpstr>
      <vt:lpstr>Multiplexing</vt:lpstr>
      <vt:lpstr>HTTP/2 Muxing</vt:lpstr>
      <vt:lpstr>Resource Requests in a muxed HTTP/2 connection</vt:lpstr>
      <vt:lpstr>Streams</vt:lpstr>
      <vt:lpstr>Main points</vt:lpstr>
      <vt:lpstr>HTTP/2 streams similar to HTTP/1 connections</vt:lpstr>
      <vt:lpstr>Priorities in HTTP/1</vt:lpstr>
      <vt:lpstr>Priorities in HTTP/2</vt:lpstr>
      <vt:lpstr>Server Push</vt:lpstr>
      <vt:lpstr>Connection Establishment</vt:lpstr>
      <vt:lpstr>Connection Establishment: HTTPS negotiation</vt:lpstr>
      <vt:lpstr>HTTP/2 frame format</vt:lpstr>
      <vt:lpstr>Server push</vt:lpstr>
      <vt:lpstr>Basic web page request </vt:lpstr>
      <vt:lpstr>Browser cache for HTTP/2 push</vt:lpstr>
      <vt:lpstr>Header compression</vt:lpstr>
      <vt:lpstr>HC methods</vt:lpstr>
      <vt:lpstr>Lookup tables</vt:lpstr>
      <vt:lpstr>More efficient coding</vt:lpstr>
      <vt:lpstr>Lookback compression</vt:lpstr>
      <vt:lpstr>HPACK Static table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2023-04-04T12:57:23Z</dcterms:created>
  <dcterms:modified xsi:type="dcterms:W3CDTF">2023-04-04T14:45:17Z</dcterms:modified>
</cp:coreProperties>
</file>