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305" r:id="rId2"/>
    <p:sldId id="346" r:id="rId3"/>
    <p:sldId id="257" r:id="rId4"/>
    <p:sldId id="258" r:id="rId5"/>
    <p:sldId id="259" r:id="rId6"/>
    <p:sldId id="281" r:id="rId7"/>
    <p:sldId id="297" r:id="rId8"/>
    <p:sldId id="349" r:id="rId9"/>
    <p:sldId id="351" r:id="rId10"/>
    <p:sldId id="329" r:id="rId11"/>
    <p:sldId id="328" r:id="rId12"/>
    <p:sldId id="340" r:id="rId13"/>
    <p:sldId id="341" r:id="rId14"/>
    <p:sldId id="338" r:id="rId15"/>
    <p:sldId id="352" r:id="rId16"/>
    <p:sldId id="313" r:id="rId17"/>
    <p:sldId id="342" r:id="rId18"/>
    <p:sldId id="298" r:id="rId19"/>
    <p:sldId id="314" r:id="rId20"/>
    <p:sldId id="290" r:id="rId21"/>
    <p:sldId id="354" r:id="rId22"/>
    <p:sldId id="356" r:id="rId23"/>
    <p:sldId id="357" r:id="rId24"/>
    <p:sldId id="358" r:id="rId25"/>
    <p:sldId id="359" r:id="rId26"/>
    <p:sldId id="291" r:id="rId27"/>
    <p:sldId id="353" r:id="rId28"/>
    <p:sldId id="296" r:id="rId29"/>
    <p:sldId id="299" r:id="rId30"/>
    <p:sldId id="327" r:id="rId31"/>
    <p:sldId id="306" r:id="rId32"/>
    <p:sldId id="310" r:id="rId33"/>
    <p:sldId id="311" r:id="rId34"/>
    <p:sldId id="312" r:id="rId35"/>
    <p:sldId id="300" r:id="rId36"/>
    <p:sldId id="301" r:id="rId37"/>
    <p:sldId id="302" r:id="rId38"/>
    <p:sldId id="303" r:id="rId39"/>
    <p:sldId id="265" r:id="rId40"/>
    <p:sldId id="266" r:id="rId41"/>
    <p:sldId id="267" r:id="rId42"/>
    <p:sldId id="268" r:id="rId43"/>
    <p:sldId id="304" r:id="rId44"/>
    <p:sldId id="270" r:id="rId45"/>
    <p:sldId id="315" r:id="rId46"/>
    <p:sldId id="347" r:id="rId47"/>
    <p:sldId id="317" r:id="rId48"/>
    <p:sldId id="331" r:id="rId49"/>
    <p:sldId id="332" r:id="rId50"/>
    <p:sldId id="333" r:id="rId51"/>
    <p:sldId id="334" r:id="rId52"/>
    <p:sldId id="274" r:id="rId53"/>
    <p:sldId id="276" r:id="rId54"/>
    <p:sldId id="272" r:id="rId55"/>
    <p:sldId id="348" r:id="rId56"/>
    <p:sldId id="279" r:id="rId57"/>
    <p:sldId id="280" r:id="rId58"/>
    <p:sldId id="320" r:id="rId59"/>
    <p:sldId id="321" r:id="rId60"/>
    <p:sldId id="324" r:id="rId61"/>
    <p:sldId id="343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7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9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E76FB-6996-D34C-8394-AA2EF3E83CA2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AFE3E-937F-8740-B99E-85BF0D7E6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06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AFE3E-937F-8740-B99E-85BF0D7E65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30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B1A95D-B835-4AD2-9F62-66EDD86CC78B}" type="slidenum">
              <a:rPr lang="el-GR"/>
              <a:pPr/>
              <a:t>6</a:t>
            </a:fld>
            <a:endParaRPr lang="el-GR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AFE3E-937F-8740-B99E-85BF0D7E654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7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57DA-05B8-C143-AB33-0897CC91B13E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2A3C-0743-FB4E-A39C-1D7C185A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90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57DA-05B8-C143-AB33-0897CC91B13E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2A3C-0743-FB4E-A39C-1D7C185A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1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57DA-05B8-C143-AB33-0897CC91B13E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2A3C-0743-FB4E-A39C-1D7C185A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90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57DA-05B8-C143-AB33-0897CC91B13E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2A3C-0743-FB4E-A39C-1D7C185A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92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57DA-05B8-C143-AB33-0897CC91B13E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2A3C-0743-FB4E-A39C-1D7C185A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66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57DA-05B8-C143-AB33-0897CC91B13E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2A3C-0743-FB4E-A39C-1D7C185A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44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57DA-05B8-C143-AB33-0897CC91B13E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2A3C-0743-FB4E-A39C-1D7C185A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19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57DA-05B8-C143-AB33-0897CC91B13E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2A3C-0743-FB4E-A39C-1D7C185A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39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57DA-05B8-C143-AB33-0897CC91B13E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2A3C-0743-FB4E-A39C-1D7C185A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37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57DA-05B8-C143-AB33-0897CC91B13E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2A3C-0743-FB4E-A39C-1D7C185A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16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57DA-05B8-C143-AB33-0897CC91B13E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2A3C-0743-FB4E-A39C-1D7C185A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00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74EA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C57DA-05B8-C143-AB33-0897CC91B13E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A2A3C-0743-FB4E-A39C-1D7C185A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9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hyperlink" Target="http://jcp.bmj.com/content/61/3/241/F9.large.jpg" TargetMode="External"/><Relationship Id="rId5" Type="http://schemas.openxmlformats.org/officeDocument/2006/relationships/image" Target="../media/image26.gif"/><Relationship Id="rId6" Type="http://schemas.openxmlformats.org/officeDocument/2006/relationships/hyperlink" Target="http://jcp.bmj.com/content/61/3/241/F6.large.jpg" TargetMode="External"/><Relationship Id="rId7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screening.iarc.fr/atlashisto_detail.php?flag=1&amp;lang=1&amp;Id=mhystr04&amp;cat=A2b2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screening.iarc.fr/atlashisto_detail.php?flag=1&amp;lang=1&amp;Id=mhystr04&amp;cat=A2b2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jcp.bmj.com/content/61/3/241/F14.large.jpg" TargetMode="External"/><Relationship Id="rId3" Type="http://schemas.openxmlformats.org/officeDocument/2006/relationships/image" Target="../media/image29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Relationship Id="rId3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jpeg"/><Relationship Id="rId3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rgbClr val="FF0000"/>
                </a:solidFill>
              </a:rPr>
              <a:t>ΤΕΧΝΙΚΕΣ ΒΙΟΨΙΑΣ-ΙΣΤΟΛΟΓΙΚΕΣ ΤΟΜΕΣ-ΧΡΩΣΕΙΣ</a:t>
            </a:r>
            <a:br>
              <a:rPr lang="el-GR" sz="3600" b="1" dirty="0" smtClean="0">
                <a:solidFill>
                  <a:srgbClr val="FF0000"/>
                </a:solidFill>
              </a:rPr>
            </a:br>
            <a:r>
              <a:rPr lang="el-GR" sz="3600" b="1" dirty="0" smtClean="0">
                <a:solidFill>
                  <a:srgbClr val="FF0000"/>
                </a:solidFill>
              </a:rPr>
              <a:t>ΑΝΟΣΟΪΣΤΟΧΗΜΕΙΑ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0000FF"/>
                </a:solidFill>
              </a:rPr>
              <a:t>Στάμος  ΘΕΟΧΑΡΗΣ</a:t>
            </a:r>
          </a:p>
          <a:p>
            <a:r>
              <a:rPr lang="el-GR" b="1" dirty="0" smtClean="0">
                <a:solidFill>
                  <a:srgbClr val="0000FF"/>
                </a:solidFill>
              </a:rPr>
              <a:t>Αν. Καθηγητής ΕΚΠΑ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91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Untitled 2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67" b="-31167"/>
          <a:stretch>
            <a:fillRect/>
          </a:stretch>
        </p:blipFill>
        <p:spPr/>
      </p:pic>
      <p:pic>
        <p:nvPicPr>
          <p:cNvPr id="6" name="Content Placeholder 5" descr="Untitled 4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74" b="-237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0441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Untitled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31" b="-29831"/>
          <a:stretch>
            <a:fillRect/>
          </a:stretch>
        </p:blipFill>
        <p:spPr/>
      </p:pic>
      <p:pic>
        <p:nvPicPr>
          <p:cNvPr id="8" name="Content Placeholder 7" descr="Untitled 1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417" b="-234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3230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Untitled 1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85" b="-22085"/>
          <a:stretch>
            <a:fillRect/>
          </a:stretch>
        </p:blipFill>
        <p:spPr>
          <a:xfrm>
            <a:off x="457200" y="1876275"/>
            <a:ext cx="4038600" cy="4525963"/>
          </a:xfrm>
        </p:spPr>
      </p:pic>
      <p:pic>
        <p:nvPicPr>
          <p:cNvPr id="8" name="Content Placeholder 3" descr="Untitled ααα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892" b="-23892"/>
          <a:stretch>
            <a:fillRect/>
          </a:stretch>
        </p:blipFill>
        <p:spPr>
          <a:xfrm>
            <a:off x="4648200" y="1931490"/>
            <a:ext cx="4038600" cy="4525963"/>
          </a:xfrm>
        </p:spPr>
      </p:pic>
      <p:sp>
        <p:nvSpPr>
          <p:cNvPr id="9" name="TextBox 8"/>
          <p:cNvSpPr txBox="1"/>
          <p:nvPr/>
        </p:nvSpPr>
        <p:spPr>
          <a:xfrm>
            <a:off x="717898" y="2079716"/>
            <a:ext cx="3005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6600"/>
                </a:solidFill>
              </a:rPr>
              <a:t>Papanicolaou</a:t>
            </a:r>
            <a:r>
              <a:rPr lang="en-US" sz="2800" b="1" dirty="0" smtClean="0">
                <a:solidFill>
                  <a:srgbClr val="FF6600"/>
                </a:solidFill>
              </a:rPr>
              <a:t> stain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8200" y="2084847"/>
            <a:ext cx="17631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MGG </a:t>
            </a:r>
            <a:r>
              <a:rPr lang="en-US" sz="2800" b="1" dirty="0">
                <a:solidFill>
                  <a:srgbClr val="FF6600"/>
                </a:solidFill>
              </a:rPr>
              <a:t>stain</a:t>
            </a:r>
          </a:p>
        </p:txBody>
      </p:sp>
    </p:spTree>
    <p:extLst>
      <p:ext uri="{BB962C8B-B14F-4D97-AF65-F5344CB8AC3E}">
        <p14:creationId xmlns:p14="http://schemas.microsoft.com/office/powerpoint/2010/main" val="3071757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Untitled 2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603" b="-22603"/>
          <a:stretch>
            <a:fillRect/>
          </a:stretch>
        </p:blipFill>
        <p:spPr>
          <a:xfrm>
            <a:off x="457200" y="1765845"/>
            <a:ext cx="4038600" cy="4525963"/>
          </a:xfrm>
        </p:spPr>
      </p:pic>
      <p:pic>
        <p:nvPicPr>
          <p:cNvPr id="10" name="Content Placeholder 3" descr="Untitled 4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38" b="-22238"/>
          <a:stretch>
            <a:fillRect/>
          </a:stretch>
        </p:blipFill>
        <p:spPr>
          <a:xfrm>
            <a:off x="4648200" y="1765845"/>
            <a:ext cx="4038600" cy="4525963"/>
          </a:xfrm>
        </p:spPr>
      </p:pic>
      <p:sp>
        <p:nvSpPr>
          <p:cNvPr id="2" name="TextBox 1"/>
          <p:cNvSpPr txBox="1"/>
          <p:nvPr/>
        </p:nvSpPr>
        <p:spPr>
          <a:xfrm>
            <a:off x="754714" y="1895670"/>
            <a:ext cx="3070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ER </a:t>
            </a:r>
            <a:r>
              <a:rPr lang="en-US" sz="2800" b="1" dirty="0" err="1" smtClean="0">
                <a:solidFill>
                  <a:srgbClr val="FF6600"/>
                </a:solidFill>
              </a:rPr>
              <a:t>immunostaining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46180" y="1895670"/>
            <a:ext cx="308687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PR </a:t>
            </a:r>
            <a:r>
              <a:rPr lang="en-US" sz="2800" b="1" dirty="0" err="1">
                <a:solidFill>
                  <a:srgbClr val="FF6600"/>
                </a:solidFill>
              </a:rPr>
              <a:t>immunostaining</a:t>
            </a:r>
            <a:endParaRPr lang="en-US" sz="2800" b="1" dirty="0">
              <a:solidFill>
                <a:srgbClr val="FF66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403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titled 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86" r="-21486"/>
          <a:stretch>
            <a:fillRect/>
          </a:stretch>
        </p:blipFill>
        <p:spPr>
          <a:xfrm>
            <a:off x="457200" y="2097135"/>
            <a:ext cx="8229600" cy="4525963"/>
          </a:xfrm>
        </p:spPr>
      </p:pic>
      <p:sp>
        <p:nvSpPr>
          <p:cNvPr id="3" name="Rectangle 2"/>
          <p:cNvSpPr/>
          <p:nvPr/>
        </p:nvSpPr>
        <p:spPr>
          <a:xfrm>
            <a:off x="2924063" y="1562158"/>
            <a:ext cx="3928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solidFill>
                  <a:srgbClr val="FF6600"/>
                </a:solidFill>
              </a:rPr>
              <a:t>HER-2 </a:t>
            </a:r>
            <a:r>
              <a:rPr lang="en-US" sz="2800" b="1" dirty="0" smtClean="0">
                <a:solidFill>
                  <a:srgbClr val="FF6600"/>
                </a:solidFill>
              </a:rPr>
              <a:t>gene amplification</a:t>
            </a:r>
            <a:endParaRPr lang="en-US" sz="28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262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4000" b="1" dirty="0" smtClean="0">
                <a:solidFill>
                  <a:srgbClr val="FF0000"/>
                </a:solidFill>
              </a:rPr>
              <a:t>Ιστολογική Εξέταση: 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Μακροσκοπική Περιγραφή 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Μικροσκοπική Εξέταση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593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l-GR" sz="4600" b="1" dirty="0" smtClean="0">
                <a:solidFill>
                  <a:srgbClr val="FF0000"/>
                </a:solidFill>
              </a:rPr>
              <a:t>Καθοριστικά για την ασφαλή διάγνωστική διαδικασία:</a:t>
            </a:r>
          </a:p>
          <a:p>
            <a:r>
              <a:rPr lang="el-GR" sz="4600" b="1" dirty="0" smtClean="0">
                <a:solidFill>
                  <a:srgbClr val="FFFF00"/>
                </a:solidFill>
              </a:rPr>
              <a:t>Ο </a:t>
            </a:r>
            <a:r>
              <a:rPr lang="el-GR" sz="4600" b="1" dirty="0" smtClean="0">
                <a:solidFill>
                  <a:srgbClr val="FF0000"/>
                </a:solidFill>
              </a:rPr>
              <a:t>σωστός χειρισμός </a:t>
            </a:r>
            <a:r>
              <a:rPr lang="el-GR" sz="4600" b="1" dirty="0" smtClean="0">
                <a:solidFill>
                  <a:srgbClr val="FFFF00"/>
                </a:solidFill>
              </a:rPr>
              <a:t>του παρασκευάσματος πριν τη λήψη των ιστολογικών τομών και οι συνοδές </a:t>
            </a:r>
            <a:r>
              <a:rPr lang="el-GR" sz="4600" b="1" dirty="0" smtClean="0">
                <a:solidFill>
                  <a:srgbClr val="FF0000"/>
                </a:solidFill>
              </a:rPr>
              <a:t>κλινικές πληροφορίες </a:t>
            </a:r>
            <a:r>
              <a:rPr lang="el-GR" sz="4600" b="1" dirty="0" smtClean="0">
                <a:solidFill>
                  <a:srgbClr val="FFFF00"/>
                </a:solidFill>
              </a:rPr>
              <a:t>(πρέπει να γνωρίζουμε το λόγο της επέμβασης)</a:t>
            </a:r>
          </a:p>
          <a:p>
            <a:endParaRPr lang="el-GR" sz="4600" b="1" dirty="0"/>
          </a:p>
          <a:p>
            <a:pPr marL="0" indent="0">
              <a:buNone/>
            </a:pPr>
            <a:endParaRPr lang="el-GR" sz="4600" b="1" dirty="0" smtClean="0"/>
          </a:p>
          <a:p>
            <a:pPr marL="0" indent="0">
              <a:buNone/>
            </a:pPr>
            <a:endParaRPr lang="el-GR" b="1" dirty="0" smtClean="0"/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64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714" y="1600200"/>
            <a:ext cx="8389285" cy="4525963"/>
          </a:xfrm>
        </p:spPr>
        <p:txBody>
          <a:bodyPr/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l-GR" b="1" dirty="0" smtClean="0">
                <a:solidFill>
                  <a:srgbClr val="FF0000"/>
                </a:solidFill>
              </a:rPr>
              <a:t>Η </a:t>
            </a:r>
            <a:r>
              <a:rPr lang="el-GR" b="1" dirty="0">
                <a:solidFill>
                  <a:srgbClr val="FF0000"/>
                </a:solidFill>
              </a:rPr>
              <a:t>μακροσκοπική εικόνα μπορεί να συνεισφέρει σε &gt;50% της τελικής διάγνωσης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082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>
                <a:solidFill>
                  <a:srgbClr val="FF0000"/>
                </a:solidFill>
              </a:rPr>
              <a:t>Μακροσκοπική εξέταση-Λήψη αντιπροσωπευτικών ιστολογικών τομών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l-GR" b="1" dirty="0" smtClean="0">
                <a:solidFill>
                  <a:srgbClr val="FFFF00"/>
                </a:solidFill>
              </a:rPr>
              <a:t>για </a:t>
            </a:r>
            <a:r>
              <a:rPr lang="el-GR" b="1" dirty="0">
                <a:solidFill>
                  <a:srgbClr val="FFFF00"/>
                </a:solidFill>
              </a:rPr>
              <a:t>το καθορισμό του τύπου της </a:t>
            </a:r>
            <a:r>
              <a:rPr lang="el-GR" b="1" dirty="0" smtClean="0">
                <a:solidFill>
                  <a:srgbClr val="FFFF00"/>
                </a:solidFill>
              </a:rPr>
              <a:t>βλάβης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l-GR" b="1" dirty="0" smtClean="0">
                <a:solidFill>
                  <a:srgbClr val="FFFF00"/>
                </a:solidFill>
              </a:rPr>
              <a:t>(διάγνωση)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FFFF00"/>
                </a:solidFill>
              </a:rPr>
              <a:t> </a:t>
            </a:r>
            <a:r>
              <a:rPr lang="el-GR" b="1" dirty="0">
                <a:solidFill>
                  <a:srgbClr val="FFFF00"/>
                </a:solidFill>
              </a:rPr>
              <a:t>των ορίων εκτομής 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αναζήτηση προγνωστικών και προβλεπτικών δεικτών</a:t>
            </a:r>
            <a:endParaRPr lang="el-GR" b="1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638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b="1" dirty="0">
                <a:solidFill>
                  <a:srgbClr val="FF0000"/>
                </a:solidFill>
              </a:rPr>
              <a:t>Στις τομές περιλαμβάνονται τμήματα του παρασκευάσματος που 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rgbClr val="FF0000"/>
                </a:solidFill>
              </a:rPr>
              <a:t>(</a:t>
            </a:r>
            <a:r>
              <a:rPr lang="el-GR" b="1" dirty="0">
                <a:solidFill>
                  <a:srgbClr val="FF0000"/>
                </a:solidFill>
              </a:rPr>
              <a:t>α) </a:t>
            </a:r>
            <a:r>
              <a:rPr lang="el-GR" b="1" dirty="0">
                <a:solidFill>
                  <a:srgbClr val="FFFF00"/>
                </a:solidFill>
              </a:rPr>
              <a:t>εμφανίζουν διαφορετική μακροσκοπική </a:t>
            </a:r>
            <a:r>
              <a:rPr lang="el-GR" b="1" dirty="0" smtClean="0">
                <a:solidFill>
                  <a:srgbClr val="FFFF00"/>
                </a:solidFill>
              </a:rPr>
              <a:t>εικόνα </a:t>
            </a:r>
            <a:endParaRPr lang="en-US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rgbClr val="FF0000"/>
                </a:solidFill>
              </a:rPr>
              <a:t>(</a:t>
            </a:r>
            <a:r>
              <a:rPr lang="el-GR" b="1" dirty="0">
                <a:solidFill>
                  <a:srgbClr val="FF0000"/>
                </a:solidFill>
              </a:rPr>
              <a:t>β) </a:t>
            </a:r>
            <a:r>
              <a:rPr lang="el-GR" b="1" dirty="0">
                <a:solidFill>
                  <a:srgbClr val="FFFF00"/>
                </a:solidFill>
              </a:rPr>
              <a:t>καθορίζουν τη σχέση του με τον «υγιή» ιστό ή τους γύρω ιστούς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el-GR" b="1" dirty="0" smtClean="0">
                <a:solidFill>
                  <a:srgbClr val="FF0000"/>
                </a:solidFill>
              </a:rPr>
              <a:t>γ) </a:t>
            </a:r>
            <a:r>
              <a:rPr lang="el-GR" b="1" dirty="0" smtClean="0">
                <a:solidFill>
                  <a:srgbClr val="FFFF00"/>
                </a:solidFill>
              </a:rPr>
              <a:t>λαμβάνονται </a:t>
            </a:r>
            <a:r>
              <a:rPr lang="el-GR" b="1" dirty="0">
                <a:solidFill>
                  <a:srgbClr val="FFFF00"/>
                </a:solidFill>
              </a:rPr>
              <a:t>πάντοτε τομές από τον μακροσκοπικά φυσιολογικό ιστό καθώς και απο τα χειρουργικά όρια εκτομής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725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53512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>
                <a:solidFill>
                  <a:srgbClr val="FF0000"/>
                </a:solidFill>
              </a:rPr>
              <a:t>ΔΙΑΔΙΚΑΣΙΕΣ ΚΑΙ ΤΕΧΝΙΚΕΣ ΑΠΑΡΑΙΤΗΤΕΣ ΣΤΗ ΠΑΘΟΛΟΓΟΑΝΑΤΟΜΙΚΗ ΔΙΑΓΝΩΣΗ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811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lvl="1" indent="0">
              <a:buClr>
                <a:srgbClr val="00FFFF"/>
              </a:buClr>
              <a:buSzPct val="150000"/>
              <a:buNone/>
            </a:pPr>
            <a:r>
              <a:rPr lang="el-GR" sz="3600" b="1" dirty="0">
                <a:solidFill>
                  <a:srgbClr val="FFFF00"/>
                </a:solidFill>
              </a:rPr>
              <a:t>Μονιμοποίηση (ρυθμιστικό διάλυμα 10% φορμόλης)</a:t>
            </a:r>
          </a:p>
          <a:p>
            <a:pPr marL="457200" lvl="1" indent="0">
              <a:buClr>
                <a:srgbClr val="00FFFF"/>
              </a:buClr>
              <a:buSzPct val="150000"/>
              <a:buNone/>
            </a:pPr>
            <a:r>
              <a:rPr lang="el-GR" sz="3600" b="1" dirty="0">
                <a:solidFill>
                  <a:srgbClr val="FFFF00"/>
                </a:solidFill>
              </a:rPr>
              <a:t>Λήψη τομών</a:t>
            </a:r>
          </a:p>
          <a:p>
            <a:pPr marL="457200" lvl="1" indent="0">
              <a:buClr>
                <a:srgbClr val="00FFFF"/>
              </a:buClr>
              <a:buSzPct val="150000"/>
              <a:buNone/>
            </a:pPr>
            <a:r>
              <a:rPr lang="el-GR" sz="3600" b="1" dirty="0">
                <a:solidFill>
                  <a:srgbClr val="FFFF00"/>
                </a:solidFill>
              </a:rPr>
              <a:t>Αφυδάτωση – Διαύγαση – Διήθηση από παραφίνη</a:t>
            </a:r>
          </a:p>
          <a:p>
            <a:pPr marL="457200" lvl="1" indent="0">
              <a:buClr>
                <a:srgbClr val="00FFFF"/>
              </a:buClr>
              <a:buSzPct val="150000"/>
              <a:buNone/>
            </a:pPr>
            <a:r>
              <a:rPr lang="el-GR" sz="3600" b="1" dirty="0">
                <a:solidFill>
                  <a:srgbClr val="FFFF00"/>
                </a:solidFill>
              </a:rPr>
              <a:t>Σκήνωση σε κύβους παραφίνης</a:t>
            </a:r>
          </a:p>
          <a:p>
            <a:pPr marL="457200" lvl="1" indent="0">
              <a:buClr>
                <a:srgbClr val="00FFFF"/>
              </a:buClr>
              <a:buSzPct val="150000"/>
              <a:buNone/>
            </a:pPr>
            <a:r>
              <a:rPr lang="el-GR" sz="3600" b="1" dirty="0">
                <a:solidFill>
                  <a:srgbClr val="FFFF00"/>
                </a:solidFill>
              </a:rPr>
              <a:t>Λήψη τομών πάχους 3-6 μ από τους κύβους παραφίνης με μικροτόμο</a:t>
            </a:r>
          </a:p>
          <a:p>
            <a:pPr marL="457200" lvl="1" indent="0">
              <a:buClr>
                <a:srgbClr val="00FFFF"/>
              </a:buClr>
              <a:buSzPct val="150000"/>
              <a:buNone/>
            </a:pPr>
            <a:r>
              <a:rPr lang="el-GR" sz="3600" b="1" dirty="0">
                <a:solidFill>
                  <a:srgbClr val="FFFF00"/>
                </a:solidFill>
              </a:rPr>
              <a:t>Χρώση (Αιματοξυλίνη και Ηωσίνη)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16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Untitled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86" r="-8986"/>
          <a:stretch>
            <a:fillRect/>
          </a:stretch>
        </p:blipFill>
        <p:spPr/>
      </p:pic>
      <p:pic>
        <p:nvPicPr>
          <p:cNvPr id="8" name="Content Placeholder 7" descr="Untitled 2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480" b="-31480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4878027" y="975422"/>
            <a:ext cx="2646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l-GR" sz="3600" b="1" dirty="0">
                <a:solidFill>
                  <a:srgbClr val="FF0000"/>
                </a:solidFill>
              </a:rPr>
              <a:t>Λήψη τομών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341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l-GR" sz="3600" b="1" dirty="0" smtClean="0">
                <a:solidFill>
                  <a:srgbClr val="FF0000"/>
                </a:solidFill>
              </a:rPr>
              <a:t>Αφυδάτωση – Διαύγαση – Διήθηση από παραφίνη</a:t>
            </a:r>
            <a:br>
              <a:rPr lang="el-GR" sz="3600" b="1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Content Placeholder 6" descr="Untitle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235" r="-392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5584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Untitled ααα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357" b="-23357"/>
          <a:stretch>
            <a:fillRect/>
          </a:stretch>
        </p:blipFill>
        <p:spPr/>
      </p:pic>
      <p:pic>
        <p:nvPicPr>
          <p:cNvPr id="9" name="Content Placeholder 8" descr="Untitled 1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778" b="-152778"/>
          <a:stretch>
            <a:fillRect/>
          </a:stretch>
        </p:blipFill>
        <p:spPr/>
      </p:pic>
      <p:sp>
        <p:nvSpPr>
          <p:cNvPr id="10" name="TextBox 9"/>
          <p:cNvSpPr txBox="1"/>
          <p:nvPr/>
        </p:nvSpPr>
        <p:spPr>
          <a:xfrm>
            <a:off x="2687517" y="1399233"/>
            <a:ext cx="62859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l-GR" sz="3600" b="1" dirty="0">
                <a:solidFill>
                  <a:srgbClr val="FF0000"/>
                </a:solidFill>
              </a:rPr>
              <a:t>Σκήνωση σε κύβους παραφίνης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19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l-GR" sz="3600" b="1" dirty="0" smtClean="0">
                <a:solidFill>
                  <a:srgbClr val="FF0000"/>
                </a:solidFill>
              </a:rPr>
              <a:t>Λήψη τομών πάχους 3-6 μ</a:t>
            </a:r>
            <a:r>
              <a:rPr lang="en-US" sz="3600" b="1" dirty="0" smtClean="0">
                <a:solidFill>
                  <a:srgbClr val="FF0000"/>
                </a:solidFill>
              </a:rPr>
              <a:t>m</a:t>
            </a:r>
            <a:r>
              <a:rPr lang="el-GR" sz="3600" b="1" dirty="0" smtClean="0">
                <a:solidFill>
                  <a:srgbClr val="FF0000"/>
                </a:solidFill>
              </a:rPr>
              <a:t> από τους κύβους παραφίνης με μικροτόμο</a:t>
            </a:r>
            <a:br>
              <a:rPr lang="el-GR" sz="3600" b="1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Content Placeholder 6" descr="Untitled 3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17" b="-23917"/>
          <a:stretch>
            <a:fillRect/>
          </a:stretch>
        </p:blipFill>
        <p:spPr/>
      </p:pic>
      <p:pic>
        <p:nvPicPr>
          <p:cNvPr id="10" name="Content Placeholder 9" descr="Untitled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41" b="-94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0275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Untitled 4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0" b="-2000"/>
          <a:stretch>
            <a:fillRect/>
          </a:stretch>
        </p:blipFill>
        <p:spPr/>
      </p:pic>
      <p:pic>
        <p:nvPicPr>
          <p:cNvPr id="5" name="Content Placeholder 7" descr="Untitled 4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786" b="-31786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457200" y="217309"/>
            <a:ext cx="725943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buClr>
                <a:srgbClr val="00FFFF"/>
              </a:buClr>
              <a:buSzPct val="150000"/>
            </a:pPr>
            <a:endParaRPr lang="en-US" sz="3600" b="1" dirty="0" smtClean="0">
              <a:solidFill>
                <a:srgbClr val="FF0000"/>
              </a:solidFill>
            </a:endParaRPr>
          </a:p>
          <a:p>
            <a:pPr lvl="1">
              <a:buClr>
                <a:srgbClr val="00FFFF"/>
              </a:buClr>
              <a:buSzPct val="150000"/>
            </a:pPr>
            <a:r>
              <a:rPr lang="el-GR" sz="3600" b="1" dirty="0" smtClean="0">
                <a:solidFill>
                  <a:srgbClr val="FF0000"/>
                </a:solidFill>
              </a:rPr>
              <a:t>Χρώση </a:t>
            </a:r>
            <a:r>
              <a:rPr lang="el-GR" sz="3600" b="1" dirty="0">
                <a:solidFill>
                  <a:srgbClr val="FF0000"/>
                </a:solidFill>
              </a:rPr>
              <a:t>(Αιματοξυλίνη και Ηωσίνη)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317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σάρωση003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-11129" r="-11129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2201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FF00"/>
              </a:buClr>
              <a:buSzPct val="150000"/>
            </a:pPr>
            <a:r>
              <a:rPr lang="el-GR" b="1" dirty="0">
                <a:solidFill>
                  <a:srgbClr val="FFFF00"/>
                </a:solidFill>
              </a:rPr>
              <a:t>3 συστήματα φακών</a:t>
            </a:r>
          </a:p>
          <a:p>
            <a:pPr lvl="1">
              <a:buClr>
                <a:srgbClr val="00FFFF"/>
              </a:buClr>
              <a:buSzPct val="150000"/>
              <a:buFont typeface="Wingdings" pitchFamily="2" charset="2"/>
              <a:buChar char="ü"/>
            </a:pPr>
            <a:r>
              <a:rPr lang="el-GR" b="1" dirty="0">
                <a:solidFill>
                  <a:srgbClr val="FF0000"/>
                </a:solidFill>
              </a:rPr>
              <a:t> Πυκνωτή</a:t>
            </a:r>
          </a:p>
          <a:p>
            <a:pPr lvl="1">
              <a:buClr>
                <a:srgbClr val="00FFFF"/>
              </a:buClr>
              <a:buSzPct val="150000"/>
              <a:buFont typeface="Wingdings" pitchFamily="2" charset="2"/>
              <a:buChar char="ü"/>
            </a:pPr>
            <a:r>
              <a:rPr lang="el-GR" b="1" dirty="0">
                <a:solidFill>
                  <a:srgbClr val="FF0000"/>
                </a:solidFill>
              </a:rPr>
              <a:t> Αντικειμενικό φακό</a:t>
            </a:r>
          </a:p>
          <a:p>
            <a:pPr lvl="1">
              <a:buClr>
                <a:srgbClr val="00FFFF"/>
              </a:buClr>
              <a:buSzPct val="150000"/>
              <a:buFont typeface="Wingdings" pitchFamily="2" charset="2"/>
              <a:buChar char="ü"/>
            </a:pPr>
            <a:r>
              <a:rPr lang="el-GR" b="1" dirty="0">
                <a:solidFill>
                  <a:srgbClr val="FF0000"/>
                </a:solidFill>
              </a:rPr>
              <a:t> Προσοφθάλμιο</a:t>
            </a:r>
          </a:p>
          <a:p>
            <a:pPr>
              <a:buClr>
                <a:srgbClr val="FFFF00"/>
              </a:buClr>
              <a:buSzPct val="150000"/>
            </a:pPr>
            <a:r>
              <a:rPr lang="el-GR" b="1" dirty="0">
                <a:solidFill>
                  <a:srgbClr val="FF0000"/>
                </a:solidFill>
              </a:rPr>
              <a:t>Διακριτική ικανότητα: </a:t>
            </a:r>
            <a:r>
              <a:rPr lang="el-GR" b="1" dirty="0">
                <a:solidFill>
                  <a:srgbClr val="FFFF00"/>
                </a:solidFill>
              </a:rPr>
              <a:t>250 </a:t>
            </a:r>
            <a:r>
              <a:rPr lang="en-US" b="1" dirty="0">
                <a:solidFill>
                  <a:srgbClr val="FFFF00"/>
                </a:solidFill>
              </a:rPr>
              <a:t>nm</a:t>
            </a:r>
            <a:endParaRPr lang="el-GR" b="1" dirty="0">
              <a:solidFill>
                <a:srgbClr val="FFFF00"/>
              </a:solidFill>
            </a:endParaRPr>
          </a:p>
          <a:p>
            <a:pPr>
              <a:buClr>
                <a:srgbClr val="FFFF00"/>
              </a:buClr>
              <a:buSzPct val="150000"/>
            </a:pPr>
            <a:r>
              <a:rPr lang="el-GR" b="1" dirty="0">
                <a:solidFill>
                  <a:srgbClr val="FF0000"/>
                </a:solidFill>
              </a:rPr>
              <a:t>Μεγεθυντική ικανότητα: </a:t>
            </a:r>
            <a:r>
              <a:rPr lang="en-US" b="1" dirty="0">
                <a:solidFill>
                  <a:srgbClr val="FFFF00"/>
                </a:solidFill>
              </a:rPr>
              <a:t>x</a:t>
            </a:r>
            <a:r>
              <a:rPr lang="el-GR" b="1" dirty="0">
                <a:solidFill>
                  <a:srgbClr val="FFFF00"/>
                </a:solidFill>
              </a:rPr>
              <a:t>1200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697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62671" y="1729035"/>
            <a:ext cx="4568089" cy="4525963"/>
          </a:xfrm>
        </p:spPr>
        <p:txBody>
          <a:bodyPr/>
          <a:lstStyle/>
          <a:p>
            <a:pPr marL="0" indent="0">
              <a:buNone/>
            </a:pPr>
            <a:endParaRPr lang="el-GR" b="1" dirty="0" smtClean="0"/>
          </a:p>
          <a:p>
            <a:pPr marL="0" indent="0">
              <a:buNone/>
            </a:pPr>
            <a:r>
              <a:rPr lang="el-GR" b="1" dirty="0" smtClean="0">
                <a:solidFill>
                  <a:srgbClr val="FF0000"/>
                </a:solidFill>
              </a:rPr>
              <a:t>Σήμανση </a:t>
            </a:r>
            <a:r>
              <a:rPr lang="el-GR" b="1" dirty="0">
                <a:solidFill>
                  <a:srgbClr val="FF0000"/>
                </a:solidFill>
              </a:rPr>
              <a:t>με σινική μελάνη των εξωτερικών επιφανειών όταν αυτές αποτελούν όριο εκτομής νεοπλασματικών αλλοιώσεων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7" name="Picture 2" descr="http://www.actasurologicas.info/v31/n09/ENG/3109OR02_archivos/image0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-21606" b="-21606"/>
          <a:stretch>
            <a:fillRect/>
          </a:stretch>
        </p:blipFill>
        <p:spPr bwMode="auto">
          <a:xfrm>
            <a:off x="4648200" y="1600200"/>
            <a:ext cx="4261102" cy="47753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2793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titled 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751" r="-64751"/>
          <a:stretch>
            <a:fillRect/>
          </a:stretch>
        </p:blipFill>
        <p:spPr>
          <a:xfrm>
            <a:off x="-1393235" y="73612"/>
            <a:ext cx="12143310" cy="6678353"/>
          </a:xfrm>
        </p:spPr>
      </p:pic>
    </p:spTree>
    <p:extLst>
      <p:ext uri="{BB962C8B-B14F-4D97-AF65-F5344CB8AC3E}">
        <p14:creationId xmlns:p14="http://schemas.microsoft.com/office/powerpoint/2010/main" val="1930768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54968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 smtClean="0">
                <a:solidFill>
                  <a:srgbClr val="FFFF00"/>
                </a:solidFill>
              </a:rPr>
              <a:t>Ο </a:t>
            </a:r>
            <a:r>
              <a:rPr lang="en-US" b="1" dirty="0" smtClean="0">
                <a:solidFill>
                  <a:srgbClr val="FF0000"/>
                </a:solidFill>
              </a:rPr>
              <a:t>Rudolf Virchow</a:t>
            </a:r>
            <a:r>
              <a:rPr lang="el-GR" b="1" dirty="0" smtClean="0">
                <a:solidFill>
                  <a:srgbClr val="FFFF00"/>
                </a:solidFill>
              </a:rPr>
              <a:t>, που αναφέρεται ως ο πατέρας της σύγχρονης Παθολογικής Ανατομικής, υποστήριζε ότι η </a:t>
            </a:r>
            <a:r>
              <a:rPr lang="el-GR" b="1" dirty="0" smtClean="0">
                <a:solidFill>
                  <a:srgbClr val="FF0000"/>
                </a:solidFill>
              </a:rPr>
              <a:t>βάση κάθε νόσου</a:t>
            </a:r>
            <a:r>
              <a:rPr lang="el-GR" b="1" dirty="0" smtClean="0">
                <a:solidFill>
                  <a:srgbClr val="FF6600"/>
                </a:solidFill>
              </a:rPr>
              <a:t> </a:t>
            </a:r>
            <a:r>
              <a:rPr lang="el-GR" b="1" dirty="0" smtClean="0">
                <a:solidFill>
                  <a:srgbClr val="FFFF00"/>
                </a:solidFill>
              </a:rPr>
              <a:t>είναι η </a:t>
            </a:r>
            <a:r>
              <a:rPr lang="el-GR" b="1" dirty="0" smtClean="0">
                <a:solidFill>
                  <a:srgbClr val="FF0000"/>
                </a:solidFill>
              </a:rPr>
              <a:t>βλάβη του κυττάρου</a:t>
            </a:r>
          </a:p>
        </p:txBody>
      </p:sp>
      <p:pic>
        <p:nvPicPr>
          <p:cNvPr id="7" name="Picture 4" descr="σάρωση0036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/>
          <a:srcRect l="5240" r="3688"/>
          <a:stretch/>
        </p:blipFill>
        <p:spPr bwMode="auto">
          <a:xfrm>
            <a:off x="5301403" y="1600200"/>
            <a:ext cx="27795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7174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429" r="-69429"/>
          <a:stretch>
            <a:fillRect/>
          </a:stretch>
        </p:blipFill>
        <p:spPr>
          <a:xfrm rot="10800000">
            <a:off x="-1448505" y="165641"/>
            <a:ext cx="12146626" cy="6680176"/>
          </a:xfrm>
        </p:spPr>
      </p:pic>
    </p:spTree>
    <p:extLst>
      <p:ext uri="{BB962C8B-B14F-4D97-AF65-F5344CB8AC3E}">
        <p14:creationId xmlns:p14="http://schemas.microsoft.com/office/powerpoint/2010/main" val="520896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Zoom i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7" y="1484784"/>
            <a:ext cx="3600400" cy="3849688"/>
          </a:xfrm>
          <a:prstGeom prst="rect">
            <a:avLst/>
          </a:prstGeom>
          <a:noFill/>
        </p:spPr>
      </p:pic>
      <p:pic>
        <p:nvPicPr>
          <p:cNvPr id="3" name="Picture 6" descr="Figure 9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01008"/>
            <a:ext cx="4191000" cy="2714625"/>
          </a:xfrm>
          <a:prstGeom prst="rect">
            <a:avLst/>
          </a:prstGeom>
          <a:noFill/>
        </p:spPr>
      </p:pic>
      <p:pic>
        <p:nvPicPr>
          <p:cNvPr id="4" name="Picture 4" descr="Figure 6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404664"/>
            <a:ext cx="4191000" cy="2733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3547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Zoom i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052736"/>
            <a:ext cx="3864049" cy="4896543"/>
          </a:xfrm>
          <a:prstGeom prst="rect">
            <a:avLst/>
          </a:prstGeom>
          <a:noFill/>
        </p:spPr>
      </p:pic>
      <p:pic>
        <p:nvPicPr>
          <p:cNvPr id="66567" name="Picture 7" descr="DSLC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052736"/>
            <a:ext cx="3814763" cy="4895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446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igure 1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8752" y="2174502"/>
            <a:ext cx="5544616" cy="446089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956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6600"/>
                </a:solidFill>
              </a:rPr>
              <a:t>Η τομή των ωοθηκών γίνεται κατά τον επιμήκη άξονα και περιλαμβάνει και διατομή της σύστοιχης σάλπιγγας</a:t>
            </a:r>
            <a:endParaRPr lang="el-GR" sz="2800" b="1" dirty="0">
              <a:solidFill>
                <a:srgbClr val="FF66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244334"/>
            <a:ext cx="267608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</a:rPr>
              <a:t>Παρασκεύασμα:</a:t>
            </a:r>
          </a:p>
          <a:p>
            <a:r>
              <a:rPr lang="el-GR" sz="2800" b="1" dirty="0" smtClean="0">
                <a:solidFill>
                  <a:srgbClr val="FFFF00"/>
                </a:solidFill>
              </a:rPr>
              <a:t> </a:t>
            </a:r>
            <a:r>
              <a:rPr lang="el-GR" sz="2800" b="1" dirty="0" smtClean="0">
                <a:solidFill>
                  <a:srgbClr val="FF0000"/>
                </a:solidFill>
              </a:rPr>
              <a:t>Ωοθήκη</a:t>
            </a:r>
            <a:endParaRPr lang="el-G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90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Κρήτη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5288" y="765175"/>
            <a:ext cx="3240087" cy="5257800"/>
          </a:xfrm>
          <a:prstGeom prst="rect">
            <a:avLst/>
          </a:prstGeom>
          <a:noFill/>
          <a:ln/>
        </p:spPr>
      </p:pic>
      <p:sp>
        <p:nvSpPr>
          <p:cNvPr id="3" name="TextBox 2"/>
          <p:cNvSpPr txBox="1"/>
          <p:nvPr/>
        </p:nvSpPr>
        <p:spPr>
          <a:xfrm>
            <a:off x="4139952" y="1628800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6600"/>
                </a:solidFill>
              </a:rPr>
              <a:t>Εφ όσον στο παρασκεύασμα υπάρχει και άλλη παθολογία τότε πρέπει να παρθούν και άλλες τομές</a:t>
            </a:r>
            <a:endParaRPr lang="el-GR" sz="2400" b="1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7944" y="3861048"/>
            <a:ext cx="4392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FFFF00"/>
                </a:solidFill>
              </a:rPr>
              <a:t>Παρασκεύασμα: </a:t>
            </a:r>
            <a:r>
              <a:rPr lang="el-GR" sz="3200" b="1" dirty="0" smtClean="0">
                <a:solidFill>
                  <a:srgbClr val="FF0000"/>
                </a:solidFill>
              </a:rPr>
              <a:t>Μήτρα με λειομυώματα</a:t>
            </a:r>
            <a:endParaRPr lang="el-G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761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titled 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18" r="-11518"/>
          <a:stretch>
            <a:fillRect/>
          </a:stretch>
        </p:blipFill>
        <p:spPr>
          <a:xfrm>
            <a:off x="457200" y="624735"/>
            <a:ext cx="8229600" cy="4525963"/>
          </a:xfrm>
        </p:spPr>
      </p:pic>
      <p:sp>
        <p:nvSpPr>
          <p:cNvPr id="2" name="TextBox 1"/>
          <p:cNvSpPr txBox="1"/>
          <p:nvPr/>
        </p:nvSpPr>
        <p:spPr>
          <a:xfrm>
            <a:off x="1214915" y="5263739"/>
            <a:ext cx="6410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FFFF00"/>
                </a:solidFill>
              </a:rPr>
              <a:t>Παρασκεύασμα</a:t>
            </a:r>
            <a:r>
              <a:rPr lang="el-GR" sz="2800" b="1" dirty="0" smtClean="0">
                <a:solidFill>
                  <a:srgbClr val="FFFF00"/>
                </a:solidFill>
              </a:rPr>
              <a:t>: </a:t>
            </a:r>
            <a:r>
              <a:rPr lang="el-GR" sz="2800" b="1" dirty="0" smtClean="0">
                <a:solidFill>
                  <a:srgbClr val="FF0000"/>
                </a:solidFill>
              </a:rPr>
              <a:t>Ορώδης Κύστη Ωοθήκης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512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Untitled 2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906" b="-31906"/>
          <a:stretch>
            <a:fillRect/>
          </a:stretch>
        </p:blipFill>
        <p:spPr>
          <a:xfrm>
            <a:off x="457200" y="1839465"/>
            <a:ext cx="4038600" cy="4525963"/>
          </a:xfrm>
        </p:spPr>
      </p:pic>
      <p:pic>
        <p:nvPicPr>
          <p:cNvPr id="6" name="Content Placeholder 5" descr="Untitled 3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78" b="-21278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1067644" y="5794873"/>
            <a:ext cx="641040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FFFF00"/>
                </a:solidFill>
              </a:rPr>
              <a:t>Παρασκεύασμα: </a:t>
            </a:r>
            <a:r>
              <a:rPr lang="el-GR" sz="2800" b="1" dirty="0">
                <a:solidFill>
                  <a:srgbClr val="FF0000"/>
                </a:solidFill>
              </a:rPr>
              <a:t>Ορώδης Κύστη Ωοθήκης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7748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Untitled 1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214" b="-33214"/>
          <a:stretch>
            <a:fillRect/>
          </a:stretch>
        </p:blipFill>
        <p:spPr>
          <a:xfrm>
            <a:off x="457200" y="1158480"/>
            <a:ext cx="4038600" cy="4525963"/>
          </a:xfrm>
        </p:spPr>
      </p:pic>
      <p:pic>
        <p:nvPicPr>
          <p:cNvPr id="6" name="Content Placeholder 5" descr="Untitled 2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051" b="-34051"/>
          <a:stretch>
            <a:fillRect/>
          </a:stretch>
        </p:blipFill>
        <p:spPr>
          <a:xfrm>
            <a:off x="4648200" y="1140075"/>
            <a:ext cx="4038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938790" y="5342872"/>
            <a:ext cx="589599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FFFF00"/>
                </a:solidFill>
              </a:rPr>
              <a:t>Παρασκεύασμα: </a:t>
            </a:r>
            <a:r>
              <a:rPr lang="el-GR" sz="2800" b="1" dirty="0" smtClean="0">
                <a:solidFill>
                  <a:srgbClr val="FF0000"/>
                </a:solidFill>
              </a:rPr>
              <a:t>Καρκίνωμα </a:t>
            </a:r>
            <a:r>
              <a:rPr lang="el-GR" sz="2800" b="1" dirty="0">
                <a:solidFill>
                  <a:srgbClr val="FF0000"/>
                </a:solidFill>
              </a:rPr>
              <a:t>Ωοθήκης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8664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Untitled 3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628" b="-33628"/>
          <a:stretch>
            <a:fillRect/>
          </a:stretch>
        </p:blipFill>
        <p:spPr>
          <a:xfrm>
            <a:off x="457200" y="992835"/>
            <a:ext cx="4038600" cy="4525963"/>
          </a:xfrm>
        </p:spPr>
      </p:pic>
      <p:pic>
        <p:nvPicPr>
          <p:cNvPr id="6" name="Content Placeholder 5" descr="Untitled 4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318" b="-33318"/>
          <a:stretch>
            <a:fillRect/>
          </a:stretch>
        </p:blipFill>
        <p:spPr>
          <a:xfrm>
            <a:off x="4648200" y="956025"/>
            <a:ext cx="4038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1306943" y="5631796"/>
            <a:ext cx="589599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FFFF00"/>
                </a:solidFill>
              </a:rPr>
              <a:t>Παρασκεύασμα: </a:t>
            </a:r>
            <a:r>
              <a:rPr lang="el-GR" sz="2800" b="1" dirty="0">
                <a:solidFill>
                  <a:srgbClr val="FF0000"/>
                </a:solidFill>
              </a:rPr>
              <a:t>Καρκίνωμα Ωοθήκης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35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titled 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673" b="-69673"/>
          <a:stretch>
            <a:fillRect/>
          </a:stretch>
        </p:blipFill>
        <p:spPr>
          <a:xfrm>
            <a:off x="125246" y="791826"/>
            <a:ext cx="9018754" cy="4959967"/>
          </a:xfrm>
        </p:spPr>
      </p:pic>
      <p:sp>
        <p:nvSpPr>
          <p:cNvPr id="3" name="TextBox 2"/>
          <p:cNvSpPr txBox="1"/>
          <p:nvPr/>
        </p:nvSpPr>
        <p:spPr>
          <a:xfrm>
            <a:off x="1141274" y="5006026"/>
            <a:ext cx="637691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FFFF00"/>
                </a:solidFill>
              </a:rPr>
              <a:t>Παρασκεύασμα: </a:t>
            </a:r>
            <a:r>
              <a:rPr lang="el-GR" sz="2800" b="1" dirty="0" smtClean="0">
                <a:solidFill>
                  <a:srgbClr val="FF0000"/>
                </a:solidFill>
              </a:rPr>
              <a:t>Καρκινοειδές Πνεύμονα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220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rgbClr val="FFFF00"/>
                </a:solidFill>
              </a:rPr>
              <a:t>Η </a:t>
            </a:r>
            <a:r>
              <a:rPr lang="el-GR" b="1" dirty="0" smtClean="0">
                <a:solidFill>
                  <a:srgbClr val="FF0000"/>
                </a:solidFill>
              </a:rPr>
              <a:t>Παθολογική Ανατομική </a:t>
            </a:r>
            <a:r>
              <a:rPr lang="el-GR" b="1" dirty="0" smtClean="0">
                <a:solidFill>
                  <a:srgbClr val="FFFF00"/>
                </a:solidFill>
              </a:rPr>
              <a:t>στην απλούστερη της έννοια είναι η μελέτη των </a:t>
            </a:r>
            <a:r>
              <a:rPr lang="el-GR" b="1" dirty="0" smtClean="0">
                <a:solidFill>
                  <a:srgbClr val="FF0000"/>
                </a:solidFill>
              </a:rPr>
              <a:t>Δομικών</a:t>
            </a:r>
            <a:r>
              <a:rPr lang="el-GR" b="1" dirty="0" smtClean="0">
                <a:solidFill>
                  <a:srgbClr val="FFFF00"/>
                </a:solidFill>
              </a:rPr>
              <a:t> και </a:t>
            </a:r>
            <a:r>
              <a:rPr lang="el-GR" b="1" dirty="0" smtClean="0">
                <a:solidFill>
                  <a:srgbClr val="FF0000"/>
                </a:solidFill>
              </a:rPr>
              <a:t>Λειτουργικών</a:t>
            </a:r>
            <a:r>
              <a:rPr lang="el-GR" b="1" dirty="0" smtClean="0">
                <a:solidFill>
                  <a:srgbClr val="FFFF00"/>
                </a:solidFill>
              </a:rPr>
              <a:t> </a:t>
            </a:r>
            <a:r>
              <a:rPr lang="el-GR" b="1" dirty="0">
                <a:solidFill>
                  <a:srgbClr val="FFFF00"/>
                </a:solidFill>
              </a:rPr>
              <a:t>Α</a:t>
            </a:r>
            <a:r>
              <a:rPr lang="el-GR" b="1" dirty="0" smtClean="0">
                <a:solidFill>
                  <a:srgbClr val="FFFF00"/>
                </a:solidFill>
              </a:rPr>
              <a:t>νωμαλιών που εκφράζονται ως </a:t>
            </a:r>
            <a:r>
              <a:rPr lang="el-GR" b="1" dirty="0" smtClean="0">
                <a:solidFill>
                  <a:srgbClr val="FF0000"/>
                </a:solidFill>
              </a:rPr>
              <a:t>Νόσοι</a:t>
            </a:r>
            <a:r>
              <a:rPr lang="el-GR" b="1" dirty="0" smtClean="0">
                <a:solidFill>
                  <a:srgbClr val="FFFF00"/>
                </a:solidFill>
              </a:rPr>
              <a:t> των Οργάνων και των Συστημάτων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260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titled 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02" r="-11202"/>
          <a:stretch>
            <a:fillRect/>
          </a:stretch>
        </p:blipFill>
        <p:spPr>
          <a:xfrm>
            <a:off x="457200" y="71676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251720" y="6036696"/>
            <a:ext cx="63769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FFFF00"/>
                </a:solidFill>
              </a:rPr>
              <a:t>Π</a:t>
            </a:r>
            <a:r>
              <a:rPr lang="el-GR" sz="2800" b="1" dirty="0" smtClean="0">
                <a:solidFill>
                  <a:srgbClr val="FFFF00"/>
                </a:solidFill>
              </a:rPr>
              <a:t>αρασκεύασμα</a:t>
            </a:r>
            <a:r>
              <a:rPr lang="el-GR" sz="2800" b="1" dirty="0">
                <a:solidFill>
                  <a:srgbClr val="FFFF00"/>
                </a:solidFill>
              </a:rPr>
              <a:t>: </a:t>
            </a:r>
            <a:r>
              <a:rPr lang="el-GR" sz="2800" b="1" dirty="0">
                <a:solidFill>
                  <a:srgbClr val="FF0000"/>
                </a:solidFill>
              </a:rPr>
              <a:t>Καρκινοειδές Πνεύμονα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7601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titled 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671" b="-51671"/>
          <a:stretch>
            <a:fillRect/>
          </a:stretch>
        </p:blipFill>
        <p:spPr>
          <a:xfrm>
            <a:off x="125246" y="497388"/>
            <a:ext cx="9018754" cy="4959967"/>
          </a:xfrm>
        </p:spPr>
      </p:pic>
      <p:sp>
        <p:nvSpPr>
          <p:cNvPr id="3" name="TextBox 2"/>
          <p:cNvSpPr txBox="1"/>
          <p:nvPr/>
        </p:nvSpPr>
        <p:spPr>
          <a:xfrm>
            <a:off x="1049236" y="5042827"/>
            <a:ext cx="63769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FFFF00"/>
                </a:solidFill>
              </a:rPr>
              <a:t>Παρασκεύασμα: </a:t>
            </a:r>
            <a:r>
              <a:rPr lang="el-GR" sz="2800" b="1" dirty="0">
                <a:solidFill>
                  <a:srgbClr val="FF0000"/>
                </a:solidFill>
              </a:rPr>
              <a:t>Καρκινοειδές Πνεύμονα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194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titled 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11" b="-11011"/>
          <a:stretch>
            <a:fillRect/>
          </a:stretch>
        </p:blipFill>
        <p:spPr>
          <a:xfrm>
            <a:off x="457200" y="1084860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1325350" y="5349213"/>
            <a:ext cx="3865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</a:rPr>
              <a:t>ΚΑΚΟΗΘΕΣ ΜΕΛΑΝΩΜΑ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0330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titled 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202" b="-32202"/>
          <a:stretch>
            <a:fillRect/>
          </a:stretch>
        </p:blipFill>
        <p:spPr>
          <a:xfrm>
            <a:off x="457200" y="624735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1141274" y="4693135"/>
            <a:ext cx="386516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FF0000"/>
                </a:solidFill>
              </a:rPr>
              <a:t>ΚΑΚΟΗΘΕΣ ΜΕΛΑΝΩΜΑ</a:t>
            </a:r>
            <a:endParaRPr lang="en-US" sz="28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0558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titled 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56" b="-25956"/>
          <a:stretch>
            <a:fillRect/>
          </a:stretch>
        </p:blipFill>
        <p:spPr>
          <a:xfrm>
            <a:off x="457200" y="1048050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938790" y="5089241"/>
            <a:ext cx="386516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FF0000"/>
                </a:solidFill>
              </a:rPr>
              <a:t>ΚΑΚΟΗΘΕΣ ΜΕΛΑΝΩΜΑ</a:t>
            </a:r>
            <a:endParaRPr lang="en-US" sz="28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7371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ΙΣΤΟΧΗΜΕΙΑ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44141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b="1" dirty="0" smtClean="0">
                <a:solidFill>
                  <a:srgbClr val="000000"/>
                </a:solidFill>
              </a:rPr>
              <a:t>	</a:t>
            </a:r>
            <a:r>
              <a:rPr lang="el-GR" b="1" dirty="0" smtClean="0">
                <a:solidFill>
                  <a:srgbClr val="FFFF00"/>
                </a:solidFill>
              </a:rPr>
              <a:t>Μεθοδολογία που εκλεκτικά  χρωματίζει ορισμένα  συστατικά </a:t>
            </a:r>
            <a:r>
              <a:rPr lang="el-GR" b="1" dirty="0">
                <a:solidFill>
                  <a:srgbClr val="FFFF00"/>
                </a:solidFill>
              </a:rPr>
              <a:t>ή εκκριτικά προϊόντα του </a:t>
            </a:r>
            <a:r>
              <a:rPr lang="el-GR" b="1" dirty="0" smtClean="0">
                <a:solidFill>
                  <a:srgbClr val="FFFF00"/>
                </a:solidFill>
              </a:rPr>
              <a:t>κυττάρου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4222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Masson </a:t>
            </a:r>
            <a:r>
              <a:rPr lang="en-US" sz="3600" b="1" dirty="0" err="1">
                <a:solidFill>
                  <a:srgbClr val="FF0000"/>
                </a:solidFill>
              </a:rPr>
              <a:t>Trichrome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endParaRPr lang="en-US" sz="3600" dirty="0"/>
          </a:p>
        </p:txBody>
      </p:sp>
      <p:pic>
        <p:nvPicPr>
          <p:cNvPr id="7" name="Content Placeholder 3" descr="Untitled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574" b="-25574"/>
          <a:stretch>
            <a:fillRect/>
          </a:stretch>
        </p:blipFill>
        <p:spPr>
          <a:xfrm>
            <a:off x="346752" y="1655415"/>
            <a:ext cx="4038600" cy="4525963"/>
          </a:xfrm>
        </p:spPr>
      </p:pic>
      <p:pic>
        <p:nvPicPr>
          <p:cNvPr id="9" name="Content Placeholder 8" descr="σάρωση000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/>
          <a:srcRect t="2111" b="-35458"/>
          <a:stretch/>
        </p:blipFill>
        <p:spPr bwMode="auto">
          <a:xfrm>
            <a:off x="4556160" y="2466214"/>
            <a:ext cx="4532104" cy="396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66055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Van </a:t>
            </a:r>
            <a:r>
              <a:rPr lang="en-US" sz="3600" b="1" dirty="0" err="1">
                <a:solidFill>
                  <a:srgbClr val="FF0000"/>
                </a:solidFill>
              </a:rPr>
              <a:t>G</a:t>
            </a:r>
            <a:r>
              <a:rPr lang="en-US" sz="3600" b="1" dirty="0" err="1" smtClean="0">
                <a:solidFill>
                  <a:srgbClr val="FF0000"/>
                </a:solidFill>
              </a:rPr>
              <a:t>ieson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" name="Content Placeholder 6" descr="Untitled 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476" b="-22476"/>
          <a:stretch>
            <a:fillRect/>
          </a:stretch>
        </p:blipFill>
        <p:spPr>
          <a:xfrm>
            <a:off x="0" y="1232230"/>
            <a:ext cx="4495800" cy="5038337"/>
          </a:xfrm>
        </p:spPr>
      </p:pic>
      <p:pic>
        <p:nvPicPr>
          <p:cNvPr id="8" name="Content Placeholder 7" descr="Untitled 1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531" b="-33531"/>
          <a:stretch>
            <a:fillRect/>
          </a:stretch>
        </p:blipFill>
        <p:spPr>
          <a:xfrm>
            <a:off x="4516523" y="828210"/>
            <a:ext cx="4664053" cy="5907865"/>
          </a:xfrm>
        </p:spPr>
      </p:pic>
    </p:spTree>
    <p:extLst>
      <p:ext uri="{BB962C8B-B14F-4D97-AF65-F5344CB8AC3E}">
        <p14:creationId xmlns:p14="http://schemas.microsoft.com/office/powerpoint/2010/main" val="23766555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Ziehl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Neelsen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" name="Content Placeholder 6" descr="Untitled 1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t="7123" b="2763"/>
          <a:stretch/>
        </p:blipFill>
        <p:spPr>
          <a:xfrm>
            <a:off x="375392" y="2613447"/>
            <a:ext cx="4120407" cy="2484617"/>
          </a:xfrm>
        </p:spPr>
      </p:pic>
      <p:pic>
        <p:nvPicPr>
          <p:cNvPr id="8" name="Content Placeholder 7" descr="Untitled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" t="4647" r="4062" b="5186"/>
          <a:stretch/>
        </p:blipFill>
        <p:spPr>
          <a:xfrm>
            <a:off x="4841212" y="2613447"/>
            <a:ext cx="3681530" cy="2484618"/>
          </a:xfrm>
        </p:spPr>
      </p:pic>
    </p:spTree>
    <p:extLst>
      <p:ext uri="{BB962C8B-B14F-4D97-AF65-F5344CB8AC3E}">
        <p14:creationId xmlns:p14="http://schemas.microsoft.com/office/powerpoint/2010/main" val="324361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FF0000"/>
                </a:solidFill>
              </a:rPr>
              <a:t>Χρώση </a:t>
            </a:r>
            <a:r>
              <a:rPr lang="en-US" sz="3600" b="1" dirty="0" smtClean="0">
                <a:solidFill>
                  <a:srgbClr val="FF0000"/>
                </a:solidFill>
              </a:rPr>
              <a:t>PAS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Untitled 1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907" b="-26907"/>
          <a:stretch>
            <a:fillRect/>
          </a:stretch>
        </p:blipFill>
        <p:spPr>
          <a:xfrm>
            <a:off x="229512" y="1600200"/>
            <a:ext cx="4155840" cy="4657351"/>
          </a:xfrm>
        </p:spPr>
      </p:pic>
      <p:pic>
        <p:nvPicPr>
          <p:cNvPr id="6" name="Content Placeholder 5" descr="Untitled 3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536" b="-33536"/>
          <a:stretch>
            <a:fillRect/>
          </a:stretch>
        </p:blipFill>
        <p:spPr>
          <a:xfrm>
            <a:off x="4519344" y="1416150"/>
            <a:ext cx="4495800" cy="5038336"/>
          </a:xfrm>
        </p:spPr>
      </p:pic>
    </p:spTree>
    <p:extLst>
      <p:ext uri="{BB962C8B-B14F-4D97-AF65-F5344CB8AC3E}">
        <p14:creationId xmlns:p14="http://schemas.microsoft.com/office/powerpoint/2010/main" val="503870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8092"/>
            <a:ext cx="8229600" cy="5758072"/>
          </a:xfrm>
        </p:spPr>
        <p:txBody>
          <a:bodyPr/>
          <a:lstStyle/>
          <a:p>
            <a:pPr marL="0" indent="0">
              <a:buClr>
                <a:srgbClr val="FFFF00"/>
              </a:buClr>
              <a:buSzPct val="150000"/>
              <a:buNone/>
            </a:pPr>
            <a:endParaRPr lang="el-GR" b="1" dirty="0" smtClean="0">
              <a:solidFill>
                <a:srgbClr val="FFFF00"/>
              </a:solidFill>
            </a:endParaRPr>
          </a:p>
          <a:p>
            <a:pPr marL="0" indent="0">
              <a:buClr>
                <a:srgbClr val="FFFF00"/>
              </a:buClr>
              <a:buSzPct val="150000"/>
              <a:buNone/>
            </a:pPr>
            <a:r>
              <a:rPr lang="el-GR" b="1" dirty="0" smtClean="0">
                <a:solidFill>
                  <a:srgbClr val="FFFF00"/>
                </a:solidFill>
              </a:rPr>
              <a:t>Σημαντικές τεχνολογικές </a:t>
            </a:r>
            <a:r>
              <a:rPr lang="el-GR" b="1" dirty="0">
                <a:solidFill>
                  <a:srgbClr val="FFFF00"/>
                </a:solidFill>
              </a:rPr>
              <a:t>εξελίξεις αποτέλεσαν ορόσημο στη διαγνωστική Παθολογική Ανατομική:</a:t>
            </a:r>
          </a:p>
          <a:p>
            <a:pPr marL="457200" lvl="1" indent="0">
              <a:buClr>
                <a:srgbClr val="FFFF00"/>
              </a:buClr>
              <a:buSzPct val="150000"/>
              <a:buNone/>
            </a:pPr>
            <a:r>
              <a:rPr lang="el-GR" b="1" dirty="0">
                <a:solidFill>
                  <a:srgbClr val="FF0000"/>
                </a:solidFill>
              </a:rPr>
              <a:t>Φωτομικροσκόπιο</a:t>
            </a:r>
          </a:p>
          <a:p>
            <a:pPr marL="457200" lvl="1" indent="0">
              <a:buClr>
                <a:srgbClr val="FFFF00"/>
              </a:buClr>
              <a:buSzPct val="150000"/>
              <a:buNone/>
            </a:pPr>
            <a:r>
              <a:rPr lang="el-GR" b="1" dirty="0">
                <a:solidFill>
                  <a:srgbClr val="FF0000"/>
                </a:solidFill>
              </a:rPr>
              <a:t>Ανοσοϊστοχημεία</a:t>
            </a:r>
          </a:p>
          <a:p>
            <a:pPr marL="457200" lvl="1" indent="0">
              <a:buClr>
                <a:srgbClr val="FFFF00"/>
              </a:buClr>
              <a:buSzPct val="150000"/>
              <a:buNone/>
            </a:pPr>
            <a:r>
              <a:rPr lang="el-GR" b="1" dirty="0">
                <a:solidFill>
                  <a:srgbClr val="FF0000"/>
                </a:solidFill>
              </a:rPr>
              <a:t>Μοριακή Βιολογία</a:t>
            </a:r>
          </a:p>
          <a:p>
            <a:pPr marL="457200" lvl="1" indent="0">
              <a:buClr>
                <a:srgbClr val="FFFF00"/>
              </a:buClr>
              <a:buSzPct val="150000"/>
              <a:buNone/>
            </a:pPr>
            <a:r>
              <a:rPr lang="el-GR" b="1" dirty="0">
                <a:solidFill>
                  <a:srgbClr val="FF0000"/>
                </a:solidFill>
              </a:rPr>
              <a:t>Ψηφιακή Απεικόνιση (</a:t>
            </a:r>
            <a:r>
              <a:rPr lang="en-US" b="1" dirty="0">
                <a:solidFill>
                  <a:srgbClr val="FF0000"/>
                </a:solidFill>
              </a:rPr>
              <a:t>Digital Imaging)</a:t>
            </a:r>
          </a:p>
          <a:p>
            <a:pPr marL="457200" lvl="1" indent="0">
              <a:buClr>
                <a:srgbClr val="FFFF00"/>
              </a:buClr>
              <a:buSzPct val="150000"/>
              <a:buNone/>
            </a:pPr>
            <a:r>
              <a:rPr lang="el-GR" b="1" dirty="0">
                <a:solidFill>
                  <a:srgbClr val="FF0000"/>
                </a:solidFill>
              </a:rPr>
              <a:t>Ηλεκτρονικό Μικροσκόπιο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312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Χρώση </a:t>
            </a:r>
            <a:r>
              <a:rPr lang="en-US" b="1" dirty="0" err="1" smtClean="0">
                <a:solidFill>
                  <a:srgbClr val="FF0000"/>
                </a:solidFill>
              </a:rPr>
              <a:t>Perl</a:t>
            </a:r>
            <a:r>
              <a:rPr lang="en-US" b="1" dirty="0" err="1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l-GR" b="1" dirty="0">
                <a:solidFill>
                  <a:srgbClr val="FF0000"/>
                </a:solidFill>
              </a:rPr>
              <a:t>(σιδήρου</a:t>
            </a:r>
            <a:r>
              <a:rPr lang="el-GR" b="1" dirty="0" smtClean="0">
                <a:solidFill>
                  <a:srgbClr val="FF0000"/>
                </a:solidFill>
              </a:rPr>
              <a:t>) </a:t>
            </a:r>
            <a:r>
              <a:rPr lang="el-GR" b="1" dirty="0">
                <a:solidFill>
                  <a:srgbClr val="FF0000"/>
                </a:solidFill>
              </a:rPr>
              <a:t/>
            </a:r>
            <a:br>
              <a:rPr lang="el-GR" b="1" dirty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7" name="Content Placeholder 6" descr="Untitle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61" r="-109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95536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FF0000"/>
                </a:solidFill>
              </a:rPr>
              <a:t>Χρώση </a:t>
            </a:r>
            <a:r>
              <a:rPr lang="en-US" sz="3600" b="1" dirty="0" err="1" smtClean="0">
                <a:solidFill>
                  <a:srgbClr val="FF0000"/>
                </a:solidFill>
              </a:rPr>
              <a:t>Gomori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reticulin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Untitled 2α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13" r="-50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03242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σάρωση001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3615" t="17961" r="1770" b="16859"/>
          <a:stretch/>
        </p:blipFill>
        <p:spPr bwMode="auto">
          <a:xfrm>
            <a:off x="754714" y="2153335"/>
            <a:ext cx="7786435" cy="347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35094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σάρωση001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17007" r="3559" b="13748"/>
          <a:stretch/>
        </p:blipFill>
        <p:spPr bwMode="auto">
          <a:xfrm>
            <a:off x="714912" y="1564382"/>
            <a:ext cx="7936688" cy="432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92206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FF0000"/>
                </a:solidFill>
              </a:rPr>
              <a:t>ΑΝΟΣΟΪΣΤΟΧΗΜΕΙΑ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b="1" dirty="0" smtClean="0">
                <a:solidFill>
                  <a:srgbClr val="FFFF00"/>
                </a:solidFill>
              </a:rPr>
              <a:t>Η ανοσοϊστοχημεία  </a:t>
            </a:r>
            <a:r>
              <a:rPr lang="el-GR" b="1" dirty="0" smtClean="0">
                <a:solidFill>
                  <a:srgbClr val="FF0000"/>
                </a:solidFill>
              </a:rPr>
              <a:t>συμπληρωματικό-επιβεβαιωτικό</a:t>
            </a:r>
            <a:r>
              <a:rPr lang="el-GR" b="1" dirty="0" smtClean="0">
                <a:solidFill>
                  <a:srgbClr val="FFFF00"/>
                </a:solidFill>
              </a:rPr>
              <a:t> μέσο της ιστολογικής διάγνωσης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Παρέχει πληροφορίες για την </a:t>
            </a:r>
            <a:r>
              <a:rPr lang="el-GR" b="1" dirty="0" smtClean="0">
                <a:solidFill>
                  <a:srgbClr val="FF0000"/>
                </a:solidFill>
              </a:rPr>
              <a:t>ιστογένεση</a:t>
            </a:r>
            <a:r>
              <a:rPr lang="el-GR" b="1" dirty="0" smtClean="0">
                <a:solidFill>
                  <a:srgbClr val="FFFF00"/>
                </a:solidFill>
              </a:rPr>
              <a:t> και τη </a:t>
            </a:r>
            <a:r>
              <a:rPr lang="el-GR" b="1" dirty="0" smtClean="0">
                <a:solidFill>
                  <a:srgbClr val="FF0000"/>
                </a:solidFill>
              </a:rPr>
              <a:t>βιολογική συμπεριφορά </a:t>
            </a:r>
            <a:r>
              <a:rPr lang="el-GR" b="1" dirty="0" smtClean="0">
                <a:solidFill>
                  <a:srgbClr val="FFFF00"/>
                </a:solidFill>
              </a:rPr>
              <a:t>των καρκινικών κυττάρων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Δίνει τη δυνατότητα για ανίχνευση </a:t>
            </a:r>
            <a:r>
              <a:rPr lang="el-GR" b="1" dirty="0" smtClean="0">
                <a:solidFill>
                  <a:srgbClr val="FF0000"/>
                </a:solidFill>
              </a:rPr>
              <a:t>πρωτεϊνών</a:t>
            </a:r>
            <a:r>
              <a:rPr lang="el-GR" b="1" dirty="0" smtClean="0">
                <a:solidFill>
                  <a:srgbClr val="FFFF00"/>
                </a:solidFill>
              </a:rPr>
              <a:t> ως </a:t>
            </a:r>
            <a:r>
              <a:rPr lang="el-GR" b="1" dirty="0" smtClean="0">
                <a:solidFill>
                  <a:srgbClr val="FF0000"/>
                </a:solidFill>
              </a:rPr>
              <a:t>προγνωστικών-προβλεπτικών βιοδεικτών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22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FF0000"/>
                </a:solidFill>
              </a:rPr>
              <a:t>ΑΝΟΣΟΪΣΤΟΧΗΜΕΙΑ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b="1" dirty="0" smtClean="0">
                <a:solidFill>
                  <a:srgbClr val="FFFF00"/>
                </a:solidFill>
              </a:rPr>
              <a:t>Διάγνωση-Διαφορική Διάγνωση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Ένδειξη για τη πρωτοπαθή εστία σε μεταστατικά νεοπλάσματα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Καθορισμός κυτταρικού πολλαπλασιασμού και φαινοτυπικών χαρακτηριστικών με προγνωστική σημασία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Ανίχνευση μικρών εστιών κακοήθειας ή μόλυνση κυττάρων με ιούς, μικρόβια ή μύκητες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Μικρομετάσταση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4660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47651" y="204788"/>
            <a:ext cx="3551241" cy="3468687"/>
            <a:chOff x="156" y="129"/>
            <a:chExt cx="2237" cy="2185"/>
          </a:xfrm>
        </p:grpSpPr>
        <p:pic>
          <p:nvPicPr>
            <p:cNvPr id="5" name="Picture 2" descr="F:\ΟΜΙΛΙΕΣ ΝΑΚ\ΚΑΡΚΙΝΟΓΕΝΕΣΗ\σάρωση0025.jpg"/>
            <p:cNvPicPr>
              <a:picLocks noChangeAspect="1" noChangeArrowheads="1"/>
            </p:cNvPicPr>
            <p:nvPr/>
          </p:nvPicPr>
          <p:blipFill>
            <a:blip r:embed="rId2" cstate="print"/>
            <a:srcRect l="3786" t="2901" r="3786" b="2901"/>
            <a:stretch>
              <a:fillRect/>
            </a:stretch>
          </p:blipFill>
          <p:spPr bwMode="auto">
            <a:xfrm>
              <a:off x="175" y="465"/>
              <a:ext cx="2218" cy="1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56" y="129"/>
              <a:ext cx="197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2400" b="1" dirty="0" smtClean="0">
                  <a:solidFill>
                    <a:srgbClr val="FF0000"/>
                  </a:solidFill>
                </a:rPr>
                <a:t>ΚΥΤΤΑΡΟΠΛΑΣΜΑΤΙΚΗ</a:t>
              </a:r>
              <a:endParaRPr lang="el-GR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4638728" y="242396"/>
            <a:ext cx="3932054" cy="3527034"/>
            <a:chOff x="1632" y="1460"/>
            <a:chExt cx="2544" cy="2248"/>
          </a:xfrm>
        </p:grpSpPr>
        <p:pic>
          <p:nvPicPr>
            <p:cNvPr id="8" name="Picture 6" descr="ΕικόνεςΙστολ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32" y="1800"/>
              <a:ext cx="2544" cy="1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1632" y="1460"/>
              <a:ext cx="999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2400" b="1" dirty="0" smtClean="0">
                  <a:solidFill>
                    <a:srgbClr val="FF0000"/>
                  </a:solidFill>
                </a:rPr>
                <a:t>ΠΥΡΗΝΙΚΗ</a:t>
              </a:r>
              <a:endParaRPr lang="el-GR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226712" y="3716338"/>
            <a:ext cx="3657600" cy="3008312"/>
            <a:chOff x="2172" y="2341"/>
            <a:chExt cx="2304" cy="1895"/>
          </a:xfrm>
        </p:grpSpPr>
        <p:pic>
          <p:nvPicPr>
            <p:cNvPr id="11" name="Picture 5" descr="σάρωση0021"/>
            <p:cNvPicPr>
              <a:picLocks noChangeAspect="1" noChangeArrowheads="1"/>
            </p:cNvPicPr>
            <p:nvPr/>
          </p:nvPicPr>
          <p:blipFill>
            <a:blip r:embed="rId4" cstate="print"/>
            <a:srcRect t="2332"/>
            <a:stretch>
              <a:fillRect/>
            </a:stretch>
          </p:blipFill>
          <p:spPr bwMode="auto">
            <a:xfrm>
              <a:off x="2172" y="2717"/>
              <a:ext cx="2304" cy="1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234" y="2341"/>
              <a:ext cx="128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2400" b="1" dirty="0" smtClean="0">
                  <a:solidFill>
                    <a:srgbClr val="FF0000"/>
                  </a:solidFill>
                </a:rPr>
                <a:t>ΜΕΜΒΡΑΝΙΚΗ</a:t>
              </a:r>
              <a:endParaRPr lang="el-GR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645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σάρωση0001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/>
          <a:srcRect t="3377" r="5577" b="3241"/>
          <a:stretch/>
        </p:blipFill>
        <p:spPr bwMode="auto">
          <a:xfrm>
            <a:off x="73627" y="2650256"/>
            <a:ext cx="4252167" cy="270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σάρωση001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/>
          <a:srcRect l="3868" t="2603" b="8937"/>
          <a:stretch/>
        </p:blipFill>
        <p:spPr bwMode="auto">
          <a:xfrm>
            <a:off x="4528276" y="2650256"/>
            <a:ext cx="4418996" cy="270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6051" y="1908417"/>
            <a:ext cx="3890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PSA</a:t>
            </a:r>
            <a:r>
              <a:rPr lang="el-GR" sz="2000" b="1" dirty="0" smtClean="0">
                <a:solidFill>
                  <a:srgbClr val="FF0000"/>
                </a:solidFill>
              </a:rPr>
              <a:t> (+) σε μεταστατική εστία </a:t>
            </a:r>
          </a:p>
          <a:p>
            <a:r>
              <a:rPr lang="el-GR" sz="2000" b="1" dirty="0" smtClean="0">
                <a:solidFill>
                  <a:srgbClr val="FF0000"/>
                </a:solidFill>
              </a:rPr>
              <a:t>καρκινώματος προστάτη στα οστά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4205" y="1887055"/>
            <a:ext cx="492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HBsAg</a:t>
            </a:r>
            <a:r>
              <a:rPr lang="el-GR" b="1" dirty="0" smtClean="0">
                <a:solidFill>
                  <a:srgbClr val="FF0000"/>
                </a:solidFill>
              </a:rPr>
              <a:t>(</a:t>
            </a:r>
            <a:r>
              <a:rPr lang="en-US" b="1" dirty="0" smtClean="0">
                <a:solidFill>
                  <a:srgbClr val="FF0000"/>
                </a:solidFill>
              </a:rPr>
              <a:t>+</a:t>
            </a:r>
            <a:r>
              <a:rPr lang="el-GR" b="1" dirty="0" smtClean="0">
                <a:solidFill>
                  <a:srgbClr val="FF0000"/>
                </a:solidFill>
              </a:rPr>
              <a:t>)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l-GR" b="1" dirty="0" smtClean="0">
                <a:solidFill>
                  <a:srgbClr val="FF0000"/>
                </a:solidFill>
              </a:rPr>
              <a:t>στο κυτταροπλασμα ηπατοκυττάρων </a:t>
            </a:r>
          </a:p>
          <a:p>
            <a:r>
              <a:rPr lang="el-GR" b="1" dirty="0" smtClean="0">
                <a:solidFill>
                  <a:srgbClr val="FF0000"/>
                </a:solidFill>
              </a:rPr>
              <a:t>σε ασθενή-φορέα του ιού ηπατίτιδος Β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1565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FF0000"/>
                </a:solidFill>
                <a:latin typeface="Calibri" charset="0"/>
              </a:rPr>
              <a:t>ΑΝΟΣΟΦΘΟΡΙΣΜΟΣ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rgbClr val="FFFF00"/>
              </a:buClr>
              <a:buSzPct val="150000"/>
              <a:buNone/>
            </a:pPr>
            <a:r>
              <a:rPr lang="el-GR" b="1" dirty="0">
                <a:solidFill>
                  <a:srgbClr val="FFFF00"/>
                </a:solidFill>
              </a:rPr>
              <a:t>Π</a:t>
            </a:r>
            <a:r>
              <a:rPr lang="el-GR" b="1" dirty="0" smtClean="0">
                <a:solidFill>
                  <a:srgbClr val="FFFF00"/>
                </a:solidFill>
              </a:rPr>
              <a:t>ροσδιορισμός </a:t>
            </a:r>
            <a:r>
              <a:rPr lang="el-GR" b="1" dirty="0">
                <a:solidFill>
                  <a:srgbClr val="FFFF00"/>
                </a:solidFill>
              </a:rPr>
              <a:t>ανοσοσφαιρινών </a:t>
            </a:r>
            <a:r>
              <a:rPr lang="en-US" b="1" dirty="0" err="1">
                <a:solidFill>
                  <a:srgbClr val="FFFF00"/>
                </a:solidFill>
              </a:rPr>
              <a:t>IgG</a:t>
            </a:r>
            <a:r>
              <a:rPr lang="en-US" b="1" dirty="0">
                <a:solidFill>
                  <a:srgbClr val="FFFF00"/>
                </a:solidFill>
              </a:rPr>
              <a:t>, IgA, </a:t>
            </a:r>
            <a:r>
              <a:rPr lang="en-US" b="1" dirty="0" err="1">
                <a:solidFill>
                  <a:srgbClr val="FFFF00"/>
                </a:solidFill>
              </a:rPr>
              <a:t>IgM</a:t>
            </a:r>
            <a:r>
              <a:rPr lang="el-GR" b="1" dirty="0">
                <a:solidFill>
                  <a:srgbClr val="FFFF00"/>
                </a:solidFill>
              </a:rPr>
              <a:t>, κλασμάτων του συμπληρώματος </a:t>
            </a:r>
            <a:r>
              <a:rPr lang="en-US" b="1" dirty="0">
                <a:solidFill>
                  <a:srgbClr val="FFFF00"/>
                </a:solidFill>
              </a:rPr>
              <a:t>C</a:t>
            </a:r>
            <a:r>
              <a:rPr lang="en-US" b="1" baseline="-25000" dirty="0">
                <a:solidFill>
                  <a:srgbClr val="FFFF00"/>
                </a:solidFill>
              </a:rPr>
              <a:t>3</a:t>
            </a:r>
            <a:r>
              <a:rPr lang="en-US" b="1" dirty="0">
                <a:solidFill>
                  <a:srgbClr val="FFFF00"/>
                </a:solidFill>
              </a:rPr>
              <a:t>, C1q </a:t>
            </a:r>
            <a:r>
              <a:rPr lang="el-GR" b="1" dirty="0">
                <a:solidFill>
                  <a:srgbClr val="FFFF00"/>
                </a:solidFill>
              </a:rPr>
              <a:t>και ελαφρών αλύσων κ και </a:t>
            </a:r>
            <a:r>
              <a:rPr lang="el-GR" b="1" dirty="0" smtClean="0">
                <a:solidFill>
                  <a:srgbClr val="FFFF00"/>
                </a:solidFill>
              </a:rPr>
              <a:t>λ, σε διάφορους ιστούς</a:t>
            </a:r>
            <a:endParaRPr lang="el-GR" b="1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7257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FF0000"/>
                </a:solidFill>
                <a:latin typeface="Calibri" charset="0"/>
              </a:rPr>
              <a:t>ΑΝΟΣΟΦΘΟΡΙΣΜΟΣ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730" b="-32730"/>
          <a:stretch>
            <a:fillRect/>
          </a:stretch>
        </p:blipFill>
        <p:spPr>
          <a:xfrm>
            <a:off x="147262" y="1417637"/>
            <a:ext cx="4500938" cy="5044095"/>
          </a:xfrm>
          <a:noFill/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114" b="-23114"/>
          <a:stretch>
            <a:fillRect/>
          </a:stretch>
        </p:blipFill>
        <p:spPr bwMode="auto">
          <a:xfrm>
            <a:off x="4648200" y="1600200"/>
            <a:ext cx="4169064" cy="467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988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157222" y="685800"/>
            <a:ext cx="32018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400" b="1" dirty="0">
                <a:solidFill>
                  <a:srgbClr val="FF0000"/>
                </a:solidFill>
              </a:rPr>
              <a:t>Παθολογική Ανατομική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Pathology </a:t>
            </a:r>
            <a:endParaRPr lang="el-GR" sz="2400" b="1" dirty="0">
              <a:solidFill>
                <a:srgbClr val="FF0000"/>
              </a:solidFill>
            </a:endParaRPr>
          </a:p>
        </p:txBody>
      </p:sp>
      <p:sp>
        <p:nvSpPr>
          <p:cNvPr id="4099" name="Line 5"/>
          <p:cNvSpPr>
            <a:spLocks noChangeShapeType="1"/>
          </p:cNvSpPr>
          <p:nvPr/>
        </p:nvSpPr>
        <p:spPr bwMode="auto">
          <a:xfrm flipV="1">
            <a:off x="3505200" y="685800"/>
            <a:ext cx="685800" cy="228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4251325" y="417513"/>
            <a:ext cx="375064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Clinical Pathology </a:t>
            </a:r>
            <a:r>
              <a:rPr lang="en-US" b="1" dirty="0">
                <a:solidFill>
                  <a:srgbClr val="0000FF"/>
                </a:solidFill>
              </a:rPr>
              <a:t>(</a:t>
            </a:r>
            <a:r>
              <a:rPr lang="el-GR" b="1" dirty="0">
                <a:solidFill>
                  <a:srgbClr val="0000FF"/>
                </a:solidFill>
              </a:rPr>
              <a:t>Μικροβιολογία, </a:t>
            </a:r>
          </a:p>
          <a:p>
            <a:r>
              <a:rPr lang="el-GR" b="1" dirty="0">
                <a:solidFill>
                  <a:srgbClr val="0000FF"/>
                </a:solidFill>
              </a:rPr>
              <a:t>Βιοχημεία, κ.λπ.)</a:t>
            </a:r>
          </a:p>
        </p:txBody>
      </p:sp>
      <p:sp>
        <p:nvSpPr>
          <p:cNvPr id="4101" name="Line 7"/>
          <p:cNvSpPr>
            <a:spLocks noChangeShapeType="1"/>
          </p:cNvSpPr>
          <p:nvPr/>
        </p:nvSpPr>
        <p:spPr bwMode="auto">
          <a:xfrm>
            <a:off x="3581400" y="1219200"/>
            <a:ext cx="457200" cy="533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grpSp>
        <p:nvGrpSpPr>
          <p:cNvPr id="4102" name="Group 16"/>
          <p:cNvGrpSpPr>
            <a:grpSpLocks/>
          </p:cNvGrpSpPr>
          <p:nvPr/>
        </p:nvGrpSpPr>
        <p:grpSpPr bwMode="auto">
          <a:xfrm>
            <a:off x="347663" y="1601788"/>
            <a:ext cx="8037513" cy="3910012"/>
            <a:chOff x="219" y="1009"/>
            <a:chExt cx="5063" cy="2463"/>
          </a:xfrm>
        </p:grpSpPr>
        <p:sp>
          <p:nvSpPr>
            <p:cNvPr id="4103" name="Text Box 8"/>
            <p:cNvSpPr txBox="1">
              <a:spLocks noChangeArrowheads="1"/>
            </p:cNvSpPr>
            <p:nvPr/>
          </p:nvSpPr>
          <p:spPr bwMode="auto">
            <a:xfrm>
              <a:off x="2642" y="1009"/>
              <a:ext cx="160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Anatomical Pathology</a:t>
              </a:r>
              <a:endParaRPr lang="el-GR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4104" name="Line 9"/>
            <p:cNvSpPr>
              <a:spLocks noChangeShapeType="1"/>
            </p:cNvSpPr>
            <p:nvPr/>
          </p:nvSpPr>
          <p:spPr bwMode="auto">
            <a:xfrm flipH="1">
              <a:off x="1056" y="1344"/>
              <a:ext cx="1968" cy="57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105" name="Text Box 10"/>
            <p:cNvSpPr txBox="1">
              <a:spLocks noChangeArrowheads="1"/>
            </p:cNvSpPr>
            <p:nvPr/>
          </p:nvSpPr>
          <p:spPr bwMode="auto">
            <a:xfrm>
              <a:off x="219" y="2016"/>
              <a:ext cx="154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l-GR" b="1" dirty="0">
                  <a:solidFill>
                    <a:srgbClr val="0000FF"/>
                  </a:solidFill>
                </a:rPr>
                <a:t>Παθολογική Ανατομική</a:t>
              </a:r>
            </a:p>
            <a:p>
              <a:pPr algn="ctr"/>
              <a:r>
                <a:rPr lang="el-GR" b="1" dirty="0">
                  <a:solidFill>
                    <a:srgbClr val="0000FF"/>
                  </a:solidFill>
                </a:rPr>
                <a:t>Νεκροτομών </a:t>
              </a:r>
            </a:p>
            <a:p>
              <a:pPr algn="ctr"/>
              <a:r>
                <a:rPr lang="el-GR" b="1" dirty="0">
                  <a:solidFill>
                    <a:srgbClr val="0000FF"/>
                  </a:solidFill>
                </a:rPr>
                <a:t>(</a:t>
              </a:r>
              <a:r>
                <a:rPr lang="en-US" b="1" dirty="0">
                  <a:solidFill>
                    <a:srgbClr val="0000FF"/>
                  </a:solidFill>
                </a:rPr>
                <a:t>Autopsy Pathology)</a:t>
              </a:r>
              <a:endParaRPr lang="el-GR" b="1" dirty="0">
                <a:solidFill>
                  <a:srgbClr val="0000FF"/>
                </a:solidFill>
              </a:endParaRPr>
            </a:p>
          </p:txBody>
        </p:sp>
        <p:sp>
          <p:nvSpPr>
            <p:cNvPr id="4106" name="Line 11"/>
            <p:cNvSpPr>
              <a:spLocks noChangeShapeType="1"/>
            </p:cNvSpPr>
            <p:nvPr/>
          </p:nvSpPr>
          <p:spPr bwMode="auto">
            <a:xfrm>
              <a:off x="3168" y="1344"/>
              <a:ext cx="0" cy="13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107" name="Text Box 12"/>
            <p:cNvSpPr txBox="1">
              <a:spLocks noChangeArrowheads="1"/>
            </p:cNvSpPr>
            <p:nvPr/>
          </p:nvSpPr>
          <p:spPr bwMode="auto">
            <a:xfrm>
              <a:off x="1899" y="2832"/>
              <a:ext cx="2432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l-GR" sz="2000" b="1" dirty="0">
                  <a:solidFill>
                    <a:srgbClr val="FF0000"/>
                  </a:solidFill>
                </a:rPr>
                <a:t>Παθολογική Ανατομική</a:t>
              </a:r>
            </a:p>
            <a:p>
              <a:pPr algn="ctr"/>
              <a:r>
                <a:rPr lang="el-GR" sz="2000" b="1" dirty="0">
                  <a:solidFill>
                    <a:srgbClr val="FF0000"/>
                  </a:solidFill>
                </a:rPr>
                <a:t>Χειρουργικών Παρασκευασμάτων </a:t>
              </a: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(Surgical Pathology)</a:t>
              </a:r>
              <a:endParaRPr lang="el-GR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4108" name="Line 14"/>
            <p:cNvSpPr>
              <a:spLocks noChangeShapeType="1"/>
            </p:cNvSpPr>
            <p:nvPr/>
          </p:nvSpPr>
          <p:spPr bwMode="auto">
            <a:xfrm>
              <a:off x="3456" y="1344"/>
              <a:ext cx="1248" cy="62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109" name="Text Box 15"/>
            <p:cNvSpPr txBox="1">
              <a:spLocks noChangeArrowheads="1"/>
            </p:cNvSpPr>
            <p:nvPr/>
          </p:nvSpPr>
          <p:spPr bwMode="auto">
            <a:xfrm>
              <a:off x="4193" y="2064"/>
              <a:ext cx="1089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l-GR" b="1" dirty="0">
                  <a:solidFill>
                    <a:srgbClr val="0000FF"/>
                  </a:solidFill>
                </a:rPr>
                <a:t>Κυτταρολογία</a:t>
              </a:r>
            </a:p>
            <a:p>
              <a:pPr algn="ctr"/>
              <a:r>
                <a:rPr lang="el-GR" b="1" dirty="0">
                  <a:solidFill>
                    <a:srgbClr val="0000FF"/>
                  </a:solidFill>
                </a:rPr>
                <a:t>(</a:t>
              </a:r>
              <a:r>
                <a:rPr lang="en-US" b="1" dirty="0">
                  <a:solidFill>
                    <a:srgbClr val="0000FF"/>
                  </a:solidFill>
                </a:rPr>
                <a:t>Cytopathology)</a:t>
              </a:r>
              <a:endParaRPr lang="el-GR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31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FF0000"/>
                </a:solidFill>
              </a:rPr>
              <a:t>ΗΛΕΚΤΡΟΝΙΚΗ ΜΙΚΡΟΣΚΟΠΙΑ</a:t>
            </a:r>
            <a:endParaRPr lang="en-US" sz="3600" b="1" dirty="0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409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571" b="-29571"/>
          <a:stretch>
            <a:fillRect/>
          </a:stretch>
        </p:blipFill>
        <p:spPr>
          <a:noFill/>
        </p:spPr>
      </p:pic>
      <p:pic>
        <p:nvPicPr>
          <p:cNvPr id="3" name="Content Placeholder 2" descr="Untitled 1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66" r="-178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8365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/>
            </a:r>
            <a:br>
              <a:rPr lang="el-GR" b="1" dirty="0" smtClean="0">
                <a:solidFill>
                  <a:srgbClr val="FF0000"/>
                </a:solidFill>
              </a:rPr>
            </a:br>
            <a:r>
              <a:rPr lang="el-GR" b="1" dirty="0">
                <a:solidFill>
                  <a:srgbClr val="FF0000"/>
                </a:solidFill>
              </a:rPr>
              <a:t/>
            </a:r>
            <a:br>
              <a:rPr lang="el-GR" b="1" dirty="0">
                <a:solidFill>
                  <a:srgbClr val="FF0000"/>
                </a:solidFill>
              </a:rPr>
            </a:br>
            <a:r>
              <a:rPr lang="el-GR" b="1" dirty="0" smtClean="0">
                <a:solidFill>
                  <a:srgbClr val="FF0000"/>
                </a:solidFill>
              </a:rPr>
              <a:t/>
            </a:r>
            <a:br>
              <a:rPr lang="el-GR" b="1" dirty="0" smtClean="0">
                <a:solidFill>
                  <a:srgbClr val="FF0000"/>
                </a:solidFill>
              </a:rPr>
            </a:br>
            <a:r>
              <a:rPr lang="el-GR" b="1" dirty="0">
                <a:solidFill>
                  <a:srgbClr val="FF0000"/>
                </a:solidFill>
              </a:rPr>
              <a:t/>
            </a:r>
            <a:br>
              <a:rPr lang="el-GR" b="1" dirty="0">
                <a:solidFill>
                  <a:srgbClr val="FF0000"/>
                </a:solidFill>
              </a:rPr>
            </a:br>
            <a:r>
              <a:rPr lang="el-GR" b="1" dirty="0" smtClean="0">
                <a:solidFill>
                  <a:srgbClr val="FF0000"/>
                </a:solidFill>
              </a:rPr>
              <a:t/>
            </a:r>
            <a:br>
              <a:rPr lang="el-GR" b="1" dirty="0" smtClean="0">
                <a:solidFill>
                  <a:srgbClr val="FF0000"/>
                </a:solidFill>
              </a:rPr>
            </a:br>
            <a:r>
              <a:rPr lang="el-GR" b="1" dirty="0">
                <a:solidFill>
                  <a:srgbClr val="FF0000"/>
                </a:solidFill>
              </a:rPr>
              <a:t/>
            </a:r>
            <a:br>
              <a:rPr lang="el-GR" b="1" dirty="0">
                <a:solidFill>
                  <a:srgbClr val="FF0000"/>
                </a:solidFill>
              </a:rPr>
            </a:br>
            <a:r>
              <a:rPr lang="el-GR" b="1" dirty="0" smtClean="0">
                <a:solidFill>
                  <a:srgbClr val="FF0000"/>
                </a:solidFill>
              </a:rPr>
              <a:t/>
            </a:r>
            <a:br>
              <a:rPr lang="el-GR" b="1" dirty="0" smtClean="0">
                <a:solidFill>
                  <a:srgbClr val="FF0000"/>
                </a:solidFill>
              </a:rPr>
            </a:br>
            <a:r>
              <a:rPr lang="el-GR" b="1" dirty="0">
                <a:solidFill>
                  <a:srgbClr val="FF0000"/>
                </a:solidFill>
              </a:rPr>
              <a:t/>
            </a:r>
            <a:br>
              <a:rPr lang="el-GR" b="1" dirty="0">
                <a:solidFill>
                  <a:srgbClr val="FF0000"/>
                </a:solidFill>
              </a:rPr>
            </a:br>
            <a:r>
              <a:rPr lang="el-GR" b="1" dirty="0" smtClean="0">
                <a:solidFill>
                  <a:srgbClr val="FF0000"/>
                </a:solidFill>
              </a:rPr>
              <a:t/>
            </a:r>
            <a:br>
              <a:rPr lang="el-GR" b="1" dirty="0" smtClean="0">
                <a:solidFill>
                  <a:srgbClr val="FF0000"/>
                </a:solidFill>
              </a:rPr>
            </a:br>
            <a:r>
              <a:rPr lang="el-GR" b="1" dirty="0">
                <a:solidFill>
                  <a:srgbClr val="FF0000"/>
                </a:solidFill>
              </a:rPr>
              <a:t/>
            </a:r>
            <a:br>
              <a:rPr lang="el-GR" b="1" dirty="0">
                <a:solidFill>
                  <a:srgbClr val="FF0000"/>
                </a:solidFill>
              </a:rPr>
            </a:br>
            <a:r>
              <a:rPr lang="el-GR" b="1" dirty="0" smtClean="0">
                <a:solidFill>
                  <a:srgbClr val="FF0000"/>
                </a:solidFill>
              </a:rPr>
              <a:t>Σας ευχαριστώ!!!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79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54" y="1600200"/>
            <a:ext cx="9015146" cy="4525963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Δείγμα προς εξέταση: </a:t>
            </a:r>
            <a:r>
              <a:rPr lang="el-GR" b="1" dirty="0" smtClean="0">
                <a:solidFill>
                  <a:srgbClr val="FFFF00"/>
                </a:solidFill>
              </a:rPr>
              <a:t>Βιοπτικό Υλικό ή Χειρουργικό Παρασκεύασμα</a:t>
            </a:r>
          </a:p>
          <a:p>
            <a:r>
              <a:rPr lang="el-GR" b="1" dirty="0" smtClean="0">
                <a:solidFill>
                  <a:srgbClr val="FF0000"/>
                </a:solidFill>
              </a:rPr>
              <a:t>Παραλαβή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l-GR" b="1" dirty="0" smtClean="0">
                <a:solidFill>
                  <a:srgbClr val="FF0000"/>
                </a:solidFill>
              </a:rPr>
              <a:t>Δείγματος στο Εργαστήριο: </a:t>
            </a:r>
            <a:r>
              <a:rPr lang="el-GR" b="1" dirty="0" smtClean="0">
                <a:solidFill>
                  <a:srgbClr val="FFFF00"/>
                </a:solidFill>
              </a:rPr>
              <a:t>Ταυτοποίηση-Μονιμοποίηση</a:t>
            </a:r>
          </a:p>
          <a:p>
            <a:r>
              <a:rPr lang="el-GR" b="1" dirty="0" smtClean="0">
                <a:solidFill>
                  <a:srgbClr val="FF0000"/>
                </a:solidFill>
              </a:rPr>
              <a:t>Παραλαβή</a:t>
            </a:r>
            <a:r>
              <a:rPr lang="el-GR" b="1" dirty="0" smtClean="0">
                <a:solidFill>
                  <a:srgbClr val="FFFF00"/>
                </a:solidFill>
              </a:rPr>
              <a:t> από Παθολογοανατόμο</a:t>
            </a:r>
          </a:p>
          <a:p>
            <a:endParaRPr lang="el-G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784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FF00"/>
              </a:buClr>
              <a:buSzPct val="150000"/>
            </a:pPr>
            <a:r>
              <a:rPr lang="el-GR" b="1" dirty="0">
                <a:solidFill>
                  <a:srgbClr val="FFFF00"/>
                </a:solidFill>
              </a:rPr>
              <a:t>Η επεξεργασία των ιστών για τη λήψη τομών παραφίνης διαρκεί τουλάχιστον </a:t>
            </a:r>
            <a:r>
              <a:rPr lang="el-GR" b="1" dirty="0">
                <a:solidFill>
                  <a:srgbClr val="FF0000"/>
                </a:solidFill>
              </a:rPr>
              <a:t>24 ώρες</a:t>
            </a:r>
          </a:p>
          <a:p>
            <a:pPr>
              <a:buClr>
                <a:srgbClr val="FFFF00"/>
              </a:buClr>
              <a:buSzPct val="150000"/>
            </a:pPr>
            <a:r>
              <a:rPr lang="el-GR" b="1" dirty="0">
                <a:solidFill>
                  <a:srgbClr val="FFFF00"/>
                </a:solidFill>
              </a:rPr>
              <a:t>Σε ορισμένες περιπτώσεις λαμβάνονται τομές από το </a:t>
            </a:r>
            <a:r>
              <a:rPr lang="el-GR" b="1" dirty="0">
                <a:solidFill>
                  <a:srgbClr val="FF0000"/>
                </a:solidFill>
              </a:rPr>
              <a:t>νωπό παρασκεύασμα</a:t>
            </a:r>
            <a:r>
              <a:rPr lang="el-GR" b="1" dirty="0">
                <a:solidFill>
                  <a:srgbClr val="FFFF00"/>
                </a:solidFill>
              </a:rPr>
              <a:t>, με ψυκτικό μικροτόμο (</a:t>
            </a:r>
            <a:r>
              <a:rPr lang="el-GR" b="1" dirty="0">
                <a:solidFill>
                  <a:srgbClr val="FF0000"/>
                </a:solidFill>
              </a:rPr>
              <a:t>ταχεία βιοψία</a:t>
            </a:r>
            <a:r>
              <a:rPr lang="el-GR" b="1" dirty="0">
                <a:solidFill>
                  <a:srgbClr val="FFFF00"/>
                </a:solidFill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505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126" r="-55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3607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0">
      <a:dk1>
        <a:srgbClr val="FC9B07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636</Words>
  <Application>Microsoft Macintosh PowerPoint</Application>
  <PresentationFormat>On-screen Show (4:3)</PresentationFormat>
  <Paragraphs>125</Paragraphs>
  <Slides>61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ΤΕΧΝΙΚΕΣ ΒΙΟΨΙΑΣ-ΙΣΤΟΛΟΓΙΚΕΣ ΤΟΜΕΣ-ΧΡΩΣΕΙΣ ΑΝΟΣΟΪΣΤΟΧΗΜΕΙΑ</vt:lpstr>
      <vt:lpstr>  ΔΙΑΔΙΚΑΣΙΕΣ ΚΑΙ ΤΕΧΝΙΚΕΣ ΑΠΑΡΑΙΤΗΤΕΣ ΣΤΗ ΠΑΘΟΛΟΓΟΑΝΑΤΟΜΙΚΗ ΔΙΑΓΝΩΣΗ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Αφυδάτωση – Διαύγαση – Διήθηση από παραφίνη </vt:lpstr>
      <vt:lpstr>PowerPoint Presentation</vt:lpstr>
      <vt:lpstr>Λήψη τομών πάχους 3-6 μm από τους κύβους παραφίνης με μικροτόμο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ΙΣΤΟΧΗΜΕΙΑ</vt:lpstr>
      <vt:lpstr>Masson Trichrome </vt:lpstr>
      <vt:lpstr>Van Gieson</vt:lpstr>
      <vt:lpstr>Ziehl Neelsen </vt:lpstr>
      <vt:lpstr>Χρώση PAS</vt:lpstr>
      <vt:lpstr>Χρώση Perls (σιδήρου)  </vt:lpstr>
      <vt:lpstr>Χρώση Gomori reticulin</vt:lpstr>
      <vt:lpstr>PowerPoint Presentation</vt:lpstr>
      <vt:lpstr>PowerPoint Presentation</vt:lpstr>
      <vt:lpstr>ΑΝΟΣΟΪΣΤΟΧΗΜΕΙΑ</vt:lpstr>
      <vt:lpstr>ΑΝΟΣΟΪΣΤΟΧΗΜΕΙΑ</vt:lpstr>
      <vt:lpstr>PowerPoint Presentation</vt:lpstr>
      <vt:lpstr>PowerPoint Presentation</vt:lpstr>
      <vt:lpstr>ΑΝΟΣΟΦΘΟΡΙΣΜΟΣ</vt:lpstr>
      <vt:lpstr>ΑΝΟΣΟΦΘΟΡΙΣΜΟΣ</vt:lpstr>
      <vt:lpstr>ΗΛΕΚΤΡΟΝΙΚΗ ΜΙΚΡΟΣΚΟΠΙΑ</vt:lpstr>
      <vt:lpstr>          Σας ευχαριστώ!!!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113</cp:revision>
  <dcterms:created xsi:type="dcterms:W3CDTF">2015-10-11T18:10:05Z</dcterms:created>
  <dcterms:modified xsi:type="dcterms:W3CDTF">2015-10-15T04:52:59Z</dcterms:modified>
</cp:coreProperties>
</file>