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63" r:id="rId17"/>
    <p:sldId id="264" r:id="rId18"/>
    <p:sldId id="273" r:id="rId19"/>
    <p:sldId id="274" r:id="rId20"/>
    <p:sldId id="275" r:id="rId21"/>
    <p:sldId id="277" r:id="rId22"/>
    <p:sldId id="276" r:id="rId23"/>
    <p:sldId id="278" r:id="rId24"/>
    <p:sldId id="279" r:id="rId25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Agrandir" panose="020B0604020202020204" charset="0"/>
      <p:regular r:id="rId30"/>
    </p:embeddedFont>
    <p:embeddedFont>
      <p:font typeface="Agrandir Bold" panose="020B0604020202020204" charset="0"/>
      <p:regular r:id="rId31"/>
    </p:embeddedFont>
    <p:embeddedFont>
      <p:font typeface="Gatwick" panose="020B0604020202020204" charset="0"/>
      <p:regular r:id="rId32"/>
    </p:embeddedFont>
    <p:embeddedFont>
      <p:font typeface="Helvetica World" panose="020B0604020202020204" charset="-128"/>
      <p:regular r:id="rId33"/>
    </p:embeddedFont>
    <p:embeddedFont>
      <p:font typeface="Gatwick Bold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90" autoAdjust="0"/>
    <p:restoredTop sz="94622" autoAdjust="0"/>
  </p:normalViewPr>
  <p:slideViewPr>
    <p:cSldViewPr>
      <p:cViewPr varScale="1">
        <p:scale>
          <a:sx n="71" d="100"/>
          <a:sy n="71" d="100"/>
        </p:scale>
        <p:origin x="5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pie.je.i.marikkou.sto.eyp@gmail.com" userId="72b70129ede60d2d" providerId="LiveId" clId="{B1A9E13E-4B42-4B32-8CAD-8E68EE91292B}"/>
    <pc:docChg chg="modSld">
      <pc:chgData name="epie.je.i.marikkou.sto.eyp@gmail.com" userId="72b70129ede60d2d" providerId="LiveId" clId="{B1A9E13E-4B42-4B32-8CAD-8E68EE91292B}" dt="2023-12-17T19:13:45.287" v="3" actId="14100"/>
      <pc:docMkLst>
        <pc:docMk/>
      </pc:docMkLst>
      <pc:sldChg chg="modSp mod">
        <pc:chgData name="epie.je.i.marikkou.sto.eyp@gmail.com" userId="72b70129ede60d2d" providerId="LiveId" clId="{B1A9E13E-4B42-4B32-8CAD-8E68EE91292B}" dt="2023-12-17T19:13:45.287" v="3" actId="14100"/>
        <pc:sldMkLst>
          <pc:docMk/>
          <pc:sldMk cId="0" sldId="264"/>
        </pc:sldMkLst>
        <pc:spChg chg="mod">
          <ac:chgData name="epie.je.i.marikkou.sto.eyp@gmail.com" userId="72b70129ede60d2d" providerId="LiveId" clId="{B1A9E13E-4B42-4B32-8CAD-8E68EE91292B}" dt="2023-12-17T19:13:45.287" v="3" actId="14100"/>
          <ac:spMkLst>
            <pc:docMk/>
            <pc:sldMk cId="0" sldId="264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tradingeconomics.com/malta/exports-by-country" TargetMode="External"/><Relationship Id="rId13" Type="http://schemas.openxmlformats.org/officeDocument/2006/relationships/hyperlink" Target="https://www.euractiv.com/section/justice-home-affairs/news/eu-takes-malta-to-court-over-golden-passports/" TargetMode="External"/><Relationship Id="rId3" Type="http://schemas.openxmlformats.org/officeDocument/2006/relationships/hyperlink" Target="https://www.worldometers.info/world-population/malta-population/" TargetMode="External"/><Relationship Id="rId7" Type="http://schemas.openxmlformats.org/officeDocument/2006/relationships/hyperlink" Target="https://www.bbc.com/news/world-europe-17598542" TargetMode="External"/><Relationship Id="rId12" Type="http://schemas.openxmlformats.org/officeDocument/2006/relationships/hyperlink" Target="https://www.businessinsider.com/countries-buy-citizenship-golden-passport-countries-list-2022-8#8-malta-738000-to-888000-investment-required-8" TargetMode="External"/><Relationship Id="rId2" Type="http://schemas.openxmlformats.org/officeDocument/2006/relationships/hyperlink" Target="https://www.bbc.com/news/world-europe-1759783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ritannica.com/place/Malta/Modern-history" TargetMode="External"/><Relationship Id="rId11" Type="http://schemas.openxmlformats.org/officeDocument/2006/relationships/hyperlink" Target="https://www.bbc.com/news/world-europe-56843409" TargetMode="External"/><Relationship Id="rId5" Type="http://schemas.openxmlformats.org/officeDocument/2006/relationships/hyperlink" Target="https://localhistories.org/a-timeline-of-malta/" TargetMode="External"/><Relationship Id="rId15" Type="http://schemas.openxmlformats.org/officeDocument/2006/relationships/hyperlink" Target="https://timesofmalta.com/articles/view/eu-action-on-maltas-golden-passport-scheme-officially-launched.825982" TargetMode="External"/><Relationship Id="rId10" Type="http://schemas.openxmlformats.org/officeDocument/2006/relationships/hyperlink" Target="https://timesofmalta.com/articles/view/passport-papers-a-timeline-of-maltas-golden-passport-scheme.866950" TargetMode="External"/><Relationship Id="rId4" Type="http://schemas.openxmlformats.org/officeDocument/2006/relationships/hyperlink" Target="https://european-union.europa.eu/principles-countries-history/country-profiles/malta_en" TargetMode="External"/><Relationship Id="rId9" Type="http://schemas.openxmlformats.org/officeDocument/2006/relationships/hyperlink" Target="https://tradingeconomics.com/malta/imports-by-country" TargetMode="External"/><Relationship Id="rId14" Type="http://schemas.openxmlformats.org/officeDocument/2006/relationships/hyperlink" Target="https://www.bbc.co.uk/news/world-europe-56843409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biography/Dom-Mintoff" TargetMode="External"/><Relationship Id="rId3" Type="http://schemas.openxmlformats.org/officeDocument/2006/relationships/hyperlink" Target="https://www.tandfonline.com/doi/abs/10.1080/13608746.2020.1746542" TargetMode="External"/><Relationship Id="rId7" Type="http://schemas.openxmlformats.org/officeDocument/2006/relationships/hyperlink" Target="https://parlament.mt/menues/about-parliament/how-parliament-works/historical-background/" TargetMode="External"/><Relationship Id="rId2" Type="http://schemas.openxmlformats.org/officeDocument/2006/relationships/hyperlink" Target="https://european-union.europa.eu/principles-countries-history/key-facts-and-figures/life-eu_e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v.mt/en/Government/Government%20of%20Malta/Synopsis/pages/governance-synopsis.aspx" TargetMode="External"/><Relationship Id="rId5" Type="http://schemas.openxmlformats.org/officeDocument/2006/relationships/hyperlink" Target="https://www.britannica.com/place/Malta/Government-and-society" TargetMode="External"/><Relationship Id="rId4" Type="http://schemas.openxmlformats.org/officeDocument/2006/relationships/hyperlink" Target="https://www.um.edu.mt/library/oar/handle/123456789/59116" TargetMode="External"/><Relationship Id="rId9" Type="http://schemas.openxmlformats.org/officeDocument/2006/relationships/hyperlink" Target="https://www.bbc.com/news/world-europe-58012903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timesofmalta.com/articles/view/what-does-maltas-neutrality-mean.958171" TargetMode="External"/><Relationship Id="rId3" Type="http://schemas.openxmlformats.org/officeDocument/2006/relationships/hyperlink" Target="https://www.sovereigngroup.com/events/implications-brexit-malta-cyprus-offer-eu-single-market-solution-uk-based-businesses/" TargetMode="External"/><Relationship Id="rId7" Type="http://schemas.openxmlformats.org/officeDocument/2006/relationships/hyperlink" Target="https://www.independent.com.mt/articles/2022-05-14/local-news/Malta-and-neutrality-The-story-behind-Malta-s-main-foreign-policy-pillar-6736242955" TargetMode="External"/><Relationship Id="rId2" Type="http://schemas.openxmlformats.org/officeDocument/2006/relationships/hyperlink" Target="https://www.internationaltaxreview.com/article/2a6a544fgrgchyhc6xog0/malta-an-attractive-solution-for-uk-companies-post-brexi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0_1GF97rnQk" TargetMode="External"/><Relationship Id="rId11" Type="http://schemas.openxmlformats.org/officeDocument/2006/relationships/hyperlink" Target="https://www.independent.com.mt/articles/2022-02-25/local-news/Malta-to-send-humanitarian-aid-to-Ukrainian-people-6736240942" TargetMode="External"/><Relationship Id="rId5" Type="http://schemas.openxmlformats.org/officeDocument/2006/relationships/hyperlink" Target="https://www.youtube.com/watch?v=O9_DN3MEttE" TargetMode="External"/><Relationship Id="rId10" Type="http://schemas.openxmlformats.org/officeDocument/2006/relationships/hyperlink" Target="https://www.orderofmalta.int/news/war-in-ukraine-the-order-of-malta-expands-support-programmes/" TargetMode="External"/><Relationship Id="rId4" Type="http://schemas.openxmlformats.org/officeDocument/2006/relationships/hyperlink" Target="https://www.youtube.com/watch?v=NLLY148qEY8" TargetMode="External"/><Relationship Id="rId9" Type="http://schemas.openxmlformats.org/officeDocument/2006/relationships/hyperlink" Target="https://ec.europa.eu/migrant-integration/news/malta-new-community-centre-supports-those-fleeing-ukraine_e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9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6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99438">
            <a:off x="4241398" y="-1380501"/>
            <a:ext cx="15075048" cy="13512725"/>
          </a:xfrm>
          <a:custGeom>
            <a:avLst/>
            <a:gdLst/>
            <a:ahLst/>
            <a:cxnLst/>
            <a:rect l="l" t="t" r="r" b="b"/>
            <a:pathLst>
              <a:path w="15075048" h="13512725">
                <a:moveTo>
                  <a:pt x="0" y="0"/>
                </a:moveTo>
                <a:lnTo>
                  <a:pt x="15075049" y="0"/>
                </a:lnTo>
                <a:lnTo>
                  <a:pt x="15075049" y="13512725"/>
                </a:lnTo>
                <a:lnTo>
                  <a:pt x="0" y="13512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934422">
            <a:off x="8333675" y="1981105"/>
            <a:ext cx="10512813" cy="10034958"/>
          </a:xfrm>
          <a:custGeom>
            <a:avLst/>
            <a:gdLst/>
            <a:ahLst/>
            <a:cxnLst/>
            <a:rect l="l" t="t" r="r" b="b"/>
            <a:pathLst>
              <a:path w="10512813" h="10034958">
                <a:moveTo>
                  <a:pt x="0" y="0"/>
                </a:moveTo>
                <a:lnTo>
                  <a:pt x="10512813" y="0"/>
                </a:lnTo>
                <a:lnTo>
                  <a:pt x="10512813" y="10034957"/>
                </a:lnTo>
                <a:lnTo>
                  <a:pt x="0" y="100349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264695" y="3133622"/>
            <a:ext cx="5700659" cy="5700636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18" r="-2501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9124315"/>
            <a:ext cx="4168988" cy="1162685"/>
          </a:xfrm>
          <a:custGeom>
            <a:avLst/>
            <a:gdLst/>
            <a:ahLst/>
            <a:cxnLst/>
            <a:rect l="l" t="t" r="r" b="b"/>
            <a:pathLst>
              <a:path w="4168988" h="1162685">
                <a:moveTo>
                  <a:pt x="0" y="0"/>
                </a:moveTo>
                <a:lnTo>
                  <a:pt x="4168988" y="0"/>
                </a:lnTo>
                <a:lnTo>
                  <a:pt x="4168988" y="1162685"/>
                </a:lnTo>
                <a:lnTo>
                  <a:pt x="0" y="11626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028700" y="3277227"/>
            <a:ext cx="8218661" cy="2870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42"/>
              </a:lnSpc>
            </a:pPr>
            <a:r>
              <a:rPr lang="en-US" sz="8648" spc="86">
                <a:solidFill>
                  <a:srgbClr val="000000"/>
                </a:solidFill>
                <a:latin typeface="Gatwick Bold"/>
              </a:rPr>
              <a:t>Discussing</a:t>
            </a:r>
          </a:p>
          <a:p>
            <a:pPr>
              <a:lnSpc>
                <a:spcPts val="11242"/>
              </a:lnSpc>
            </a:pPr>
            <a:r>
              <a:rPr lang="en-US" sz="8648" spc="86">
                <a:solidFill>
                  <a:srgbClr val="000000"/>
                </a:solidFill>
                <a:latin typeface="Gatwick Bold"/>
              </a:rPr>
              <a:t>Malta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162249"/>
            <a:ext cx="8784675" cy="486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75"/>
              </a:lnSpc>
              <a:spcBef>
                <a:spcPct val="0"/>
              </a:spcBef>
            </a:pPr>
            <a:r>
              <a:rPr lang="en-US" sz="2482" spc="49">
                <a:solidFill>
                  <a:srgbClr val="000000"/>
                </a:solidFill>
                <a:latin typeface="Agrandir"/>
              </a:rPr>
              <a:t>Athina Drousioti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833291"/>
            <a:ext cx="7680219" cy="486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75"/>
              </a:lnSpc>
              <a:spcBef>
                <a:spcPct val="0"/>
              </a:spcBef>
            </a:pPr>
            <a:r>
              <a:rPr lang="en-US" sz="2482" spc="49">
                <a:solidFill>
                  <a:srgbClr val="000000"/>
                </a:solidFill>
                <a:latin typeface="Agrandir"/>
              </a:rPr>
              <a:t>The European Policies of the EU Member States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13201" y="438377"/>
            <a:ext cx="9263073" cy="1903945"/>
            <a:chOff x="0" y="0"/>
            <a:chExt cx="1967174" cy="4043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67174" cy="404336"/>
            </a:xfrm>
            <a:custGeom>
              <a:avLst/>
              <a:gdLst/>
              <a:ahLst/>
              <a:cxnLst/>
              <a:rect l="l" t="t" r="r" b="b"/>
              <a:pathLst>
                <a:path w="1967174" h="404336">
                  <a:moveTo>
                    <a:pt x="0" y="0"/>
                  </a:moveTo>
                  <a:lnTo>
                    <a:pt x="1967174" y="0"/>
                  </a:lnTo>
                  <a:lnTo>
                    <a:pt x="1967174" y="404336"/>
                  </a:lnTo>
                  <a:lnTo>
                    <a:pt x="0" y="4043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1967174" cy="528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721783" y="546066"/>
            <a:ext cx="9045907" cy="1688567"/>
            <a:chOff x="0" y="0"/>
            <a:chExt cx="1921055" cy="3585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21055" cy="358597"/>
            </a:xfrm>
            <a:custGeom>
              <a:avLst/>
              <a:gdLst/>
              <a:ahLst/>
              <a:cxnLst/>
              <a:rect l="l" t="t" r="r" b="b"/>
              <a:pathLst>
                <a:path w="1921055" h="358597">
                  <a:moveTo>
                    <a:pt x="0" y="0"/>
                  </a:moveTo>
                  <a:lnTo>
                    <a:pt x="1921055" y="0"/>
                  </a:lnTo>
                  <a:lnTo>
                    <a:pt x="1921055" y="358597"/>
                  </a:lnTo>
                  <a:lnTo>
                    <a:pt x="0" y="358597"/>
                  </a:lnTo>
                  <a:close/>
                </a:path>
              </a:pathLst>
            </a:custGeom>
            <a:solidFill>
              <a:srgbClr val="F1E5D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1921055" cy="482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146156" y="3888679"/>
            <a:ext cx="11995688" cy="1199568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93725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249046" y="3991570"/>
            <a:ext cx="11789908" cy="1178990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E5D7">
                <a:alpha val="92941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280464" y="4219991"/>
            <a:ext cx="11727073" cy="6027715"/>
          </a:xfrm>
          <a:custGeom>
            <a:avLst/>
            <a:gdLst/>
            <a:ahLst/>
            <a:cxnLst/>
            <a:rect l="l" t="t" r="r" b="b"/>
            <a:pathLst>
              <a:path w="11727073" h="6027715">
                <a:moveTo>
                  <a:pt x="0" y="0"/>
                </a:moveTo>
                <a:lnTo>
                  <a:pt x="11727072" y="0"/>
                </a:lnTo>
                <a:lnTo>
                  <a:pt x="11727072" y="6027716"/>
                </a:lnTo>
                <a:lnTo>
                  <a:pt x="0" y="6027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1028700" y="696634"/>
            <a:ext cx="6939992" cy="1645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75"/>
              </a:lnSpc>
              <a:spcBef>
                <a:spcPct val="0"/>
              </a:spcBef>
            </a:pPr>
            <a:r>
              <a:rPr lang="en-US" sz="9053">
                <a:solidFill>
                  <a:srgbClr val="F1E5D7"/>
                </a:solidFill>
                <a:latin typeface="Gatwick Bold"/>
              </a:rPr>
              <a:t>Elections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955801" y="489477"/>
            <a:ext cx="8595643" cy="1745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4"/>
              </a:lnSpc>
              <a:spcBef>
                <a:spcPct val="0"/>
              </a:spcBef>
            </a:pPr>
            <a:r>
              <a:rPr lang="en-US" sz="4681">
                <a:solidFill>
                  <a:srgbClr val="C43B3B"/>
                </a:solidFill>
                <a:latin typeface="Agrandir Bold"/>
              </a:rPr>
              <a:t>The last general elections were held in March 2022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752" y="4783820"/>
            <a:ext cx="4210218" cy="2090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0"/>
              </a:lnSpc>
            </a:pPr>
            <a:r>
              <a:rPr lang="en-US" sz="3778" spc="151">
                <a:solidFill>
                  <a:srgbClr val="F1E5D7"/>
                </a:solidFill>
                <a:latin typeface="Agrandir Bold"/>
              </a:rPr>
              <a:t>Government: </a:t>
            </a:r>
          </a:p>
          <a:p>
            <a:pPr>
              <a:lnSpc>
                <a:spcPts val="5290"/>
              </a:lnSpc>
            </a:pPr>
            <a:r>
              <a:rPr lang="en-US" sz="3778" spc="151">
                <a:solidFill>
                  <a:srgbClr val="F1E5D7"/>
                </a:solidFill>
                <a:latin typeface="Agrandir"/>
              </a:rPr>
              <a:t>Labour Party 43</a:t>
            </a:r>
          </a:p>
          <a:p>
            <a:pPr>
              <a:lnSpc>
                <a:spcPts val="5290"/>
              </a:lnSpc>
            </a:pPr>
            <a:r>
              <a:rPr lang="en-US" sz="3778" spc="151">
                <a:solidFill>
                  <a:srgbClr val="F1E5D7"/>
                </a:solidFill>
                <a:latin typeface="Agrandir"/>
              </a:rPr>
              <a:t>Independent 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53623" y="4390806"/>
            <a:ext cx="4622650" cy="1333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79"/>
              </a:lnSpc>
            </a:pPr>
            <a:r>
              <a:rPr lang="en-US" sz="3556" spc="142">
                <a:solidFill>
                  <a:srgbClr val="F1E5D7"/>
                </a:solidFill>
                <a:latin typeface="Agrandir Bold"/>
              </a:rPr>
              <a:t>Opposition:</a:t>
            </a:r>
          </a:p>
          <a:p>
            <a:pPr algn="just">
              <a:lnSpc>
                <a:spcPts val="4979"/>
              </a:lnSpc>
            </a:pPr>
            <a:r>
              <a:rPr lang="en-US" sz="3556" spc="142">
                <a:solidFill>
                  <a:srgbClr val="F1E5D7"/>
                </a:solidFill>
                <a:latin typeface="Agrandir"/>
              </a:rPr>
              <a:t>Nationalist Party 35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28554" y="3734009"/>
            <a:ext cx="836566" cy="140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865"/>
              </a:lnSpc>
            </a:pPr>
            <a:r>
              <a:rPr lang="en-US" sz="7047" spc="281">
                <a:solidFill>
                  <a:srgbClr val="C43B3B"/>
                </a:solidFill>
                <a:latin typeface="Agrandir Bold"/>
              </a:rPr>
              <a:t>*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89078" y="2614391"/>
            <a:ext cx="5309843" cy="127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9"/>
              </a:lnSpc>
            </a:pPr>
            <a:r>
              <a:rPr lang="en-US" sz="3556" spc="67">
                <a:solidFill>
                  <a:srgbClr val="F1E5D7"/>
                </a:solidFill>
                <a:latin typeface="Agrandir"/>
              </a:rPr>
              <a:t>22 women=28%</a:t>
            </a:r>
          </a:p>
          <a:p>
            <a:pPr algn="ctr">
              <a:lnSpc>
                <a:spcPts val="4659"/>
              </a:lnSpc>
            </a:pPr>
            <a:r>
              <a:rPr lang="en-US" sz="3556" spc="67">
                <a:solidFill>
                  <a:srgbClr val="F1E5D7"/>
                </a:solidFill>
                <a:latin typeface="Agrandir"/>
              </a:rPr>
              <a:t>the highest percentage</a:t>
            </a:r>
          </a:p>
        </p:txBody>
      </p:sp>
    </p:spTree>
  </p:cSld>
  <p:clrMapOvr>
    <a:masterClrMapping/>
  </p:clrMapOvr>
  <p:transition spd="slow">
    <p:cover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86633" y="1028700"/>
            <a:ext cx="6172667" cy="8230223"/>
          </a:xfrm>
          <a:custGeom>
            <a:avLst/>
            <a:gdLst/>
            <a:ahLst/>
            <a:cxnLst/>
            <a:rect l="l" t="t" r="r" b="b"/>
            <a:pathLst>
              <a:path w="6172667" h="8230223">
                <a:moveTo>
                  <a:pt x="0" y="0"/>
                </a:moveTo>
                <a:lnTo>
                  <a:pt x="6172667" y="0"/>
                </a:lnTo>
                <a:lnTo>
                  <a:pt x="6172667" y="8230223"/>
                </a:lnTo>
                <a:lnTo>
                  <a:pt x="0" y="8230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820454" y="866775"/>
            <a:ext cx="10057933" cy="978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4"/>
              </a:lnSpc>
            </a:pPr>
            <a:r>
              <a:rPr lang="en-US" sz="5360">
                <a:solidFill>
                  <a:srgbClr val="000000"/>
                </a:solidFill>
                <a:latin typeface="Gatwick Bold"/>
              </a:rPr>
              <a:t>Prime Minister of Malta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198598"/>
            <a:ext cx="9074235" cy="7247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60"/>
              </a:lnSpc>
            </a:pPr>
            <a:r>
              <a:rPr lang="en-US" sz="4472">
                <a:solidFill>
                  <a:srgbClr val="000000"/>
                </a:solidFill>
                <a:latin typeface="Agrandir"/>
              </a:rPr>
              <a:t>Robert Abela assumed the role of prime minister after Joseph Muscat resigned on January 13, 2020.</a:t>
            </a:r>
          </a:p>
          <a:p>
            <a:pPr>
              <a:lnSpc>
                <a:spcPts val="6260"/>
              </a:lnSpc>
            </a:pPr>
            <a:r>
              <a:rPr lang="en-US" sz="4472">
                <a:solidFill>
                  <a:srgbClr val="000000"/>
                </a:solidFill>
                <a:latin typeface="Agrandir"/>
              </a:rPr>
              <a:t>He was assigned to be the Leader of the Labour Party, therefore when the party won the majority of the votes, he was reelected as PM.</a:t>
            </a:r>
          </a:p>
        </p:txBody>
      </p:sp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28675"/>
            <a:ext cx="10878759" cy="1178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44"/>
              </a:lnSpc>
            </a:pPr>
            <a:r>
              <a:rPr lang="en-US" sz="6460">
                <a:solidFill>
                  <a:srgbClr val="000000"/>
                </a:solidFill>
                <a:latin typeface="Gatwick Bold"/>
              </a:rPr>
              <a:t>Soft Euroscepticism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522595"/>
            <a:ext cx="16500396" cy="7428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04"/>
              </a:lnSpc>
            </a:pPr>
            <a:r>
              <a:rPr lang="en-US" sz="4145" dirty="0">
                <a:solidFill>
                  <a:srgbClr val="010101"/>
                </a:solidFill>
                <a:latin typeface="Agrandir"/>
              </a:rPr>
              <a:t>Currently, there are no Eurosceptic parties in Malta’s Parliament</a:t>
            </a:r>
          </a:p>
          <a:p>
            <a:pPr>
              <a:lnSpc>
                <a:spcPts val="5804"/>
              </a:lnSpc>
            </a:pPr>
            <a:r>
              <a:rPr lang="en-US" sz="4145" dirty="0">
                <a:solidFill>
                  <a:srgbClr val="010101"/>
                </a:solidFill>
                <a:latin typeface="Agrandir Bold"/>
              </a:rPr>
              <a:t>Public Opinion:</a:t>
            </a:r>
          </a:p>
          <a:p>
            <a:pPr marL="895083" lvl="1" indent="-447541">
              <a:lnSpc>
                <a:spcPts val="5804"/>
              </a:lnSpc>
              <a:buFont typeface="Arial"/>
              <a:buChar char="•"/>
            </a:pPr>
            <a:r>
              <a:rPr lang="en-US" sz="4145" dirty="0">
                <a:solidFill>
                  <a:srgbClr val="010101"/>
                </a:solidFill>
                <a:latin typeface="Agrandir"/>
              </a:rPr>
              <a:t>May-June 2023 Eurobarometer 99 on Hard Euroscepticism: most Maltese people disagree that their country would do better outside the EU</a:t>
            </a:r>
          </a:p>
          <a:p>
            <a:pPr marL="895083" lvl="1" indent="-447541">
              <a:lnSpc>
                <a:spcPts val="5804"/>
              </a:lnSpc>
              <a:buFont typeface="Arial"/>
              <a:buChar char="•"/>
            </a:pPr>
            <a:r>
              <a:rPr lang="en-US" sz="4145" dirty="0">
                <a:solidFill>
                  <a:srgbClr val="010101"/>
                </a:solidFill>
                <a:latin typeface="Agrandir"/>
              </a:rPr>
              <a:t>May-June 2023 Eurobarometer 99 on Soft Euroscepticism:</a:t>
            </a:r>
          </a:p>
          <a:p>
            <a:pPr>
              <a:lnSpc>
                <a:spcPts val="5804"/>
              </a:lnSpc>
            </a:pPr>
            <a:r>
              <a:rPr lang="en-US" sz="4145" dirty="0">
                <a:solidFill>
                  <a:srgbClr val="010101"/>
                </a:solidFill>
                <a:latin typeface="Agrandir"/>
              </a:rPr>
              <a:t>      not much dissatisfaction with the current EU direction</a:t>
            </a:r>
          </a:p>
          <a:p>
            <a:pPr>
              <a:lnSpc>
                <a:spcPts val="5804"/>
              </a:lnSpc>
            </a:pPr>
            <a:r>
              <a:rPr lang="en-US" sz="4145" dirty="0">
                <a:solidFill>
                  <a:srgbClr val="010101"/>
                </a:solidFill>
                <a:latin typeface="Agrandir Bold"/>
              </a:rPr>
              <a:t>Why? </a:t>
            </a:r>
            <a:r>
              <a:rPr lang="en-US" sz="4145" dirty="0">
                <a:solidFill>
                  <a:srgbClr val="010101"/>
                </a:solidFill>
                <a:latin typeface="Agrandir"/>
              </a:rPr>
              <a:t>Malta did not experience the global financial crisis as intensely as the rest of the EU Member States</a:t>
            </a:r>
          </a:p>
          <a:p>
            <a:pPr>
              <a:lnSpc>
                <a:spcPts val="5804"/>
              </a:lnSpc>
            </a:pPr>
            <a:endParaRPr lang="en-US" sz="4145" dirty="0">
              <a:solidFill>
                <a:srgbClr val="010101"/>
              </a:solidFill>
              <a:latin typeface="Agrandir"/>
            </a:endParaRPr>
          </a:p>
        </p:txBody>
      </p:sp>
    </p:spTree>
  </p:cSld>
  <p:clrMapOvr>
    <a:masterClrMapping/>
  </p:clrMapOvr>
  <p:transition spd="slow">
    <p:cover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27601" y="1031978"/>
            <a:ext cx="6531699" cy="8226322"/>
          </a:xfrm>
          <a:custGeom>
            <a:avLst/>
            <a:gdLst/>
            <a:ahLst/>
            <a:cxnLst/>
            <a:rect l="l" t="t" r="r" b="b"/>
            <a:pathLst>
              <a:path w="6531699" h="8226322">
                <a:moveTo>
                  <a:pt x="0" y="0"/>
                </a:moveTo>
                <a:lnTo>
                  <a:pt x="6531699" y="0"/>
                </a:lnTo>
                <a:lnTo>
                  <a:pt x="6531699" y="8226322"/>
                </a:lnTo>
                <a:lnTo>
                  <a:pt x="0" y="8226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866775"/>
            <a:ext cx="5965316" cy="978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4"/>
              </a:lnSpc>
            </a:pPr>
            <a:r>
              <a:rPr lang="en-US" sz="5360">
                <a:solidFill>
                  <a:srgbClr val="000000"/>
                </a:solidFill>
                <a:latin typeface="Gatwick Bold"/>
              </a:rPr>
              <a:t>Dom Mintoff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02580" y="1957351"/>
            <a:ext cx="9614546" cy="756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1466" lvl="1" indent="-455733">
              <a:lnSpc>
                <a:spcPts val="5910"/>
              </a:lnSpc>
              <a:buFont typeface="Arial"/>
              <a:buChar char="•"/>
            </a:pPr>
            <a:r>
              <a:rPr lang="en-US" sz="4221" dirty="0">
                <a:solidFill>
                  <a:srgbClr val="000000"/>
                </a:solidFill>
                <a:latin typeface="Agrandir"/>
              </a:rPr>
              <a:t>1949-1984: Led the </a:t>
            </a:r>
            <a:r>
              <a:rPr lang="en-US" sz="4221" dirty="0" err="1">
                <a:solidFill>
                  <a:srgbClr val="000000"/>
                </a:solidFill>
                <a:latin typeface="Agrandir"/>
              </a:rPr>
              <a:t>Labour</a:t>
            </a:r>
            <a:r>
              <a:rPr lang="en-US" sz="4221" dirty="0">
                <a:solidFill>
                  <a:srgbClr val="000000"/>
                </a:solidFill>
                <a:latin typeface="Agrandir"/>
              </a:rPr>
              <a:t> Party</a:t>
            </a:r>
          </a:p>
          <a:p>
            <a:pPr marL="911466" lvl="1" indent="-455733">
              <a:lnSpc>
                <a:spcPts val="5910"/>
              </a:lnSpc>
              <a:buFont typeface="Arial"/>
              <a:buChar char="•"/>
            </a:pPr>
            <a:r>
              <a:rPr lang="en-US" sz="4221" dirty="0">
                <a:solidFill>
                  <a:srgbClr val="000000"/>
                </a:solidFill>
                <a:latin typeface="Agrandir"/>
              </a:rPr>
              <a:t>1955-1958: Served as the 8th Prime Minister of Malta</a:t>
            </a:r>
          </a:p>
          <a:p>
            <a:pPr marL="911466" lvl="1" indent="-455733">
              <a:lnSpc>
                <a:spcPts val="5910"/>
              </a:lnSpc>
              <a:buFont typeface="Arial"/>
              <a:buChar char="•"/>
            </a:pPr>
            <a:r>
              <a:rPr lang="en-US" sz="4221" dirty="0">
                <a:solidFill>
                  <a:srgbClr val="000000"/>
                </a:solidFill>
                <a:latin typeface="Agrandir"/>
              </a:rPr>
              <a:t>Resumed office after independence, holding the position from 1971-198</a:t>
            </a:r>
            <a:r>
              <a:rPr lang="el-GR" sz="4221" dirty="0">
                <a:solidFill>
                  <a:srgbClr val="000000"/>
                </a:solidFill>
                <a:latin typeface="Agrandir"/>
              </a:rPr>
              <a:t>4</a:t>
            </a:r>
            <a:endParaRPr lang="en-US" sz="4221" dirty="0">
              <a:solidFill>
                <a:srgbClr val="000000"/>
              </a:solidFill>
              <a:latin typeface="Agrandir"/>
            </a:endParaRPr>
          </a:p>
          <a:p>
            <a:pPr>
              <a:lnSpc>
                <a:spcPts val="5910"/>
              </a:lnSpc>
            </a:pPr>
            <a:r>
              <a:rPr lang="en-US" sz="4221" dirty="0">
                <a:solidFill>
                  <a:srgbClr val="000000"/>
                </a:solidFill>
                <a:latin typeface="Agrandir"/>
              </a:rPr>
              <a:t>Mintoff objected to Malta joining the EU and adopting the euro, citing concerns about the country’s constitutionally neutral status.</a:t>
            </a:r>
          </a:p>
        </p:txBody>
      </p:sp>
    </p:spTree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6307" y="438280"/>
            <a:ext cx="11143524" cy="6524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097"/>
              </a:lnSpc>
            </a:pPr>
            <a:r>
              <a:rPr lang="en-US" sz="12212" dirty="0">
                <a:solidFill>
                  <a:srgbClr val="F1E5D7"/>
                </a:solidFill>
                <a:latin typeface="Gatwick Bold"/>
              </a:rPr>
              <a:t>RECENT CHALLENGES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772693" y="1395505"/>
            <a:ext cx="6860169" cy="100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51"/>
              </a:lnSpc>
            </a:pPr>
            <a:r>
              <a:rPr lang="en-US" sz="5536" dirty="0">
                <a:solidFill>
                  <a:srgbClr val="F1E5D7"/>
                </a:solidFill>
                <a:latin typeface="Gatwick"/>
              </a:rPr>
              <a:t>RULE OF LAW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282728" y="3264926"/>
            <a:ext cx="3976572" cy="1052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51"/>
              </a:lnSpc>
            </a:pPr>
            <a:r>
              <a:rPr lang="en-US" sz="5822">
                <a:solidFill>
                  <a:srgbClr val="F1E5D7"/>
                </a:solidFill>
                <a:latin typeface="Gatwick"/>
              </a:rPr>
              <a:t>BREXIT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28298" y="7629612"/>
            <a:ext cx="16050257" cy="1320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83"/>
              </a:lnSpc>
            </a:pPr>
            <a:r>
              <a:rPr lang="en-US" sz="7274">
                <a:solidFill>
                  <a:srgbClr val="F1E5D7"/>
                </a:solidFill>
                <a:latin typeface="Gatwick"/>
              </a:rPr>
              <a:t>RUSSIA-UKRAINE WAR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69678" y="5851606"/>
            <a:ext cx="7764811" cy="1119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60"/>
              </a:lnSpc>
            </a:pPr>
            <a:r>
              <a:rPr lang="en-US" sz="6185">
                <a:solidFill>
                  <a:srgbClr val="F1E5D7"/>
                </a:solidFill>
                <a:latin typeface="Gatwick"/>
              </a:rPr>
              <a:t>MIGRATION</a:t>
            </a:r>
          </a:p>
        </p:txBody>
      </p:sp>
    </p:spTree>
  </p:cSld>
  <p:clrMapOvr>
    <a:masterClrMapping/>
  </p:clrMapOvr>
  <p:transition spd="slow">
    <p:cover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43668" y="2324867"/>
            <a:ext cx="5315632" cy="6933433"/>
          </a:xfrm>
          <a:custGeom>
            <a:avLst/>
            <a:gdLst/>
            <a:ahLst/>
            <a:cxnLst/>
            <a:rect l="l" t="t" r="r" b="b"/>
            <a:pathLst>
              <a:path w="5315632" h="6933433">
                <a:moveTo>
                  <a:pt x="0" y="0"/>
                </a:moveTo>
                <a:lnTo>
                  <a:pt x="5315632" y="0"/>
                </a:lnTo>
                <a:lnTo>
                  <a:pt x="5315632" y="6933433"/>
                </a:lnTo>
                <a:lnTo>
                  <a:pt x="0" y="6933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758107" y="2705100"/>
            <a:ext cx="11185561" cy="161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40"/>
              </a:lnSpc>
            </a:pPr>
            <a:r>
              <a:rPr lang="en-US" sz="4671" dirty="0">
                <a:solidFill>
                  <a:srgbClr val="000000"/>
                </a:solidFill>
                <a:latin typeface="Agrandir"/>
              </a:rPr>
              <a:t>Anti-corruption journalist assassinated in a car bomb in 2017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43352" y="547456"/>
            <a:ext cx="15601295" cy="1478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30"/>
              </a:lnSpc>
              <a:spcBef>
                <a:spcPct val="0"/>
              </a:spcBef>
            </a:pPr>
            <a:r>
              <a:rPr lang="en-US" sz="8164">
                <a:solidFill>
                  <a:srgbClr val="000000"/>
                </a:solidFill>
                <a:latin typeface="Gatwick Bold"/>
              </a:rPr>
              <a:t>Daphne Caruana Galizia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68677E93-8F98-277A-AAB2-E2BC8BB1930E}"/>
              </a:ext>
            </a:extLst>
          </p:cNvPr>
          <p:cNvSpPr txBox="1"/>
          <p:nvPr/>
        </p:nvSpPr>
        <p:spPr>
          <a:xfrm>
            <a:off x="758107" y="4569408"/>
            <a:ext cx="10651573" cy="411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40"/>
              </a:lnSpc>
            </a:pPr>
            <a:r>
              <a:rPr lang="en-US" sz="4000" dirty="0">
                <a:solidFill>
                  <a:srgbClr val="000000"/>
                </a:solidFill>
                <a:latin typeface="Agrandir"/>
              </a:rPr>
              <a:t>An investigation resulted in the resignation of Prime Minister Joseph Muscat in 2019, following the implication of his close associates. Nonetheless, he has denied the allegations of corruption</a:t>
            </a:r>
          </a:p>
        </p:txBody>
      </p:sp>
    </p:spTree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18844" y="-118084"/>
            <a:ext cx="18725688" cy="10523168"/>
          </a:xfrm>
          <a:custGeom>
            <a:avLst/>
            <a:gdLst/>
            <a:ahLst/>
            <a:cxnLst/>
            <a:rect l="l" t="t" r="r" b="b"/>
            <a:pathLst>
              <a:path w="18725688" h="10523168">
                <a:moveTo>
                  <a:pt x="0" y="0"/>
                </a:moveTo>
                <a:lnTo>
                  <a:pt x="18725688" y="0"/>
                </a:lnTo>
                <a:lnTo>
                  <a:pt x="18725688" y="10523168"/>
                </a:lnTo>
                <a:lnTo>
                  <a:pt x="0" y="10523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 l="-7718" t="-4308" r="-393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218844" y="-118084"/>
            <a:ext cx="18725688" cy="10523168"/>
            <a:chOff x="0" y="0"/>
            <a:chExt cx="4931869" cy="27715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31868" cy="2771534"/>
            </a:xfrm>
            <a:custGeom>
              <a:avLst/>
              <a:gdLst/>
              <a:ahLst/>
              <a:cxnLst/>
              <a:rect l="l" t="t" r="r" b="b"/>
              <a:pathLst>
                <a:path w="4931868" h="2771534">
                  <a:moveTo>
                    <a:pt x="0" y="0"/>
                  </a:moveTo>
                  <a:lnTo>
                    <a:pt x="4931868" y="0"/>
                  </a:lnTo>
                  <a:lnTo>
                    <a:pt x="4931868" y="2771534"/>
                  </a:lnTo>
                  <a:lnTo>
                    <a:pt x="0" y="2771534"/>
                  </a:lnTo>
                  <a:close/>
                </a:path>
              </a:pathLst>
            </a:custGeom>
            <a:solidFill>
              <a:srgbClr val="BF3A3A">
                <a:alpha val="86667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23825"/>
              <a:ext cx="4931869" cy="2895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24492" y="495300"/>
            <a:ext cx="14678624" cy="2365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10"/>
              </a:lnSpc>
              <a:spcBef>
                <a:spcPct val="0"/>
              </a:spcBef>
            </a:pPr>
            <a:r>
              <a:rPr lang="en-US" sz="6864" dirty="0">
                <a:solidFill>
                  <a:srgbClr val="F1E5D7"/>
                </a:solidFill>
                <a:latin typeface="Gatwick Bold"/>
              </a:rPr>
              <a:t>GOLDEN PASSPORTS SCANDAL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9732" y="3162300"/>
            <a:ext cx="17018695" cy="164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1"/>
              </a:lnSpc>
            </a:pPr>
            <a:r>
              <a:rPr lang="en-US" sz="4715" dirty="0">
                <a:solidFill>
                  <a:srgbClr val="F1E5D7"/>
                </a:solidFill>
                <a:latin typeface="Agrandir"/>
              </a:rPr>
              <a:t>Malta has been selling EU citizenship through the “golden passports” scheme.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899060-0886-3A07-E2B3-464C59642488}"/>
              </a:ext>
            </a:extLst>
          </p:cNvPr>
          <p:cNvSpPr txBox="1"/>
          <p:nvPr/>
        </p:nvSpPr>
        <p:spPr>
          <a:xfrm>
            <a:off x="634652" y="4457700"/>
            <a:ext cx="17018695" cy="4182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1"/>
              </a:lnSpc>
            </a:pPr>
            <a:endParaRPr lang="en-US" sz="4715" dirty="0">
              <a:solidFill>
                <a:srgbClr val="F1E5D7"/>
              </a:solidFill>
              <a:latin typeface="Agrandir"/>
            </a:endParaRPr>
          </a:p>
          <a:p>
            <a:pPr>
              <a:lnSpc>
                <a:spcPts val="6601"/>
              </a:lnSpc>
            </a:pPr>
            <a:r>
              <a:rPr lang="en-US" sz="4715" dirty="0">
                <a:solidFill>
                  <a:srgbClr val="F1E5D7"/>
                </a:solidFill>
                <a:latin typeface="Agrandir"/>
              </a:rPr>
              <a:t>The minimum investment amount (e.g. in luxury property, a national development fund or shares in an existing company) starts at €690,000 and offers citizenship for between 12 and 36 months</a:t>
            </a:r>
          </a:p>
        </p:txBody>
      </p:sp>
    </p:spTree>
  </p:cSld>
  <p:clrMapOvr>
    <a:masterClrMapping/>
  </p:clrMapOvr>
  <p:transition spd="slow">
    <p:cover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18844" y="-118084"/>
            <a:ext cx="18725688" cy="10523168"/>
          </a:xfrm>
          <a:custGeom>
            <a:avLst/>
            <a:gdLst/>
            <a:ahLst/>
            <a:cxnLst/>
            <a:rect l="l" t="t" r="r" b="b"/>
            <a:pathLst>
              <a:path w="18725688" h="10523168">
                <a:moveTo>
                  <a:pt x="0" y="0"/>
                </a:moveTo>
                <a:lnTo>
                  <a:pt x="18725688" y="0"/>
                </a:lnTo>
                <a:lnTo>
                  <a:pt x="18725688" y="10523168"/>
                </a:lnTo>
                <a:lnTo>
                  <a:pt x="0" y="10523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 l="-7718" t="-4308" r="-393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533399" y="-706316"/>
            <a:ext cx="19735798" cy="11229485"/>
            <a:chOff x="-76156" y="-123825"/>
            <a:chExt cx="5197906" cy="2957560"/>
          </a:xfrm>
        </p:grpSpPr>
        <p:sp>
          <p:nvSpPr>
            <p:cNvPr id="4" name="Freeform 4"/>
            <p:cNvSpPr/>
            <p:nvPr/>
          </p:nvSpPr>
          <p:spPr>
            <a:xfrm>
              <a:off x="-76156" y="-61624"/>
              <a:ext cx="5197906" cy="2895359"/>
            </a:xfrm>
            <a:custGeom>
              <a:avLst/>
              <a:gdLst/>
              <a:ahLst/>
              <a:cxnLst/>
              <a:rect l="l" t="t" r="r" b="b"/>
              <a:pathLst>
                <a:path w="4931868" h="2771534">
                  <a:moveTo>
                    <a:pt x="0" y="0"/>
                  </a:moveTo>
                  <a:lnTo>
                    <a:pt x="4931868" y="0"/>
                  </a:lnTo>
                  <a:lnTo>
                    <a:pt x="4931868" y="2771534"/>
                  </a:lnTo>
                  <a:lnTo>
                    <a:pt x="0" y="2771534"/>
                  </a:lnTo>
                  <a:close/>
                </a:path>
              </a:pathLst>
            </a:custGeom>
            <a:solidFill>
              <a:srgbClr val="BF3A3A">
                <a:alpha val="86667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23825"/>
              <a:ext cx="4931869" cy="2895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41062" y="5943006"/>
            <a:ext cx="16805875" cy="3131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0"/>
              </a:lnSpc>
            </a:pPr>
            <a:r>
              <a:rPr lang="en-US" sz="4293" dirty="0">
                <a:solidFill>
                  <a:srgbClr val="F1E5D7"/>
                </a:solidFill>
                <a:latin typeface="Agrandir"/>
              </a:rPr>
              <a:t>In September 2022, the European Commission declared its intention to bring Malta before the EU Court of Justice due to its persistent refusal to terminate the golden passport investor citizenship program.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1062" y="3331160"/>
            <a:ext cx="16805875" cy="237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0"/>
              </a:lnSpc>
            </a:pPr>
            <a:r>
              <a:rPr lang="en-US" sz="4293" dirty="0">
                <a:solidFill>
                  <a:srgbClr val="F1E5D7"/>
                </a:solidFill>
                <a:latin typeface="Agrandir"/>
              </a:rPr>
              <a:t>Muscat, the former PM, had defended the </a:t>
            </a:r>
            <a:r>
              <a:rPr lang="en-US" sz="4293" dirty="0" err="1">
                <a:solidFill>
                  <a:srgbClr val="F1E5D7"/>
                </a:solidFill>
                <a:latin typeface="Agrandir"/>
              </a:rPr>
              <a:t>programme</a:t>
            </a:r>
            <a:r>
              <a:rPr lang="en-US" sz="4293" dirty="0">
                <a:solidFill>
                  <a:srgbClr val="F1E5D7"/>
                </a:solidFill>
                <a:latin typeface="Agrandir"/>
              </a:rPr>
              <a:t> which he had claimed that it played a vital role in the improvement of Malta's economy.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xmlns="" id="{7DC4D7FB-4D46-0009-6EA4-56FE0185DC4F}"/>
              </a:ext>
            </a:extLst>
          </p:cNvPr>
          <p:cNvSpPr txBox="1"/>
          <p:nvPr/>
        </p:nvSpPr>
        <p:spPr>
          <a:xfrm>
            <a:off x="624492" y="495300"/>
            <a:ext cx="14678624" cy="2365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10"/>
              </a:lnSpc>
              <a:spcBef>
                <a:spcPct val="0"/>
              </a:spcBef>
            </a:pPr>
            <a:r>
              <a:rPr lang="en-US" sz="6864" dirty="0">
                <a:solidFill>
                  <a:srgbClr val="F1E5D7"/>
                </a:solidFill>
                <a:latin typeface="Gatwick Bold"/>
              </a:rPr>
              <a:t>GOLDEN PASSPORTS SCANDAL</a:t>
            </a:r>
          </a:p>
        </p:txBody>
      </p:sp>
    </p:spTree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016" y="-999946"/>
            <a:ext cx="18876033" cy="12286891"/>
          </a:xfrm>
          <a:custGeom>
            <a:avLst/>
            <a:gdLst/>
            <a:ahLst/>
            <a:cxnLst/>
            <a:rect l="l" t="t" r="r" b="b"/>
            <a:pathLst>
              <a:path w="18876033" h="12286891">
                <a:moveTo>
                  <a:pt x="0" y="0"/>
                </a:moveTo>
                <a:lnTo>
                  <a:pt x="18876032" y="0"/>
                </a:lnTo>
                <a:lnTo>
                  <a:pt x="18876032" y="12286892"/>
                </a:lnTo>
                <a:lnTo>
                  <a:pt x="0" y="122868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1429" b="-142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762000" y="-647700"/>
            <a:ext cx="20497800" cy="12420600"/>
            <a:chOff x="0" y="0"/>
            <a:chExt cx="489402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94029" cy="2709333"/>
            </a:xfrm>
            <a:custGeom>
              <a:avLst/>
              <a:gdLst/>
              <a:ahLst/>
              <a:cxnLst/>
              <a:rect l="l" t="t" r="r" b="b"/>
              <a:pathLst>
                <a:path w="4894029" h="2709333">
                  <a:moveTo>
                    <a:pt x="0" y="0"/>
                  </a:moveTo>
                  <a:lnTo>
                    <a:pt x="4894029" y="0"/>
                  </a:lnTo>
                  <a:lnTo>
                    <a:pt x="48940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43B3B">
                <a:alpha val="7882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23825"/>
              <a:ext cx="4894029" cy="28331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781050"/>
            <a:ext cx="7061685" cy="1536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03"/>
              </a:lnSpc>
            </a:pPr>
            <a:r>
              <a:rPr lang="en-US" sz="8502" dirty="0">
                <a:solidFill>
                  <a:srgbClr val="F1E5D7"/>
                </a:solidFill>
                <a:latin typeface="Gatwick Bold"/>
              </a:rPr>
              <a:t>BREXIT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1358" y="2370304"/>
            <a:ext cx="17259300" cy="657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1085" lvl="1" indent="-560543">
              <a:lnSpc>
                <a:spcPts val="7269"/>
              </a:lnSpc>
              <a:buFont typeface="Arial"/>
              <a:buChar char="•"/>
            </a:pPr>
            <a:r>
              <a:rPr lang="en-US" sz="5192">
                <a:solidFill>
                  <a:srgbClr val="F1E5D7"/>
                </a:solidFill>
                <a:latin typeface="Agrandir"/>
              </a:rPr>
              <a:t>Close trading, historical and political ties</a:t>
            </a:r>
          </a:p>
          <a:p>
            <a:pPr marL="1121085" lvl="1" indent="-560543">
              <a:lnSpc>
                <a:spcPts val="7269"/>
              </a:lnSpc>
              <a:buFont typeface="Arial"/>
              <a:buChar char="•"/>
            </a:pPr>
            <a:r>
              <a:rPr lang="en-US" sz="5192">
                <a:solidFill>
                  <a:srgbClr val="F1E5D7"/>
                </a:solidFill>
                <a:latin typeface="Agrandir"/>
              </a:rPr>
              <a:t>British citizens have long been moving to Malta after retirement-However new citizenship requirements post-Brexit</a:t>
            </a:r>
          </a:p>
          <a:p>
            <a:pPr marL="1121085" lvl="1" indent="-560543">
              <a:lnSpc>
                <a:spcPts val="7269"/>
              </a:lnSpc>
              <a:buFont typeface="Arial"/>
              <a:buChar char="•"/>
            </a:pPr>
            <a:r>
              <a:rPr lang="en-US" sz="5192">
                <a:solidFill>
                  <a:srgbClr val="F1E5D7"/>
                </a:solidFill>
                <a:latin typeface="Agrandir"/>
              </a:rPr>
              <a:t>Less British tourists when the pound dropped</a:t>
            </a:r>
          </a:p>
          <a:p>
            <a:pPr marL="1121085" lvl="1" indent="-560543">
              <a:lnSpc>
                <a:spcPts val="7269"/>
              </a:lnSpc>
              <a:buFont typeface="Arial"/>
              <a:buChar char="•"/>
            </a:pPr>
            <a:r>
              <a:rPr lang="en-US" sz="5192">
                <a:solidFill>
                  <a:srgbClr val="F1E5D7"/>
                </a:solidFill>
                <a:latin typeface="Agrandir"/>
              </a:rPr>
              <a:t>Malta an attractive solution for UK-based businesses</a:t>
            </a:r>
          </a:p>
        </p:txBody>
      </p:sp>
    </p:spTree>
  </p:cSld>
  <p:clrMapOvr>
    <a:masterClrMapping/>
  </p:clrMapOvr>
  <p:transition spd="slow">
    <p:cover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81050"/>
            <a:ext cx="8903725" cy="1536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03"/>
              </a:lnSpc>
            </a:pPr>
            <a:r>
              <a:rPr lang="en-US" sz="8502">
                <a:solidFill>
                  <a:srgbClr val="F1E5D7"/>
                </a:solidFill>
                <a:latin typeface="Gatwick Bold"/>
              </a:rPr>
              <a:t>MIGRATION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022008" y="757684"/>
            <a:ext cx="6647698" cy="664769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02870" y="638810"/>
              <a:ext cx="6149340" cy="5613400"/>
            </a:xfrm>
            <a:custGeom>
              <a:avLst/>
              <a:gdLst/>
              <a:ahLst/>
              <a:cxnLst/>
              <a:rect l="l" t="t" r="r" b="b"/>
              <a:pathLst>
                <a:path w="6149340" h="5613400">
                  <a:moveTo>
                    <a:pt x="6149340" y="5613400"/>
                  </a:moveTo>
                  <a:lnTo>
                    <a:pt x="0" y="5613400"/>
                  </a:lnTo>
                  <a:lnTo>
                    <a:pt x="0" y="0"/>
                  </a:lnTo>
                  <a:lnTo>
                    <a:pt x="6148070" y="0"/>
                  </a:lnTo>
                  <a:lnTo>
                    <a:pt x="6149340" y="5613400"/>
                  </a:lnTo>
                  <a:lnTo>
                    <a:pt x="6149340" y="5613400"/>
                  </a:lnTo>
                  <a:close/>
                </a:path>
              </a:pathLst>
            </a:custGeom>
            <a:blipFill>
              <a:blip r:embed="rId2"/>
              <a:stretch>
                <a:fillRect l="-22925" t="-2437" r="-175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102870" y="105410"/>
              <a:ext cx="6149340" cy="431800"/>
            </a:xfrm>
            <a:custGeom>
              <a:avLst/>
              <a:gdLst/>
              <a:ahLst/>
              <a:cxnLst/>
              <a:rect l="l" t="t" r="r" b="b"/>
              <a:pathLst>
                <a:path w="6149340" h="431800">
                  <a:moveTo>
                    <a:pt x="6149340" y="431800"/>
                  </a:moveTo>
                  <a:lnTo>
                    <a:pt x="0" y="431800"/>
                  </a:lnTo>
                  <a:lnTo>
                    <a:pt x="0" y="0"/>
                  </a:lnTo>
                  <a:lnTo>
                    <a:pt x="6148070" y="0"/>
                  </a:lnTo>
                  <a:lnTo>
                    <a:pt x="6149340" y="431800"/>
                  </a:lnTo>
                  <a:lnTo>
                    <a:pt x="6149340" y="431800"/>
                  </a:lnTo>
                  <a:close/>
                </a:path>
              </a:pathLst>
            </a:custGeom>
            <a:solidFill>
              <a:srgbClr val="F1E5D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02870" y="105410"/>
              <a:ext cx="431800" cy="431800"/>
            </a:xfrm>
            <a:custGeom>
              <a:avLst/>
              <a:gdLst/>
              <a:ahLst/>
              <a:cxnLst/>
              <a:rect l="l" t="t" r="r" b="b"/>
              <a:pathLst>
                <a:path w="431800" h="431800">
                  <a:moveTo>
                    <a:pt x="431800" y="431800"/>
                  </a:moveTo>
                  <a:lnTo>
                    <a:pt x="0" y="431800"/>
                  </a:lnTo>
                  <a:lnTo>
                    <a:pt x="0" y="0"/>
                  </a:lnTo>
                  <a:lnTo>
                    <a:pt x="431800" y="0"/>
                  </a:lnTo>
                  <a:lnTo>
                    <a:pt x="431800" y="431800"/>
                  </a:lnTo>
                  <a:close/>
                </a:path>
              </a:pathLst>
            </a:custGeom>
            <a:solidFill>
              <a:srgbClr val="F1E5D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" y="3810"/>
              <a:ext cx="6352540" cy="6350000"/>
            </a:xfrm>
            <a:custGeom>
              <a:avLst/>
              <a:gdLst/>
              <a:ahLst/>
              <a:cxnLst/>
              <a:rect l="l" t="t" r="r" b="b"/>
              <a:pathLst>
                <a:path w="6352540" h="6350000">
                  <a:moveTo>
                    <a:pt x="0" y="0"/>
                  </a:moveTo>
                  <a:lnTo>
                    <a:pt x="0" y="533400"/>
                  </a:lnTo>
                  <a:lnTo>
                    <a:pt x="0" y="635000"/>
                  </a:lnTo>
                  <a:lnTo>
                    <a:pt x="0" y="6350000"/>
                  </a:lnTo>
                  <a:lnTo>
                    <a:pt x="6352540" y="6350000"/>
                  </a:lnTo>
                  <a:lnTo>
                    <a:pt x="6352540" y="635000"/>
                  </a:lnTo>
                  <a:lnTo>
                    <a:pt x="6352540" y="533400"/>
                  </a:lnTo>
                  <a:lnTo>
                    <a:pt x="6352540" y="0"/>
                  </a:lnTo>
                  <a:lnTo>
                    <a:pt x="0" y="0"/>
                  </a:lnTo>
                  <a:close/>
                  <a:moveTo>
                    <a:pt x="101600" y="101600"/>
                  </a:moveTo>
                  <a:lnTo>
                    <a:pt x="533400" y="101600"/>
                  </a:lnTo>
                  <a:lnTo>
                    <a:pt x="533400" y="533400"/>
                  </a:lnTo>
                  <a:lnTo>
                    <a:pt x="101600" y="533400"/>
                  </a:lnTo>
                  <a:lnTo>
                    <a:pt x="101600" y="101600"/>
                  </a:lnTo>
                  <a:close/>
                  <a:moveTo>
                    <a:pt x="6249670" y="6248400"/>
                  </a:moveTo>
                  <a:lnTo>
                    <a:pt x="101600" y="6248400"/>
                  </a:lnTo>
                  <a:lnTo>
                    <a:pt x="101600" y="635000"/>
                  </a:lnTo>
                  <a:lnTo>
                    <a:pt x="635000" y="635000"/>
                  </a:lnTo>
                  <a:lnTo>
                    <a:pt x="6249670" y="635000"/>
                  </a:lnTo>
                  <a:lnTo>
                    <a:pt x="6249670" y="6248400"/>
                  </a:lnTo>
                  <a:lnTo>
                    <a:pt x="6249670" y="6248400"/>
                  </a:lnTo>
                  <a:lnTo>
                    <a:pt x="6249670" y="6248400"/>
                  </a:lnTo>
                  <a:close/>
                  <a:moveTo>
                    <a:pt x="6250940" y="533400"/>
                  </a:moveTo>
                  <a:lnTo>
                    <a:pt x="636270" y="533400"/>
                  </a:lnTo>
                  <a:lnTo>
                    <a:pt x="636270" y="101600"/>
                  </a:lnTo>
                  <a:lnTo>
                    <a:pt x="6250940" y="101600"/>
                  </a:lnTo>
                  <a:lnTo>
                    <a:pt x="6250940" y="533400"/>
                  </a:lnTo>
                  <a:close/>
                  <a:moveTo>
                    <a:pt x="373380" y="317500"/>
                  </a:moveTo>
                  <a:lnTo>
                    <a:pt x="472440" y="416560"/>
                  </a:lnTo>
                  <a:lnTo>
                    <a:pt x="417830" y="471170"/>
                  </a:lnTo>
                  <a:lnTo>
                    <a:pt x="317500" y="372110"/>
                  </a:lnTo>
                  <a:lnTo>
                    <a:pt x="218440" y="471170"/>
                  </a:lnTo>
                  <a:lnTo>
                    <a:pt x="163830" y="416560"/>
                  </a:lnTo>
                  <a:lnTo>
                    <a:pt x="262890" y="317500"/>
                  </a:lnTo>
                  <a:lnTo>
                    <a:pt x="163830" y="218440"/>
                  </a:lnTo>
                  <a:lnTo>
                    <a:pt x="218440" y="163830"/>
                  </a:lnTo>
                  <a:lnTo>
                    <a:pt x="317500" y="262890"/>
                  </a:lnTo>
                  <a:lnTo>
                    <a:pt x="416560" y="163830"/>
                  </a:lnTo>
                  <a:lnTo>
                    <a:pt x="472440" y="218440"/>
                  </a:lnTo>
                  <a:lnTo>
                    <a:pt x="373380" y="317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90313" y="2427884"/>
            <a:ext cx="10341255" cy="527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4273" lvl="1" indent="-352137">
              <a:lnSpc>
                <a:spcPts val="4566"/>
              </a:lnSpc>
              <a:buFont typeface="Arial"/>
              <a:buChar char="•"/>
            </a:pPr>
            <a:r>
              <a:rPr lang="en-US" sz="3262" spc="130">
                <a:solidFill>
                  <a:srgbClr val="F1E5D7"/>
                </a:solidFill>
                <a:latin typeface="Agrandir"/>
              </a:rPr>
              <a:t>On the frontline of irregular migration into the EU</a:t>
            </a:r>
          </a:p>
          <a:p>
            <a:pPr marL="704273" lvl="1" indent="-352137">
              <a:lnSpc>
                <a:spcPts val="4566"/>
              </a:lnSpc>
              <a:buFont typeface="Arial"/>
              <a:buChar char="•"/>
            </a:pPr>
            <a:r>
              <a:rPr lang="en-US" sz="3262" spc="130">
                <a:solidFill>
                  <a:srgbClr val="F1E5D7"/>
                </a:solidFill>
                <a:latin typeface="Agrandir"/>
              </a:rPr>
              <a:t>Since January 2022, the EU’s asylum agency is based there-reports of bad treatment of migrants</a:t>
            </a:r>
          </a:p>
          <a:p>
            <a:pPr marL="704273" lvl="1" indent="-352137">
              <a:lnSpc>
                <a:spcPts val="4566"/>
              </a:lnSpc>
              <a:buFont typeface="Arial"/>
              <a:buChar char="•"/>
            </a:pPr>
            <a:r>
              <a:rPr lang="en-US" sz="3262" spc="130">
                <a:solidFill>
                  <a:srgbClr val="F1E5D7"/>
                </a:solidFill>
                <a:latin typeface="Agrandir"/>
              </a:rPr>
              <a:t>Highest population density with 1672 people living per km2</a:t>
            </a:r>
          </a:p>
          <a:p>
            <a:pPr marL="704273" lvl="1" indent="-352137">
              <a:lnSpc>
                <a:spcPts val="4566"/>
              </a:lnSpc>
              <a:buFont typeface="Arial"/>
              <a:buChar char="•"/>
            </a:pPr>
            <a:r>
              <a:rPr lang="en-US" sz="3262" spc="130">
                <a:solidFill>
                  <a:srgbClr val="F1E5D7"/>
                </a:solidFill>
                <a:latin typeface="Agrandir"/>
              </a:rPr>
              <a:t>Between 2011-2022, the population has grown by almost 25%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0313" y="7811491"/>
            <a:ext cx="17279392" cy="1288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8485" lvl="1" indent="-369242">
              <a:lnSpc>
                <a:spcPts val="4788"/>
              </a:lnSpc>
              <a:buFont typeface="Arial"/>
              <a:buChar char="•"/>
            </a:pPr>
            <a:r>
              <a:rPr lang="en-US" sz="3420" spc="136">
                <a:solidFill>
                  <a:srgbClr val="F1E5D7"/>
                </a:solidFill>
                <a:latin typeface="Agrandir"/>
              </a:rPr>
              <a:t>Buildings have been constructed to meet the demand for more housing</a:t>
            </a:r>
          </a:p>
          <a:p>
            <a:pPr marL="738485" lvl="1" indent="-369242" algn="ctr">
              <a:lnSpc>
                <a:spcPts val="4788"/>
              </a:lnSpc>
              <a:spcBef>
                <a:spcPct val="0"/>
              </a:spcBef>
              <a:buFont typeface="Arial"/>
              <a:buChar char="•"/>
            </a:pPr>
            <a:r>
              <a:rPr lang="en-US" sz="3420" spc="136">
                <a:solidFill>
                  <a:srgbClr val="F1E5D7"/>
                </a:solidFill>
                <a:latin typeface="Agrandir"/>
              </a:rPr>
              <a:t>Sliema is the most densely populated with a staggering 15k people per km2</a:t>
            </a:r>
          </a:p>
        </p:txBody>
      </p:sp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52389" y="1976200"/>
            <a:ext cx="7371171" cy="6334600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1E5D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123825"/>
              <a:ext cx="5842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16649" y="2094191"/>
            <a:ext cx="7042651" cy="6098618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r="-2983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 rot="-271583" flipH="1">
            <a:off x="13213450" y="2455084"/>
            <a:ext cx="4746033" cy="8513064"/>
          </a:xfrm>
          <a:custGeom>
            <a:avLst/>
            <a:gdLst/>
            <a:ahLst/>
            <a:cxnLst/>
            <a:rect l="l" t="t" r="r" b="b"/>
            <a:pathLst>
              <a:path w="4746033" h="8513064">
                <a:moveTo>
                  <a:pt x="4746033" y="0"/>
                </a:moveTo>
                <a:lnTo>
                  <a:pt x="0" y="0"/>
                </a:lnTo>
                <a:lnTo>
                  <a:pt x="0" y="8513063"/>
                </a:lnTo>
                <a:lnTo>
                  <a:pt x="4746033" y="8513063"/>
                </a:lnTo>
                <a:lnTo>
                  <a:pt x="474603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028700" y="2471761"/>
            <a:ext cx="9187949" cy="624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1441" lvl="1" indent="-360720">
              <a:lnSpc>
                <a:spcPts val="8353"/>
              </a:lnSpc>
              <a:buFont typeface="Arial"/>
              <a:buChar char="•"/>
            </a:pPr>
            <a:r>
              <a:rPr lang="en-US" sz="3341" spc="237">
                <a:solidFill>
                  <a:srgbClr val="F1E5D7"/>
                </a:solidFill>
                <a:latin typeface="Gatwick"/>
              </a:rPr>
              <a:t>Introduction</a:t>
            </a:r>
          </a:p>
          <a:p>
            <a:pPr marL="721441" lvl="1" indent="-360720">
              <a:lnSpc>
                <a:spcPts val="8353"/>
              </a:lnSpc>
              <a:buFont typeface="Arial"/>
              <a:buChar char="•"/>
            </a:pPr>
            <a:r>
              <a:rPr lang="en-US" sz="3341" spc="237">
                <a:solidFill>
                  <a:srgbClr val="F1E5D7"/>
                </a:solidFill>
                <a:latin typeface="Gatwick"/>
              </a:rPr>
              <a:t>History</a:t>
            </a:r>
          </a:p>
          <a:p>
            <a:pPr marL="721441" lvl="1" indent="-360720">
              <a:lnSpc>
                <a:spcPts val="8353"/>
              </a:lnSpc>
              <a:buFont typeface="Arial"/>
              <a:buChar char="•"/>
            </a:pPr>
            <a:r>
              <a:rPr lang="en-US" sz="3341" spc="237">
                <a:solidFill>
                  <a:srgbClr val="F1E5D7"/>
                </a:solidFill>
                <a:latin typeface="Gatwick"/>
              </a:rPr>
              <a:t>Political System</a:t>
            </a:r>
          </a:p>
          <a:p>
            <a:pPr marL="721441" lvl="1" indent="-360720">
              <a:lnSpc>
                <a:spcPts val="8353"/>
              </a:lnSpc>
              <a:buFont typeface="Arial"/>
              <a:buChar char="•"/>
            </a:pPr>
            <a:r>
              <a:rPr lang="en-US" sz="3341" spc="237">
                <a:solidFill>
                  <a:srgbClr val="F1E5D7"/>
                </a:solidFill>
                <a:latin typeface="Gatwick"/>
              </a:rPr>
              <a:t>Elections</a:t>
            </a:r>
          </a:p>
          <a:p>
            <a:pPr marL="721441" lvl="1" indent="-360720">
              <a:lnSpc>
                <a:spcPts val="8353"/>
              </a:lnSpc>
              <a:buFont typeface="Arial"/>
              <a:buChar char="•"/>
            </a:pPr>
            <a:r>
              <a:rPr lang="en-US" sz="3341" spc="237">
                <a:solidFill>
                  <a:srgbClr val="F1E5D7"/>
                </a:solidFill>
                <a:latin typeface="Gatwick"/>
              </a:rPr>
              <a:t>EU-Malta/Euroscepticism</a:t>
            </a:r>
          </a:p>
          <a:p>
            <a:pPr marL="721441" lvl="1" indent="-360720">
              <a:lnSpc>
                <a:spcPts val="8353"/>
              </a:lnSpc>
              <a:buFont typeface="Arial"/>
              <a:buChar char="•"/>
            </a:pPr>
            <a:r>
              <a:rPr lang="en-US" sz="3341" spc="237">
                <a:solidFill>
                  <a:srgbClr val="F1E5D7"/>
                </a:solidFill>
                <a:latin typeface="Gatwick"/>
              </a:rPr>
              <a:t>Recent Challenges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71633" y="839046"/>
            <a:ext cx="4924383" cy="12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10"/>
              </a:lnSpc>
              <a:spcBef>
                <a:spcPct val="0"/>
              </a:spcBef>
            </a:pPr>
            <a:r>
              <a:rPr lang="en-US" sz="6864">
                <a:solidFill>
                  <a:srgbClr val="F1E5D7"/>
                </a:solidFill>
                <a:latin typeface="Gatwick Bold"/>
              </a:rPr>
              <a:t>Content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09625"/>
            <a:ext cx="11702747" cy="132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60"/>
              </a:lnSpc>
            </a:pPr>
            <a:r>
              <a:rPr lang="en-US" sz="7328">
                <a:solidFill>
                  <a:srgbClr val="000000"/>
                </a:solidFill>
                <a:latin typeface="Gatwick Bold"/>
              </a:rPr>
              <a:t>Russia-Ukraine War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398284"/>
            <a:ext cx="15763907" cy="3957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2"/>
              </a:lnSpc>
            </a:pPr>
            <a:r>
              <a:rPr lang="en-US" sz="3959" dirty="0">
                <a:solidFill>
                  <a:srgbClr val="000000"/>
                </a:solidFill>
                <a:latin typeface="Agrandir"/>
              </a:rPr>
              <a:t>Malta’s Constitution imposes state neutrality since the 1970s.</a:t>
            </a:r>
          </a:p>
          <a:p>
            <a:pPr>
              <a:lnSpc>
                <a:spcPts val="3127"/>
              </a:lnSpc>
            </a:pPr>
            <a:endParaRPr lang="en-US" sz="3959" dirty="0">
              <a:solidFill>
                <a:srgbClr val="000000"/>
              </a:solidFill>
              <a:latin typeface="Agrandir"/>
            </a:endParaRPr>
          </a:p>
          <a:p>
            <a:pPr>
              <a:lnSpc>
                <a:spcPts val="5542"/>
              </a:lnSpc>
            </a:pPr>
            <a:r>
              <a:rPr lang="en-US" sz="3959" dirty="0">
                <a:solidFill>
                  <a:srgbClr val="000000"/>
                </a:solidFill>
                <a:latin typeface="Agrandir"/>
              </a:rPr>
              <a:t>It states that:  "Malta is a neutral state </a:t>
            </a:r>
            <a:r>
              <a:rPr lang="en-US" sz="3959" dirty="0">
                <a:solidFill>
                  <a:srgbClr val="000000"/>
                </a:solidFill>
                <a:latin typeface="Agrandir Bold"/>
              </a:rPr>
              <a:t>actively pursuing peace, security and social progress</a:t>
            </a:r>
            <a:r>
              <a:rPr lang="en-US" sz="3959" dirty="0">
                <a:solidFill>
                  <a:srgbClr val="000000"/>
                </a:solidFill>
                <a:latin typeface="Agrandir"/>
              </a:rPr>
              <a:t> among all nations by adhering to a </a:t>
            </a:r>
            <a:r>
              <a:rPr lang="en-US" sz="3959" dirty="0">
                <a:solidFill>
                  <a:srgbClr val="000000"/>
                </a:solidFill>
                <a:latin typeface="Agrandir Bold"/>
              </a:rPr>
              <a:t>policy of non-alignment</a:t>
            </a:r>
            <a:r>
              <a:rPr lang="en-US" sz="3959" dirty="0">
                <a:solidFill>
                  <a:srgbClr val="000000"/>
                </a:solidFill>
                <a:latin typeface="Agrandir"/>
              </a:rPr>
              <a:t> and </a:t>
            </a:r>
            <a:r>
              <a:rPr lang="en-US" sz="3959" dirty="0">
                <a:solidFill>
                  <a:srgbClr val="000000"/>
                </a:solidFill>
                <a:latin typeface="Agrandir Bold"/>
              </a:rPr>
              <a:t>refusing to participate in any military alliance</a:t>
            </a:r>
            <a:r>
              <a:rPr lang="en-US" sz="3959" dirty="0">
                <a:solidFill>
                  <a:srgbClr val="000000"/>
                </a:solidFill>
                <a:latin typeface="Agrandir"/>
              </a:rPr>
              <a:t>."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72086" y="6622074"/>
            <a:ext cx="14069855" cy="2914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5"/>
              </a:lnSpc>
            </a:pPr>
            <a:r>
              <a:rPr lang="en-US" sz="4004">
                <a:solidFill>
                  <a:srgbClr val="000000"/>
                </a:solidFill>
                <a:latin typeface="Agrandir"/>
              </a:rPr>
              <a:t>This was a widely discussed subject when the war started. </a:t>
            </a:r>
          </a:p>
          <a:p>
            <a:pPr algn="ctr">
              <a:lnSpc>
                <a:spcPts val="5605"/>
              </a:lnSpc>
            </a:pPr>
            <a:r>
              <a:rPr lang="en-US" sz="4004">
                <a:solidFill>
                  <a:srgbClr val="000000"/>
                </a:solidFill>
                <a:latin typeface="Agrandir"/>
              </a:rPr>
              <a:t>However, Malta actively supports Ukraine by sending humanitarian aid, expanding support programmes for Ukrainian refugees and delivering relief supplies.</a:t>
            </a:r>
          </a:p>
        </p:txBody>
      </p:sp>
    </p:spTree>
  </p:cSld>
  <p:clrMapOvr>
    <a:masterClrMapping/>
  </p:clrMapOvr>
  <p:transition spd="slow">
    <p:cover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38250" y="3677361"/>
            <a:ext cx="15811500" cy="2932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03"/>
              </a:lnSpc>
            </a:pPr>
            <a:r>
              <a:rPr lang="en-US" sz="8502" dirty="0">
                <a:solidFill>
                  <a:srgbClr val="010101"/>
                </a:solidFill>
                <a:latin typeface="Gatwick Bold"/>
              </a:rPr>
              <a:t>Thank you for your attention</a:t>
            </a:r>
            <a:r>
              <a:rPr lang="en-GB" sz="8502" dirty="0">
                <a:solidFill>
                  <a:srgbClr val="010101"/>
                </a:solidFill>
                <a:latin typeface="Gatwick Bold"/>
              </a:rPr>
              <a:t>! </a:t>
            </a:r>
            <a:r>
              <a:rPr lang="en-GB" sz="8502" dirty="0">
                <a:solidFill>
                  <a:srgbClr val="010101"/>
                </a:solidFill>
                <a:latin typeface="Gatwick Bold"/>
                <a:sym typeface="Wingdings" panose="05000000000000000000" pitchFamily="2" charset="2"/>
              </a:rPr>
              <a:t></a:t>
            </a:r>
            <a:endParaRPr lang="en-US" sz="8502" dirty="0">
              <a:solidFill>
                <a:srgbClr val="010101"/>
              </a:solidFill>
              <a:latin typeface="Gatwick Bold"/>
            </a:endParaRPr>
          </a:p>
        </p:txBody>
      </p:sp>
    </p:spTree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81050"/>
            <a:ext cx="8903725" cy="1536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03"/>
              </a:lnSpc>
            </a:pPr>
            <a:r>
              <a:rPr lang="en-US" sz="8502">
                <a:solidFill>
                  <a:srgbClr val="010101"/>
                </a:solidFill>
                <a:latin typeface="Gatwick Bold"/>
              </a:rPr>
              <a:t>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710435-F260-C4DE-95F8-B6D3CB983AB4}"/>
              </a:ext>
            </a:extLst>
          </p:cNvPr>
          <p:cNvSpPr txBox="1"/>
          <p:nvPr/>
        </p:nvSpPr>
        <p:spPr>
          <a:xfrm>
            <a:off x="712225" y="2317123"/>
            <a:ext cx="17118575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Country Profile: </a:t>
            </a: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2"/>
              </a:rPr>
              <a:t>https://www.bbc.com/news/world-europe-17597837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3"/>
              </a:rPr>
              <a:t>https://www.worldometers.info/world-population/malta-population/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4"/>
              </a:rPr>
              <a:t>https://european-union.europa.eu/principles-countries-history/country-profiles/malta_en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dirty="0">
                <a:effectLst/>
                <a:latin typeface="Agrandir" panose="020B0604020202020204" charset="0"/>
              </a:rPr>
              <a:t/>
            </a:r>
            <a:br>
              <a:rPr lang="en-GB" sz="2400" b="0" dirty="0">
                <a:effectLst/>
                <a:latin typeface="Agrandir" panose="020B0604020202020204" charset="0"/>
              </a:rPr>
            </a:b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History: </a:t>
            </a: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5"/>
              </a:rPr>
              <a:t>https://localhistories.org/a-timeline-of-malta/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 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6"/>
              </a:rPr>
              <a:t>https://www.britannica.com/place/Malta/Modern-history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 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7"/>
              </a:rPr>
              <a:t>https://www.bbc.com/news/world-europe-17598542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dirty="0">
                <a:effectLst/>
                <a:latin typeface="Agrandir" panose="020B0604020202020204" charset="0"/>
              </a:rPr>
              <a:t/>
            </a:r>
            <a:br>
              <a:rPr lang="en-GB" sz="2400" b="0" dirty="0">
                <a:effectLst/>
                <a:latin typeface="Agrandir" panose="020B0604020202020204" charset="0"/>
              </a:rPr>
            </a:b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Economy: </a:t>
            </a: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8"/>
              </a:rPr>
              <a:t>https://tradingeconomics.com/malta/exports-by-country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9"/>
              </a:rPr>
              <a:t>https://tradingeconomics.com/malta/imports-by-country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dirty="0">
                <a:effectLst/>
                <a:latin typeface="Agrandir" panose="020B0604020202020204" charset="0"/>
              </a:rPr>
              <a:t/>
            </a:r>
            <a:br>
              <a:rPr lang="en-GB" sz="2400" b="0" dirty="0">
                <a:effectLst/>
                <a:latin typeface="Agrandir" panose="020B0604020202020204" charset="0"/>
              </a:rPr>
            </a:b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Golden Passports: </a:t>
            </a: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10"/>
              </a:rPr>
              <a:t>https://timesofmalta.com/articles/view/passport-papers-a-timeline-of-maltas-golden-passport-scheme.866950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 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11"/>
              </a:rPr>
              <a:t>https://www.bbc.com/news/world-europe-56843409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12"/>
              </a:rPr>
              <a:t>https://www.businessinsider.com/countries-buy-citizenship-golden-passport-countries-list-2022-8#8-malta-738000-to-888000-investment-required-8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13"/>
              </a:rPr>
              <a:t>https://www.euractiv.com/section/justice-home-affairs/news/eu-takes-malta-to-court-over-golden-passports/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 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14"/>
              </a:rPr>
              <a:t>https://www.bbc.co.uk/news/world-europe-56843409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 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15"/>
              </a:rPr>
              <a:t>https://timesofmalta.com/articles/view/eu-action-on-maltas-golden-passport-scheme-officially-launched.825982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r>
              <a:rPr lang="en-GB" sz="2400" dirty="0">
                <a:latin typeface="Agrandir" panose="020B0604020202020204" charset="0"/>
              </a:rPr>
              <a:t/>
            </a:r>
            <a:br>
              <a:rPr lang="en-GB" sz="2400" dirty="0">
                <a:latin typeface="Agrandir" panose="020B0604020202020204" charset="0"/>
              </a:rPr>
            </a:br>
            <a:endParaRPr lang="en-GB" sz="2400" dirty="0">
              <a:latin typeface="Agrandir" panose="020B060402020202020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81050"/>
            <a:ext cx="8903725" cy="1536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03"/>
              </a:lnSpc>
            </a:pPr>
            <a:r>
              <a:rPr lang="en-US" sz="8502">
                <a:solidFill>
                  <a:srgbClr val="010101"/>
                </a:solidFill>
                <a:latin typeface="Gatwick Bold"/>
              </a:rPr>
              <a:t>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D154DE-4F56-BCA8-0DD0-9602103F0111}"/>
              </a:ext>
            </a:extLst>
          </p:cNvPr>
          <p:cNvSpPr txBox="1"/>
          <p:nvPr/>
        </p:nvSpPr>
        <p:spPr>
          <a:xfrm>
            <a:off x="876300" y="2476500"/>
            <a:ext cx="16535400" cy="8217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Prosperity: </a:t>
            </a: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2"/>
              </a:rPr>
              <a:t>https://european-union.europa.eu/principles-countries-history/key-facts-and-figures/life-eu_en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dirty="0">
                <a:effectLst/>
                <a:latin typeface="Agrandir" panose="020B0604020202020204" charset="0"/>
              </a:rPr>
              <a:t/>
            </a:r>
            <a:br>
              <a:rPr lang="en-GB" sz="2400" b="0" dirty="0">
                <a:effectLst/>
                <a:latin typeface="Agrandir" panose="020B0604020202020204" charset="0"/>
              </a:rPr>
            </a:b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Global Crisis: </a:t>
            </a: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3"/>
              </a:rPr>
              <a:t>https://www.tandfonline.com/doi/abs/10.1080/13608746.2020.1746542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4"/>
              </a:rPr>
              <a:t>https://www.um.edu.mt/library/oar/handle/123456789/59116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endParaRPr lang="en-GB" sz="2400" dirty="0"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Politics: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5"/>
              </a:rPr>
              <a:t>https://www.britannica.com/place/Malta/Government-and-society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6"/>
              </a:rPr>
              <a:t>https://www.gov.mt/en/Government/Government%20of%20Malta/Synopsis/pages/governance-synopsis.aspx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7"/>
              </a:rPr>
              <a:t>https://parlament.mt/menues/about-parliament/how-parliament-works/historical-background/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effectLst/>
                <a:latin typeface="Agrandir" panose="020B0604020202020204" charset="0"/>
              </a:rPr>
              <a:t>Dom Mintoff: </a:t>
            </a:r>
            <a:r>
              <a:rPr lang="en-GB" sz="2400" dirty="0">
                <a:effectLst/>
                <a:latin typeface="Agrandir" panose="020B0604020202020204" charset="0"/>
                <a:hlinkClick r:id="rId8"/>
              </a:rPr>
              <a:t>https://www.britannica.com/biography/Dom-Mintoff</a:t>
            </a:r>
            <a:endParaRPr lang="en-GB" sz="240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dirty="0">
                <a:effectLst/>
                <a:latin typeface="Agrandir" panose="020B0604020202020204" charset="0"/>
              </a:rPr>
              <a:t/>
            </a:r>
            <a:br>
              <a:rPr lang="en-GB" sz="2400" b="0" dirty="0">
                <a:effectLst/>
                <a:latin typeface="Agrandir" panose="020B0604020202020204" charset="0"/>
              </a:rPr>
            </a:b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Euroscepticism: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May-June 2023 (Eurobarometer 99)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3"/>
              </a:rPr>
              <a:t>https://www.tandfonline.com/doi/abs/10.1080/13608746.2020.1746542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dirty="0">
                <a:effectLst/>
                <a:latin typeface="Agrandir" panose="020B0604020202020204" charset="0"/>
              </a:rPr>
              <a:t/>
            </a:r>
            <a:br>
              <a:rPr lang="en-GB" sz="2400" b="0" dirty="0">
                <a:effectLst/>
                <a:latin typeface="Agrandir" panose="020B0604020202020204" charset="0"/>
              </a:rPr>
            </a:b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Daphne Caruana </a:t>
            </a:r>
            <a:r>
              <a:rPr lang="en-GB" sz="2400" b="1" i="0" u="none" strike="noStrike" dirty="0" err="1">
                <a:solidFill>
                  <a:srgbClr val="000000"/>
                </a:solidFill>
                <a:effectLst/>
                <a:latin typeface="Agrandir" panose="020B0604020202020204" charset="0"/>
              </a:rPr>
              <a:t>Galizia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: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9"/>
              </a:rPr>
              <a:t>https://www.bbc.com/news/world-europe-58012903</a:t>
            </a:r>
            <a:r>
              <a:rPr lang="en-GB" sz="2400" dirty="0">
                <a:latin typeface="Agrandir" panose="020B0604020202020204" charset="0"/>
              </a:rPr>
              <a:t/>
            </a:r>
            <a:br>
              <a:rPr lang="en-GB" sz="2400" dirty="0">
                <a:latin typeface="Agrandir" panose="020B0604020202020204" charset="0"/>
              </a:rPr>
            </a:br>
            <a:endParaRPr lang="en-GB" sz="2400" dirty="0">
              <a:latin typeface="Agrandir" panose="020B0604020202020204" charset="0"/>
            </a:endParaRPr>
          </a:p>
          <a:p>
            <a:r>
              <a:rPr lang="sv-SE" sz="2400" dirty="0">
                <a:latin typeface="Agrandir" panose="020B0604020202020204" charset="0"/>
              </a:rPr>
              <a:t/>
            </a:r>
            <a:br>
              <a:rPr lang="sv-SE" sz="2400" dirty="0">
                <a:latin typeface="Agrandir" panose="020B0604020202020204" charset="0"/>
              </a:rPr>
            </a:br>
            <a:r>
              <a:rPr lang="en-GB" sz="2400" dirty="0">
                <a:latin typeface="Agrandir" panose="020B0604020202020204" charset="0"/>
              </a:rPr>
              <a:t/>
            </a:r>
            <a:br>
              <a:rPr lang="en-GB" sz="2400" dirty="0">
                <a:latin typeface="Agrandir" panose="020B0604020202020204" charset="0"/>
              </a:rPr>
            </a:br>
            <a:endParaRPr lang="en-GB" sz="2400" dirty="0">
              <a:latin typeface="Agrandi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468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81050"/>
            <a:ext cx="8903725" cy="1536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03"/>
              </a:lnSpc>
            </a:pPr>
            <a:r>
              <a:rPr lang="en-US" sz="8502">
                <a:solidFill>
                  <a:srgbClr val="010101"/>
                </a:solidFill>
                <a:latin typeface="Gatwick Bold"/>
              </a:rPr>
              <a:t>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D9333E-2CCC-F9DB-D2AD-C035B40AFA27}"/>
              </a:ext>
            </a:extLst>
          </p:cNvPr>
          <p:cNvSpPr txBox="1"/>
          <p:nvPr/>
        </p:nvSpPr>
        <p:spPr>
          <a:xfrm>
            <a:off x="914400" y="2552700"/>
            <a:ext cx="16911746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sv-SE" sz="2400" b="1" i="0" u="none" strike="noStrike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BREXIT: </a:t>
            </a:r>
            <a:r>
              <a:rPr lang="sv-SE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2"/>
              </a:rPr>
              <a:t>https://www.internationaltaxreview.com/article/2a6a544fgrgchyhc6xog0/malta-an-attractive-solution-for-uk-companies-post-brexit</a:t>
            </a:r>
            <a:endParaRPr lang="sv-SE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sv-SE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3"/>
              </a:rPr>
              <a:t>https://www.sovereigngroup.com/events/implications-brexit-malta-cyprus-offer-eu-single-market-solution-uk-based-businesses/</a:t>
            </a:r>
            <a:r>
              <a:rPr lang="sv-SE" sz="2400" b="0" i="0" u="none" strike="noStrike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 </a:t>
            </a:r>
            <a:endParaRPr lang="sv-SE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2400" b="1" i="0" u="none" strike="noStrike" dirty="0">
              <a:solidFill>
                <a:srgbClr val="000000"/>
              </a:solidFill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Migration: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4"/>
              </a:rPr>
              <a:t>Malta: Small islands, big issues for Europe (Part 1) • FRANCE 24 English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5"/>
              </a:rPr>
              <a:t>Malta: Small islands, big issues for Europe (Part 2) • FRANCE 24 English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6"/>
              </a:rPr>
              <a:t>Malta: an overpopulated and unwelcoming island | ARTE.tv Documentary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dirty="0">
                <a:effectLst/>
                <a:latin typeface="Agrandir" panose="020B0604020202020204" charset="0"/>
              </a:rPr>
              <a:t/>
            </a:r>
            <a:br>
              <a:rPr lang="en-GB" sz="2400" b="0" dirty="0">
                <a:effectLst/>
                <a:latin typeface="Agrandir" panose="020B0604020202020204" charset="0"/>
              </a:rPr>
            </a:br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Russia-Ukraine War: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7"/>
              </a:rPr>
              <a:t>https://www.independent.com.mt/articles/2022-05-14/local-news/Malta-and-neutrality-The-story-behind-Malta-s-main-foreign-policy-pillar-6736242955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8"/>
              </a:rPr>
              <a:t>https://timesofmalta.com/articles/view/what-does-maltas-neutrality-mean.958171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9"/>
              </a:rPr>
              <a:t>https://ec.europa.eu/migrant-integration/news/malta-new-community-centre-supports-those-fleeing-ukraine_en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10"/>
              </a:rPr>
              <a:t>https://www.orderofmalta.int/news/war-in-ukraine-the-order-of-malta-expands-support-programmes/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400" b="0" i="0" u="sng" strike="noStrike" dirty="0">
                <a:solidFill>
                  <a:srgbClr val="1155CC"/>
                </a:solidFill>
                <a:effectLst/>
                <a:latin typeface="Agrandir" panose="020B0604020202020204" charset="0"/>
                <a:hlinkClick r:id="rId11"/>
              </a:rPr>
              <a:t>https://www.independent.com.mt/articles/2022-02-25/local-news/Malta-to-send-humanitarian-aid-to-Ukrainian-people-6736240942</a:t>
            </a:r>
            <a:endParaRPr lang="en-GB" sz="2400" b="0" dirty="0">
              <a:effectLst/>
              <a:latin typeface="Agrandir" panose="020B0604020202020204" charset="0"/>
            </a:endParaRPr>
          </a:p>
          <a:p>
            <a:r>
              <a:rPr lang="en-GB" sz="2400" dirty="0">
                <a:latin typeface="Agrandir" panose="020B0604020202020204" charset="0"/>
              </a:rPr>
              <a:t/>
            </a:r>
            <a:br>
              <a:rPr lang="en-GB" sz="2400" dirty="0">
                <a:latin typeface="Agrandir" panose="020B0604020202020204" charset="0"/>
              </a:rPr>
            </a:br>
            <a:endParaRPr lang="en-GB" sz="2400" dirty="0">
              <a:latin typeface="Agrandi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124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3068079"/>
            <a:ext cx="7683377" cy="5769167"/>
            <a:chOff x="0" y="0"/>
            <a:chExt cx="84569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C43B3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C43B3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C43B3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C43B3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blipFill>
              <a:blip r:embed="rId2"/>
              <a:stretch>
                <a:fillRect t="-5459" b="-545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51730" y="1706713"/>
            <a:ext cx="8837316" cy="899799"/>
          </a:xfrm>
          <a:custGeom>
            <a:avLst/>
            <a:gdLst/>
            <a:ahLst/>
            <a:cxnLst/>
            <a:rect l="l" t="t" r="r" b="b"/>
            <a:pathLst>
              <a:path w="8837316" h="899799">
                <a:moveTo>
                  <a:pt x="0" y="0"/>
                </a:moveTo>
                <a:lnTo>
                  <a:pt x="8837317" y="0"/>
                </a:lnTo>
                <a:lnTo>
                  <a:pt x="8837317" y="899799"/>
                </a:lnTo>
                <a:lnTo>
                  <a:pt x="0" y="8997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-618458">
            <a:off x="8356657" y="8269400"/>
            <a:ext cx="864573" cy="1513475"/>
          </a:xfrm>
          <a:custGeom>
            <a:avLst/>
            <a:gdLst/>
            <a:ahLst/>
            <a:cxnLst/>
            <a:rect l="l" t="t" r="r" b="b"/>
            <a:pathLst>
              <a:path w="864573" h="1513475">
                <a:moveTo>
                  <a:pt x="0" y="0"/>
                </a:moveTo>
                <a:lnTo>
                  <a:pt x="864572" y="0"/>
                </a:lnTo>
                <a:lnTo>
                  <a:pt x="864572" y="1513475"/>
                </a:lnTo>
                <a:lnTo>
                  <a:pt x="0" y="15134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9723825" y="901468"/>
            <a:ext cx="7418412" cy="12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10"/>
              </a:lnSpc>
              <a:spcBef>
                <a:spcPct val="0"/>
              </a:spcBef>
            </a:pPr>
            <a:r>
              <a:rPr lang="en-US" sz="6864">
                <a:solidFill>
                  <a:srgbClr val="000000"/>
                </a:solidFill>
                <a:latin typeface="Gatwick Bold"/>
              </a:rPr>
              <a:t>Introduction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49659" y="2315846"/>
            <a:ext cx="7909641" cy="733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7997" lvl="1" indent="-313998">
              <a:lnSpc>
                <a:spcPts val="2879"/>
              </a:lnSpc>
              <a:buFont typeface="Arial"/>
              <a:buChar char="•"/>
            </a:pPr>
            <a:r>
              <a:rPr lang="en-US" sz="2908" spc="116">
                <a:solidFill>
                  <a:srgbClr val="000000"/>
                </a:solidFill>
                <a:latin typeface="Agrandir Bold"/>
              </a:rPr>
              <a:t>Capital:</a:t>
            </a:r>
            <a:r>
              <a:rPr lang="en-US" sz="2908" spc="116">
                <a:solidFill>
                  <a:srgbClr val="000000"/>
                </a:solidFill>
                <a:latin typeface="Agrandir"/>
              </a:rPr>
              <a:t> Valletta</a:t>
            </a:r>
          </a:p>
          <a:p>
            <a:pPr>
              <a:lnSpc>
                <a:spcPts val="2879"/>
              </a:lnSpc>
            </a:pPr>
            <a:endParaRPr lang="en-US" sz="2908" spc="116">
              <a:solidFill>
                <a:srgbClr val="000000"/>
              </a:solidFill>
              <a:latin typeface="Agrandir"/>
            </a:endParaRPr>
          </a:p>
          <a:p>
            <a:pPr marL="627997" lvl="1" indent="-313998">
              <a:lnSpc>
                <a:spcPts val="2879"/>
              </a:lnSpc>
              <a:buFont typeface="Arial"/>
              <a:buChar char="•"/>
            </a:pPr>
            <a:r>
              <a:rPr lang="en-US" sz="2908" spc="116">
                <a:solidFill>
                  <a:srgbClr val="000000"/>
                </a:solidFill>
                <a:latin typeface="Agrandir Bold"/>
              </a:rPr>
              <a:t>Official Languages:</a:t>
            </a:r>
            <a:r>
              <a:rPr lang="en-US" sz="2908" spc="116">
                <a:solidFill>
                  <a:srgbClr val="000000"/>
                </a:solidFill>
                <a:latin typeface="Agrandir"/>
              </a:rPr>
              <a:t> Maltese, English</a:t>
            </a:r>
          </a:p>
          <a:p>
            <a:pPr>
              <a:lnSpc>
                <a:spcPts val="2879"/>
              </a:lnSpc>
            </a:pPr>
            <a:endParaRPr lang="en-US" sz="2908" spc="116">
              <a:solidFill>
                <a:srgbClr val="000000"/>
              </a:solidFill>
              <a:latin typeface="Agrandir"/>
            </a:endParaRPr>
          </a:p>
          <a:p>
            <a:pPr marL="627997" lvl="1" indent="-313998">
              <a:lnSpc>
                <a:spcPts val="2879"/>
              </a:lnSpc>
              <a:buFont typeface="Arial"/>
              <a:buChar char="•"/>
            </a:pPr>
            <a:r>
              <a:rPr lang="en-US" sz="2908" spc="116">
                <a:solidFill>
                  <a:srgbClr val="000000"/>
                </a:solidFill>
                <a:latin typeface="Agrandir Bold"/>
              </a:rPr>
              <a:t>EU Member</a:t>
            </a:r>
            <a:r>
              <a:rPr lang="en-US" sz="2908" spc="116">
                <a:solidFill>
                  <a:srgbClr val="000000"/>
                </a:solidFill>
                <a:latin typeface="Agrandir"/>
              </a:rPr>
              <a:t> since </a:t>
            </a:r>
            <a:r>
              <a:rPr lang="en-US" sz="2908" spc="116">
                <a:solidFill>
                  <a:srgbClr val="000000"/>
                </a:solidFill>
                <a:latin typeface="Agrandir Bold"/>
              </a:rPr>
              <a:t>2004</a:t>
            </a:r>
          </a:p>
          <a:p>
            <a:pPr>
              <a:lnSpc>
                <a:spcPts val="2879"/>
              </a:lnSpc>
            </a:pPr>
            <a:endParaRPr lang="en-US" sz="2908" spc="116">
              <a:solidFill>
                <a:srgbClr val="000000"/>
              </a:solidFill>
              <a:latin typeface="Agrandir Bold"/>
            </a:endParaRPr>
          </a:p>
          <a:p>
            <a:pPr marL="627997" lvl="1" indent="-313998">
              <a:lnSpc>
                <a:spcPts val="2879"/>
              </a:lnSpc>
              <a:buFont typeface="Arial"/>
              <a:buChar char="•"/>
            </a:pPr>
            <a:r>
              <a:rPr lang="en-US" sz="2908" spc="116">
                <a:solidFill>
                  <a:srgbClr val="000000"/>
                </a:solidFill>
                <a:latin typeface="Agrandir Bold"/>
              </a:rPr>
              <a:t>Schengen area member</a:t>
            </a:r>
            <a:r>
              <a:rPr lang="en-US" sz="2908" spc="116">
                <a:solidFill>
                  <a:srgbClr val="000000"/>
                </a:solidFill>
                <a:latin typeface="Agrandir"/>
              </a:rPr>
              <a:t> since </a:t>
            </a:r>
            <a:r>
              <a:rPr lang="en-US" sz="2908" spc="116">
                <a:solidFill>
                  <a:srgbClr val="000000"/>
                </a:solidFill>
                <a:latin typeface="Agrandir Bold"/>
              </a:rPr>
              <a:t>2007</a:t>
            </a:r>
          </a:p>
          <a:p>
            <a:pPr>
              <a:lnSpc>
                <a:spcPts val="2879"/>
              </a:lnSpc>
            </a:pPr>
            <a:endParaRPr lang="en-US" sz="2908" spc="116">
              <a:solidFill>
                <a:srgbClr val="000000"/>
              </a:solidFill>
              <a:latin typeface="Agrandir Bold"/>
            </a:endParaRPr>
          </a:p>
          <a:p>
            <a:pPr marL="627997" lvl="1" indent="-313998">
              <a:lnSpc>
                <a:spcPts val="2879"/>
              </a:lnSpc>
              <a:buFont typeface="Arial"/>
              <a:buChar char="•"/>
            </a:pPr>
            <a:r>
              <a:rPr lang="en-US" sz="2908" spc="116">
                <a:solidFill>
                  <a:srgbClr val="000000"/>
                </a:solidFill>
                <a:latin typeface="Agrandir Bold"/>
              </a:rPr>
              <a:t>Eurozone member</a:t>
            </a:r>
            <a:r>
              <a:rPr lang="en-US" sz="2908" spc="116">
                <a:solidFill>
                  <a:srgbClr val="000000"/>
                </a:solidFill>
                <a:latin typeface="Agrandir"/>
              </a:rPr>
              <a:t> since </a:t>
            </a:r>
            <a:r>
              <a:rPr lang="en-US" sz="2908" spc="116">
                <a:solidFill>
                  <a:srgbClr val="000000"/>
                </a:solidFill>
                <a:latin typeface="Agrandir Bold"/>
              </a:rPr>
              <a:t>2008</a:t>
            </a:r>
          </a:p>
          <a:p>
            <a:pPr>
              <a:lnSpc>
                <a:spcPts val="2879"/>
              </a:lnSpc>
            </a:pPr>
            <a:endParaRPr lang="en-US" sz="2908" spc="116">
              <a:solidFill>
                <a:srgbClr val="000000"/>
              </a:solidFill>
              <a:latin typeface="Agrandir Bold"/>
            </a:endParaRPr>
          </a:p>
          <a:p>
            <a:pPr marL="627997" lvl="1" indent="-313998">
              <a:lnSpc>
                <a:spcPts val="2879"/>
              </a:lnSpc>
              <a:buFont typeface="Arial"/>
              <a:buChar char="•"/>
            </a:pPr>
            <a:r>
              <a:rPr lang="en-US" sz="2908" spc="116">
                <a:solidFill>
                  <a:srgbClr val="000000"/>
                </a:solidFill>
                <a:latin typeface="Agrandir Bold"/>
              </a:rPr>
              <a:t>A Neutral State</a:t>
            </a:r>
          </a:p>
          <a:p>
            <a:pPr>
              <a:lnSpc>
                <a:spcPts val="2879"/>
              </a:lnSpc>
            </a:pPr>
            <a:endParaRPr lang="en-US" sz="2908" spc="116">
              <a:solidFill>
                <a:srgbClr val="000000"/>
              </a:solidFill>
              <a:latin typeface="Agrandir Bold"/>
            </a:endParaRPr>
          </a:p>
          <a:p>
            <a:pPr marL="627997" lvl="1" indent="-313998">
              <a:lnSpc>
                <a:spcPts val="2879"/>
              </a:lnSpc>
              <a:buFont typeface="Arial"/>
              <a:buChar char="•"/>
            </a:pPr>
            <a:r>
              <a:rPr lang="en-US" sz="2908" spc="116">
                <a:solidFill>
                  <a:srgbClr val="000000"/>
                </a:solidFill>
                <a:latin typeface="Agrandir"/>
              </a:rPr>
              <a:t>The </a:t>
            </a:r>
            <a:r>
              <a:rPr lang="en-US" sz="2908" spc="116">
                <a:solidFill>
                  <a:srgbClr val="000000"/>
                </a:solidFill>
                <a:latin typeface="Agrandir Bold"/>
              </a:rPr>
              <a:t>smallest</a:t>
            </a:r>
            <a:r>
              <a:rPr lang="en-US" sz="2908" spc="116">
                <a:solidFill>
                  <a:srgbClr val="000000"/>
                </a:solidFill>
                <a:latin typeface="Agrandir"/>
              </a:rPr>
              <a:t> country in the EU both </a:t>
            </a:r>
            <a:r>
              <a:rPr lang="en-US" sz="2908" spc="116">
                <a:solidFill>
                  <a:srgbClr val="000000"/>
                </a:solidFill>
                <a:latin typeface="Agrandir Bold"/>
              </a:rPr>
              <a:t>by population and surface area</a:t>
            </a:r>
          </a:p>
          <a:p>
            <a:pPr>
              <a:lnSpc>
                <a:spcPts val="2879"/>
              </a:lnSpc>
            </a:pPr>
            <a:endParaRPr lang="en-US" sz="2908" spc="116">
              <a:solidFill>
                <a:srgbClr val="000000"/>
              </a:solidFill>
              <a:latin typeface="Agrandir Bold"/>
            </a:endParaRPr>
          </a:p>
          <a:p>
            <a:pPr marL="627997" lvl="1" indent="-313998">
              <a:lnSpc>
                <a:spcPts val="2879"/>
              </a:lnSpc>
              <a:buFont typeface="Arial"/>
              <a:buChar char="•"/>
            </a:pPr>
            <a:r>
              <a:rPr lang="en-US" sz="2908" spc="116">
                <a:solidFill>
                  <a:srgbClr val="000000"/>
                </a:solidFill>
                <a:latin typeface="Agrandir Bold"/>
              </a:rPr>
              <a:t>Population: </a:t>
            </a:r>
            <a:r>
              <a:rPr lang="en-US" sz="2908" spc="116">
                <a:solidFill>
                  <a:srgbClr val="000000"/>
                </a:solidFill>
                <a:latin typeface="Agrandir"/>
              </a:rPr>
              <a:t>535,820 </a:t>
            </a:r>
          </a:p>
          <a:p>
            <a:pPr>
              <a:lnSpc>
                <a:spcPts val="2879"/>
              </a:lnSpc>
            </a:pPr>
            <a:endParaRPr lang="en-US" sz="2908" spc="116">
              <a:solidFill>
                <a:srgbClr val="000000"/>
              </a:solidFill>
              <a:latin typeface="Agrandir"/>
            </a:endParaRPr>
          </a:p>
          <a:p>
            <a:pPr marL="627997" lvl="1" indent="-313998">
              <a:lnSpc>
                <a:spcPts val="2879"/>
              </a:lnSpc>
              <a:buFont typeface="Arial"/>
              <a:buChar char="•"/>
            </a:pPr>
            <a:r>
              <a:rPr lang="en-US" sz="2908" spc="116">
                <a:solidFill>
                  <a:srgbClr val="000000"/>
                </a:solidFill>
                <a:latin typeface="Agrandir Bold"/>
              </a:rPr>
              <a:t>Surface area: </a:t>
            </a:r>
            <a:r>
              <a:rPr lang="en-US" sz="2908" spc="116">
                <a:solidFill>
                  <a:srgbClr val="000000"/>
                </a:solidFill>
                <a:latin typeface="Agrandir"/>
              </a:rPr>
              <a:t>320km2</a:t>
            </a:r>
          </a:p>
          <a:p>
            <a:pPr>
              <a:lnSpc>
                <a:spcPts val="2879"/>
              </a:lnSpc>
            </a:pPr>
            <a:endParaRPr lang="en-US" sz="2908" spc="116">
              <a:solidFill>
                <a:srgbClr val="000000"/>
              </a:solidFill>
              <a:latin typeface="Agrandir"/>
            </a:endParaRPr>
          </a:p>
          <a:p>
            <a:pPr marL="627997" lvl="1" indent="-313998">
              <a:lnSpc>
                <a:spcPts val="2879"/>
              </a:lnSpc>
              <a:buFont typeface="Arial"/>
              <a:buChar char="•"/>
            </a:pPr>
            <a:r>
              <a:rPr lang="en-US" sz="2908" spc="116">
                <a:solidFill>
                  <a:srgbClr val="000000"/>
                </a:solidFill>
                <a:latin typeface="Agrandir Bold"/>
              </a:rPr>
              <a:t>Population Density: </a:t>
            </a:r>
            <a:r>
              <a:rPr lang="en-US" sz="2908" spc="116">
                <a:solidFill>
                  <a:srgbClr val="000000"/>
                </a:solidFill>
                <a:latin typeface="Agrandir"/>
              </a:rPr>
              <a:t>1672 per km2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5337" y="1895624"/>
            <a:ext cx="7376740" cy="464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Helvetica World"/>
              </a:rPr>
              <a:t>The signature of the EU accession treaty in 2003 </a:t>
            </a:r>
          </a:p>
        </p:txBody>
      </p:sp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064745"/>
            <a:ext cx="9232190" cy="1275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89"/>
              </a:lnSpc>
            </a:pPr>
            <a:r>
              <a:rPr lang="en-US" sz="3420" spc="136">
                <a:solidFill>
                  <a:srgbClr val="F1E5D7"/>
                </a:solidFill>
                <a:latin typeface="Agrandir"/>
              </a:rPr>
              <a:t>Centuries of foreign rule by different powers has shaped the Maltese identity.</a:t>
            </a:r>
          </a:p>
        </p:txBody>
      </p:sp>
      <p:sp>
        <p:nvSpPr>
          <p:cNvPr id="3" name="Freeform 3"/>
          <p:cNvSpPr/>
          <p:nvPr/>
        </p:nvSpPr>
        <p:spPr>
          <a:xfrm>
            <a:off x="11361226" y="393715"/>
            <a:ext cx="6236113" cy="9499570"/>
          </a:xfrm>
          <a:custGeom>
            <a:avLst/>
            <a:gdLst/>
            <a:ahLst/>
            <a:cxnLst/>
            <a:rect l="l" t="t" r="r" b="b"/>
            <a:pathLst>
              <a:path w="6236113" h="9499570">
                <a:moveTo>
                  <a:pt x="0" y="0"/>
                </a:moveTo>
                <a:lnTo>
                  <a:pt x="6236112" y="0"/>
                </a:lnTo>
                <a:lnTo>
                  <a:pt x="6236112" y="9499570"/>
                </a:lnTo>
                <a:lnTo>
                  <a:pt x="0" y="94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629167"/>
            <a:ext cx="8818530" cy="12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10"/>
              </a:lnSpc>
              <a:spcBef>
                <a:spcPct val="0"/>
              </a:spcBef>
            </a:pPr>
            <a:r>
              <a:rPr lang="en-US" sz="6864">
                <a:solidFill>
                  <a:srgbClr val="F1E5D7"/>
                </a:solidFill>
                <a:latin typeface="Gatwick Bold"/>
              </a:rPr>
              <a:t>Malta’s History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673306"/>
            <a:ext cx="8818530" cy="121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9"/>
              </a:lnSpc>
            </a:pPr>
            <a:r>
              <a:rPr lang="en-US" sz="3220" spc="128">
                <a:solidFill>
                  <a:srgbClr val="F1E5D7"/>
                </a:solidFill>
                <a:latin typeface="Agrandir Bold"/>
              </a:rPr>
              <a:t>Phoenicians:</a:t>
            </a:r>
            <a:r>
              <a:rPr lang="en-US" sz="3220" spc="128">
                <a:solidFill>
                  <a:srgbClr val="F1E5D7"/>
                </a:solidFill>
                <a:latin typeface="Agrandir"/>
              </a:rPr>
              <a:t> early 8th century BC to middle of 6th century BC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305189"/>
            <a:ext cx="8818530" cy="642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9"/>
              </a:lnSpc>
            </a:pPr>
            <a:r>
              <a:rPr lang="en-US" sz="3220" spc="128">
                <a:solidFill>
                  <a:srgbClr val="F1E5D7"/>
                </a:solidFill>
                <a:latin typeface="Agrandir Bold"/>
              </a:rPr>
              <a:t>Carthaginians: </a:t>
            </a:r>
            <a:r>
              <a:rPr lang="en-US" sz="3220" spc="128">
                <a:solidFill>
                  <a:srgbClr val="F1E5D7"/>
                </a:solidFill>
                <a:latin typeface="Agrandir"/>
              </a:rPr>
              <a:t>until early 3rd century BC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280655"/>
            <a:ext cx="8818530" cy="642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9"/>
              </a:lnSpc>
            </a:pPr>
            <a:r>
              <a:rPr lang="en-US" sz="3220" spc="128">
                <a:solidFill>
                  <a:srgbClr val="F1E5D7"/>
                </a:solidFill>
                <a:latin typeface="Agrandir Bold"/>
              </a:rPr>
              <a:t>Romans: </a:t>
            </a:r>
            <a:r>
              <a:rPr lang="en-US" sz="3220" spc="128">
                <a:solidFill>
                  <a:srgbClr val="F1E5D7"/>
                </a:solidFill>
                <a:latin typeface="Agrandir"/>
              </a:rPr>
              <a:t>218 BC-early 6th century AD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341846"/>
            <a:ext cx="8818530" cy="642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9"/>
              </a:lnSpc>
            </a:pPr>
            <a:r>
              <a:rPr lang="en-US" sz="3220" spc="128">
                <a:solidFill>
                  <a:srgbClr val="F1E5D7"/>
                </a:solidFill>
                <a:latin typeface="Agrandir Bold"/>
              </a:rPr>
              <a:t>Arabic Legacy: </a:t>
            </a:r>
            <a:r>
              <a:rPr lang="en-US" sz="3220" spc="128">
                <a:solidFill>
                  <a:srgbClr val="F1E5D7"/>
                </a:solidFill>
                <a:latin typeface="Agrandir"/>
              </a:rPr>
              <a:t>870 AD-1090 AD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317311"/>
            <a:ext cx="8818530" cy="642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9"/>
              </a:lnSpc>
            </a:pPr>
            <a:r>
              <a:rPr lang="en-US" sz="3220" spc="128">
                <a:solidFill>
                  <a:srgbClr val="F1E5D7"/>
                </a:solidFill>
                <a:latin typeface="Agrandir Bold"/>
              </a:rPr>
              <a:t>Norman Rule: </a:t>
            </a:r>
            <a:r>
              <a:rPr lang="en-US" sz="3220" spc="128">
                <a:solidFill>
                  <a:srgbClr val="F1E5D7"/>
                </a:solidFill>
                <a:latin typeface="Agrandir"/>
              </a:rPr>
              <a:t>1090 AD-1283 AD</a:t>
            </a:r>
          </a:p>
        </p:txBody>
      </p:sp>
    </p:spTree>
  </p:cSld>
  <p:clrMapOvr>
    <a:masterClrMapping/>
  </p:clrMapOvr>
  <p:transition spd="slow">
    <p:cover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400858" y="577941"/>
            <a:ext cx="6858442" cy="9131118"/>
            <a:chOff x="0" y="0"/>
            <a:chExt cx="3663950" cy="487807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2"/>
              <a:stretch>
                <a:fillRect l="-39991" r="-6075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4E4E4E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629167"/>
            <a:ext cx="8818530" cy="12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10"/>
              </a:lnSpc>
              <a:spcBef>
                <a:spcPct val="0"/>
              </a:spcBef>
            </a:pPr>
            <a:r>
              <a:rPr lang="en-US" sz="6864">
                <a:solidFill>
                  <a:srgbClr val="000000"/>
                </a:solidFill>
                <a:latin typeface="Gatwick Bold"/>
              </a:rPr>
              <a:t>Malta’s History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6528" y="3355746"/>
            <a:ext cx="8161380" cy="2623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01"/>
              </a:lnSpc>
            </a:pPr>
            <a:r>
              <a:rPr lang="en-US" sz="3073" spc="73">
                <a:solidFill>
                  <a:srgbClr val="000000"/>
                </a:solidFill>
                <a:latin typeface="Agrandir Bold"/>
              </a:rPr>
              <a:t>Kingdom of Aragon:</a:t>
            </a:r>
            <a:r>
              <a:rPr lang="en-US" sz="3073" spc="73">
                <a:solidFill>
                  <a:srgbClr val="000000"/>
                </a:solidFill>
                <a:latin typeface="Agrandir"/>
              </a:rPr>
              <a:t> until 1412 when the</a:t>
            </a:r>
          </a:p>
          <a:p>
            <a:pPr>
              <a:lnSpc>
                <a:spcPts val="5101"/>
              </a:lnSpc>
            </a:pPr>
            <a:r>
              <a:rPr lang="en-US" sz="3073" spc="73">
                <a:solidFill>
                  <a:srgbClr val="000000"/>
                </a:solidFill>
                <a:latin typeface="Agrandir Bold"/>
              </a:rPr>
              <a:t>Kingdom of Castille </a:t>
            </a:r>
            <a:r>
              <a:rPr lang="en-US" sz="3073" spc="73">
                <a:solidFill>
                  <a:srgbClr val="000000"/>
                </a:solidFill>
                <a:latin typeface="Agrandir"/>
              </a:rPr>
              <a:t>takes Malta.</a:t>
            </a:r>
          </a:p>
          <a:p>
            <a:pPr>
              <a:lnSpc>
                <a:spcPts val="5101"/>
              </a:lnSpc>
            </a:pPr>
            <a:r>
              <a:rPr lang="en-US" sz="3073" spc="73">
                <a:solidFill>
                  <a:srgbClr val="000000"/>
                </a:solidFill>
                <a:latin typeface="Agrandir"/>
              </a:rPr>
              <a:t>Later these two kingdoms unite and Malta becomes part of the Spanish Empire.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6528" y="6136391"/>
            <a:ext cx="8161380" cy="1115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73"/>
              </a:lnSpc>
            </a:pPr>
            <a:r>
              <a:rPr lang="en-US" sz="2980" spc="119">
                <a:solidFill>
                  <a:srgbClr val="000000"/>
                </a:solidFill>
                <a:latin typeface="Agrandir Bold"/>
              </a:rPr>
              <a:t>The Knights of the Order of St. John: </a:t>
            </a:r>
            <a:r>
              <a:rPr lang="en-US" sz="2980" spc="119">
                <a:solidFill>
                  <a:srgbClr val="000000"/>
                </a:solidFill>
                <a:latin typeface="Agrandir"/>
              </a:rPr>
              <a:t>250 year rule since 1530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6528" y="7338883"/>
            <a:ext cx="8161380" cy="1115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73"/>
              </a:lnSpc>
            </a:pPr>
            <a:r>
              <a:rPr lang="en-US" sz="2980" spc="119">
                <a:solidFill>
                  <a:srgbClr val="000000"/>
                </a:solidFill>
                <a:latin typeface="Agrandir Bold"/>
              </a:rPr>
              <a:t>Great Siege: </a:t>
            </a:r>
            <a:r>
              <a:rPr lang="en-US" sz="2980" spc="119">
                <a:solidFill>
                  <a:srgbClr val="000000"/>
                </a:solidFill>
                <a:latin typeface="Agrandir"/>
              </a:rPr>
              <a:t>The Ottomans’ attempt to capture Malta in 1565 (4 months)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6528" y="2032937"/>
            <a:ext cx="8161380" cy="58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73"/>
              </a:lnSpc>
            </a:pPr>
            <a:r>
              <a:rPr lang="en-US" sz="2980" spc="119">
                <a:solidFill>
                  <a:srgbClr val="010101"/>
                </a:solidFill>
                <a:latin typeface="Agrandir Bold"/>
              </a:rPr>
              <a:t>Arabic Legacy: </a:t>
            </a:r>
            <a:r>
              <a:rPr lang="en-US" sz="2980" spc="119">
                <a:solidFill>
                  <a:srgbClr val="010101"/>
                </a:solidFill>
                <a:latin typeface="Agrandir"/>
              </a:rPr>
              <a:t>870 AD-1090 AD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6528" y="2776106"/>
            <a:ext cx="8161380" cy="58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73"/>
              </a:lnSpc>
            </a:pPr>
            <a:r>
              <a:rPr lang="en-US" sz="2980" spc="119">
                <a:solidFill>
                  <a:srgbClr val="010101"/>
                </a:solidFill>
                <a:latin typeface="Agrandir Bold"/>
              </a:rPr>
              <a:t>Norman Rule: </a:t>
            </a:r>
            <a:r>
              <a:rPr lang="en-US" sz="2980" spc="119">
                <a:solidFill>
                  <a:srgbClr val="010101"/>
                </a:solidFill>
                <a:latin typeface="Agrandir"/>
              </a:rPr>
              <a:t>1090 AD-1283 AD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6528" y="8608663"/>
            <a:ext cx="7480203" cy="110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75"/>
              </a:lnSpc>
            </a:pPr>
            <a:r>
              <a:rPr lang="en-US" sz="2982" spc="119">
                <a:solidFill>
                  <a:srgbClr val="010101"/>
                </a:solidFill>
                <a:latin typeface="Agrandir Bold"/>
              </a:rPr>
              <a:t>The French (Napoleon): </a:t>
            </a:r>
            <a:r>
              <a:rPr lang="en-US" sz="2982" spc="119">
                <a:solidFill>
                  <a:srgbClr val="010101"/>
                </a:solidFill>
                <a:latin typeface="Agrandir"/>
              </a:rPr>
              <a:t>1798-1800, surrendered to the British</a:t>
            </a:r>
          </a:p>
        </p:txBody>
      </p:sp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90258" y="539528"/>
            <a:ext cx="8977745" cy="9207944"/>
          </a:xfrm>
          <a:custGeom>
            <a:avLst/>
            <a:gdLst/>
            <a:ahLst/>
            <a:cxnLst/>
            <a:rect l="l" t="t" r="r" b="b"/>
            <a:pathLst>
              <a:path w="8977745" h="9207944">
                <a:moveTo>
                  <a:pt x="0" y="0"/>
                </a:moveTo>
                <a:lnTo>
                  <a:pt x="8977745" y="0"/>
                </a:lnTo>
                <a:lnTo>
                  <a:pt x="8977745" y="9207944"/>
                </a:lnTo>
                <a:lnTo>
                  <a:pt x="0" y="92079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629167"/>
            <a:ext cx="8818530" cy="12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10"/>
              </a:lnSpc>
              <a:spcBef>
                <a:spcPct val="0"/>
              </a:spcBef>
            </a:pPr>
            <a:r>
              <a:rPr lang="en-US" sz="6864">
                <a:solidFill>
                  <a:srgbClr val="F1E5D7"/>
                </a:solidFill>
                <a:latin typeface="Gatwick Bold"/>
              </a:rPr>
              <a:t>Malta’s History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113986"/>
            <a:ext cx="8818530" cy="776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89"/>
              </a:lnSpc>
            </a:pPr>
            <a:r>
              <a:rPr lang="en-US" sz="3920" spc="156">
                <a:solidFill>
                  <a:srgbClr val="F1E5D7"/>
                </a:solidFill>
                <a:latin typeface="Agrandir Bold"/>
              </a:rPr>
              <a:t>THE BRITISH EMPIRE: </a:t>
            </a:r>
            <a:r>
              <a:rPr lang="en-US" sz="3920" spc="156">
                <a:solidFill>
                  <a:srgbClr val="F1E5D7"/>
                </a:solidFill>
                <a:latin typeface="Agrandir"/>
              </a:rPr>
              <a:t>1800-1964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938653"/>
            <a:ext cx="9154285" cy="660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82"/>
              </a:lnSpc>
            </a:pPr>
            <a:r>
              <a:rPr lang="en-US" sz="2844" spc="113">
                <a:solidFill>
                  <a:srgbClr val="F1E5D7"/>
                </a:solidFill>
                <a:latin typeface="Agrandir"/>
              </a:rPr>
              <a:t>A pivotal period in Malta's history, characterized by World Wars and eventual independence. The enduring British influence is still evident in diverse aspects of Maltese life, shaping business, laws, and education. </a:t>
            </a:r>
          </a:p>
          <a:p>
            <a:pPr>
              <a:lnSpc>
                <a:spcPts val="3982"/>
              </a:lnSpc>
            </a:pPr>
            <a:r>
              <a:rPr lang="en-US" sz="2844" spc="113">
                <a:solidFill>
                  <a:srgbClr val="F1E5D7"/>
                </a:solidFill>
                <a:latin typeface="Agrandir"/>
              </a:rPr>
              <a:t>Full British sovereignty over Malta was established in 1814. Malta then served as a key stronghold for the British Empire, notably during World War II. </a:t>
            </a:r>
          </a:p>
          <a:p>
            <a:pPr>
              <a:lnSpc>
                <a:spcPts val="3982"/>
              </a:lnSpc>
            </a:pPr>
            <a:r>
              <a:rPr lang="en-US" sz="2844" spc="113">
                <a:solidFill>
                  <a:srgbClr val="F1E5D7"/>
                </a:solidFill>
                <a:latin typeface="Agrandir"/>
              </a:rPr>
              <a:t>Post-WWII, the demand for self-determination gained momentum, leading to Malta's independence in 1964 and republic status in 1974. British forces remained until 1979. </a:t>
            </a:r>
          </a:p>
        </p:txBody>
      </p:sp>
    </p:spTree>
  </p:cSld>
  <p:clrMapOvr>
    <a:masterClrMapping/>
  </p:clrMapOvr>
  <p:transition spd="slow">
    <p:cover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258797"/>
            <a:ext cx="12905918" cy="699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99"/>
              </a:lnSpc>
            </a:pPr>
            <a:r>
              <a:rPr lang="en-US" sz="4856">
                <a:solidFill>
                  <a:srgbClr val="000000"/>
                </a:solidFill>
                <a:latin typeface="Agrandir Bold"/>
              </a:rPr>
              <a:t>Exports ≈ </a:t>
            </a:r>
            <a:r>
              <a:rPr lang="en-US" sz="4856">
                <a:solidFill>
                  <a:srgbClr val="000000"/>
                </a:solidFill>
                <a:latin typeface="Agrandir"/>
              </a:rPr>
              <a:t>340406 EUR Thousand in August 2023</a:t>
            </a:r>
          </a:p>
          <a:p>
            <a:pPr>
              <a:lnSpc>
                <a:spcPts val="6799"/>
              </a:lnSpc>
            </a:pPr>
            <a:r>
              <a:rPr lang="en-US" sz="4856">
                <a:solidFill>
                  <a:srgbClr val="000000"/>
                </a:solidFill>
                <a:latin typeface="Agrandir Bold"/>
              </a:rPr>
              <a:t>Mainly exporting to: </a:t>
            </a:r>
            <a:r>
              <a:rPr lang="en-US" sz="4856">
                <a:solidFill>
                  <a:srgbClr val="000000"/>
                </a:solidFill>
                <a:latin typeface="Agrandir"/>
              </a:rPr>
              <a:t>Germany (18%), Japan (8.4%), France (8.3%), Italy (6.0%)</a:t>
            </a:r>
          </a:p>
          <a:p>
            <a:pPr>
              <a:lnSpc>
                <a:spcPts val="6799"/>
              </a:lnSpc>
            </a:pPr>
            <a:r>
              <a:rPr lang="en-US" sz="4856">
                <a:solidFill>
                  <a:srgbClr val="000000"/>
                </a:solidFill>
                <a:latin typeface="Agrandir Bold"/>
              </a:rPr>
              <a:t>Imports ≈ </a:t>
            </a:r>
            <a:r>
              <a:rPr lang="en-US" sz="4856">
                <a:solidFill>
                  <a:srgbClr val="000000"/>
                </a:solidFill>
                <a:latin typeface="Agrandir"/>
              </a:rPr>
              <a:t>893261 EUR Thousand in August 2023</a:t>
            </a:r>
          </a:p>
          <a:p>
            <a:pPr>
              <a:lnSpc>
                <a:spcPts val="6799"/>
              </a:lnSpc>
            </a:pPr>
            <a:r>
              <a:rPr lang="en-US" sz="4856">
                <a:solidFill>
                  <a:srgbClr val="000000"/>
                </a:solidFill>
                <a:latin typeface="Agrandir Bold"/>
              </a:rPr>
              <a:t>Mainly importing from: </a:t>
            </a:r>
            <a:r>
              <a:rPr lang="en-US" sz="4856">
                <a:solidFill>
                  <a:srgbClr val="000000"/>
                </a:solidFill>
                <a:latin typeface="Agrandir"/>
              </a:rPr>
              <a:t>Italy (25%), Canada (10%), France (7.3%), Germany (5.6%)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819150"/>
            <a:ext cx="5262133" cy="12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10"/>
              </a:lnSpc>
              <a:spcBef>
                <a:spcPct val="0"/>
              </a:spcBef>
            </a:pPr>
            <a:r>
              <a:rPr lang="en-US" sz="6864">
                <a:solidFill>
                  <a:srgbClr val="000000"/>
                </a:solidFill>
                <a:latin typeface="Gatwick Bold"/>
              </a:rPr>
              <a:t>Economy</a:t>
            </a:r>
          </a:p>
        </p:txBody>
      </p:sp>
      <p:sp>
        <p:nvSpPr>
          <p:cNvPr id="4" name="Freeform 4"/>
          <p:cNvSpPr/>
          <p:nvPr/>
        </p:nvSpPr>
        <p:spPr>
          <a:xfrm>
            <a:off x="3291359" y="958985"/>
            <a:ext cx="16776238" cy="9577707"/>
          </a:xfrm>
          <a:custGeom>
            <a:avLst/>
            <a:gdLst/>
            <a:ahLst/>
            <a:cxnLst/>
            <a:rect l="l" t="t" r="r" b="b"/>
            <a:pathLst>
              <a:path w="16776238" h="9577707">
                <a:moveTo>
                  <a:pt x="0" y="0"/>
                </a:moveTo>
                <a:lnTo>
                  <a:pt x="16776237" y="0"/>
                </a:lnTo>
                <a:lnTo>
                  <a:pt x="16776237" y="9577706"/>
                </a:lnTo>
                <a:lnTo>
                  <a:pt x="0" y="9577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5107" y="1710917"/>
            <a:ext cx="15132275" cy="8256893"/>
            <a:chOff x="0" y="0"/>
            <a:chExt cx="3985455" cy="21746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85455" cy="2174655"/>
            </a:xfrm>
            <a:custGeom>
              <a:avLst/>
              <a:gdLst/>
              <a:ahLst/>
              <a:cxnLst/>
              <a:rect l="l" t="t" r="r" b="b"/>
              <a:pathLst>
                <a:path w="3985455" h="2174655">
                  <a:moveTo>
                    <a:pt x="0" y="0"/>
                  </a:moveTo>
                  <a:lnTo>
                    <a:pt x="3985455" y="0"/>
                  </a:lnTo>
                  <a:lnTo>
                    <a:pt x="3985455" y="2174655"/>
                  </a:lnTo>
                  <a:lnTo>
                    <a:pt x="0" y="2174655"/>
                  </a:lnTo>
                  <a:close/>
                </a:path>
              </a:pathLst>
            </a:custGeom>
            <a:solidFill>
              <a:srgbClr val="010101">
                <a:alpha val="7098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3985455" cy="2298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27659" y="1759588"/>
            <a:ext cx="15007170" cy="8159551"/>
          </a:xfrm>
          <a:custGeom>
            <a:avLst/>
            <a:gdLst/>
            <a:ahLst/>
            <a:cxnLst/>
            <a:rect l="l" t="t" r="r" b="b"/>
            <a:pathLst>
              <a:path w="15007170" h="8159551">
                <a:moveTo>
                  <a:pt x="0" y="0"/>
                </a:moveTo>
                <a:lnTo>
                  <a:pt x="15007170" y="0"/>
                </a:lnTo>
                <a:lnTo>
                  <a:pt x="15007170" y="8159551"/>
                </a:lnTo>
                <a:lnTo>
                  <a:pt x="0" y="81595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5" b="-33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2196198" y="6711851"/>
            <a:ext cx="824318" cy="334224"/>
          </a:xfrm>
          <a:custGeom>
            <a:avLst/>
            <a:gdLst/>
            <a:ahLst/>
            <a:cxnLst/>
            <a:rect l="l" t="t" r="r" b="b"/>
            <a:pathLst>
              <a:path w="824318" h="334224">
                <a:moveTo>
                  <a:pt x="0" y="0"/>
                </a:moveTo>
                <a:lnTo>
                  <a:pt x="824318" y="0"/>
                </a:lnTo>
                <a:lnTo>
                  <a:pt x="824318" y="334223"/>
                </a:lnTo>
                <a:lnTo>
                  <a:pt x="0" y="334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2796516" flipV="1">
            <a:off x="22647" y="4917259"/>
            <a:ext cx="2975222" cy="1343928"/>
          </a:xfrm>
          <a:custGeom>
            <a:avLst/>
            <a:gdLst/>
            <a:ahLst/>
            <a:cxnLst/>
            <a:rect l="l" t="t" r="r" b="b"/>
            <a:pathLst>
              <a:path w="2975222" h="1343928">
                <a:moveTo>
                  <a:pt x="0" y="1343928"/>
                </a:moveTo>
                <a:lnTo>
                  <a:pt x="2975222" y="1343928"/>
                </a:lnTo>
                <a:lnTo>
                  <a:pt x="2975222" y="0"/>
                </a:lnTo>
                <a:lnTo>
                  <a:pt x="0" y="0"/>
                </a:lnTo>
                <a:lnTo>
                  <a:pt x="0" y="134392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4426674" y="296353"/>
            <a:ext cx="9434651" cy="12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10"/>
              </a:lnSpc>
              <a:spcBef>
                <a:spcPct val="0"/>
              </a:spcBef>
            </a:pPr>
            <a:r>
              <a:rPr lang="en-US" sz="6864">
                <a:solidFill>
                  <a:srgbClr val="000000"/>
                </a:solidFill>
                <a:latin typeface="Gatwick Bold"/>
              </a:rPr>
              <a:t>Living Standards</a:t>
            </a:r>
          </a:p>
        </p:txBody>
      </p:sp>
    </p:spTree>
  </p:cSld>
  <p:clrMapOvr>
    <a:masterClrMapping/>
  </p:clrMapOvr>
  <p:transition spd="slow">
    <p:cover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01812" y="4207940"/>
            <a:ext cx="7155869" cy="715586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E5D7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reeform 4"/>
          <p:cNvSpPr/>
          <p:nvPr/>
        </p:nvSpPr>
        <p:spPr>
          <a:xfrm>
            <a:off x="12182956" y="4589084"/>
            <a:ext cx="6393581" cy="6393581"/>
          </a:xfrm>
          <a:custGeom>
            <a:avLst/>
            <a:gdLst/>
            <a:ahLst/>
            <a:cxnLst/>
            <a:rect l="l" t="t" r="r" b="b"/>
            <a:pathLst>
              <a:path w="6393581" h="6393581">
                <a:moveTo>
                  <a:pt x="0" y="0"/>
                </a:moveTo>
                <a:lnTo>
                  <a:pt x="6393581" y="0"/>
                </a:lnTo>
                <a:lnTo>
                  <a:pt x="6393581" y="6393581"/>
                </a:lnTo>
                <a:lnTo>
                  <a:pt x="0" y="63935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283752" y="819150"/>
            <a:ext cx="5262133" cy="12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10"/>
              </a:lnSpc>
              <a:spcBef>
                <a:spcPct val="0"/>
              </a:spcBef>
            </a:pPr>
            <a:r>
              <a:rPr lang="en-US" sz="6864">
                <a:solidFill>
                  <a:srgbClr val="F1E5D7"/>
                </a:solidFill>
                <a:latin typeface="Gatwick Bold"/>
              </a:rPr>
              <a:t>Politics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3752" y="2569975"/>
            <a:ext cx="14095995" cy="829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04"/>
              </a:lnSpc>
              <a:spcBef>
                <a:spcPct val="0"/>
              </a:spcBef>
            </a:pPr>
            <a:r>
              <a:rPr lang="en-US" sz="4145">
                <a:solidFill>
                  <a:srgbClr val="F1E5D7"/>
                </a:solidFill>
                <a:latin typeface="Agrandir"/>
              </a:rPr>
              <a:t>Democratic Republic with a Representative Democracy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3752" y="3592967"/>
            <a:ext cx="10174099" cy="3768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04"/>
              </a:lnSpc>
            </a:pPr>
            <a:r>
              <a:rPr lang="en-US" sz="4145" dirty="0">
                <a:solidFill>
                  <a:srgbClr val="F1E5D7"/>
                </a:solidFill>
                <a:latin typeface="Agrandir"/>
              </a:rPr>
              <a:t>Only </a:t>
            </a:r>
            <a:r>
              <a:rPr lang="en-US" sz="4145" b="1" dirty="0">
                <a:solidFill>
                  <a:srgbClr val="F1E5D7"/>
                </a:solidFill>
                <a:latin typeface="Agrandir"/>
              </a:rPr>
              <a:t>two</a:t>
            </a:r>
            <a:r>
              <a:rPr lang="en-US" sz="4145" dirty="0">
                <a:solidFill>
                  <a:srgbClr val="F1E5D7"/>
                </a:solidFill>
                <a:latin typeface="Agrandir"/>
              </a:rPr>
              <a:t> parties in power:</a:t>
            </a:r>
          </a:p>
          <a:p>
            <a:pPr>
              <a:lnSpc>
                <a:spcPts val="5804"/>
              </a:lnSpc>
            </a:pPr>
            <a:r>
              <a:rPr lang="en-US" sz="4145" dirty="0" err="1">
                <a:solidFill>
                  <a:srgbClr val="F1E5D7"/>
                </a:solidFill>
                <a:latin typeface="Agrandir"/>
              </a:rPr>
              <a:t>Labour</a:t>
            </a:r>
            <a:r>
              <a:rPr lang="en-US" sz="4145" dirty="0">
                <a:solidFill>
                  <a:srgbClr val="F1E5D7"/>
                </a:solidFill>
                <a:latin typeface="Agrandir"/>
              </a:rPr>
              <a:t> Party (government)</a:t>
            </a:r>
          </a:p>
          <a:p>
            <a:pPr>
              <a:lnSpc>
                <a:spcPts val="5804"/>
              </a:lnSpc>
            </a:pPr>
            <a:r>
              <a:rPr lang="en-US" sz="4145" dirty="0">
                <a:solidFill>
                  <a:srgbClr val="F1E5D7"/>
                </a:solidFill>
                <a:latin typeface="Agrandir"/>
              </a:rPr>
              <a:t>Nationalist Party (opposition)</a:t>
            </a:r>
          </a:p>
          <a:p>
            <a:pPr>
              <a:lnSpc>
                <a:spcPts val="5804"/>
              </a:lnSpc>
            </a:pPr>
            <a:endParaRPr lang="en-US" sz="4145" dirty="0">
              <a:solidFill>
                <a:srgbClr val="F1E5D7"/>
              </a:solidFill>
              <a:latin typeface="Agrandir"/>
            </a:endParaRPr>
          </a:p>
          <a:p>
            <a:pPr>
              <a:lnSpc>
                <a:spcPts val="5804"/>
              </a:lnSpc>
              <a:spcBef>
                <a:spcPct val="0"/>
              </a:spcBef>
            </a:pPr>
            <a:r>
              <a:rPr lang="en-US" sz="4145" dirty="0">
                <a:solidFill>
                  <a:srgbClr val="F1E5D7"/>
                </a:solidFill>
                <a:latin typeface="Agrandir"/>
              </a:rPr>
              <a:t>Traditionally </a:t>
            </a:r>
            <a:r>
              <a:rPr lang="en-US" sz="4145" dirty="0" err="1">
                <a:solidFill>
                  <a:srgbClr val="F1E5D7"/>
                </a:solidFill>
                <a:latin typeface="Agrandir"/>
              </a:rPr>
              <a:t>polarised</a:t>
            </a:r>
            <a:r>
              <a:rPr lang="en-US" sz="4145" dirty="0">
                <a:solidFill>
                  <a:srgbClr val="F1E5D7"/>
                </a:solidFill>
                <a:latin typeface="Agrandir"/>
              </a:rPr>
              <a:t> party system </a:t>
            </a:r>
          </a:p>
        </p:txBody>
      </p:sp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997</Words>
  <Application>Microsoft Office PowerPoint</Application>
  <PresentationFormat>Custom</PresentationFormat>
  <Paragraphs>173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</vt:lpstr>
      <vt:lpstr>Agrandir</vt:lpstr>
      <vt:lpstr>Agrandir Bold</vt:lpstr>
      <vt:lpstr>Gatwick</vt:lpstr>
      <vt:lpstr>Arial</vt:lpstr>
      <vt:lpstr>Wingdings</vt:lpstr>
      <vt:lpstr>Helvetica World</vt:lpstr>
      <vt:lpstr>Gatwick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Malta</dc:title>
  <dc:creator>Susa</dc:creator>
  <cp:lastModifiedBy>Susa</cp:lastModifiedBy>
  <cp:revision>3</cp:revision>
  <dcterms:created xsi:type="dcterms:W3CDTF">2006-08-16T00:00:00Z</dcterms:created>
  <dcterms:modified xsi:type="dcterms:W3CDTF">2023-12-20T17:12:44Z</dcterms:modified>
  <dc:identifier>DAFySsKdyAk</dc:identifier>
</cp:coreProperties>
</file>