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7" r:id="rId4"/>
    <p:sldId id="293" r:id="rId5"/>
    <p:sldId id="258" r:id="rId6"/>
    <p:sldId id="290" r:id="rId7"/>
    <p:sldId id="259" r:id="rId8"/>
    <p:sldId id="294" r:id="rId9"/>
    <p:sldId id="295" r:id="rId10"/>
    <p:sldId id="297" r:id="rId11"/>
    <p:sldId id="298" r:id="rId12"/>
    <p:sldId id="304" r:id="rId13"/>
    <p:sldId id="299" r:id="rId14"/>
    <p:sldId id="300" r:id="rId15"/>
    <p:sldId id="302" r:id="rId16"/>
    <p:sldId id="303" r:id="rId17"/>
    <p:sldId id="296" r:id="rId18"/>
    <p:sldId id="274" r:id="rId19"/>
  </p:sldIdLst>
  <p:sldSz cx="9144000" cy="5143500" type="screen16x9"/>
  <p:notesSz cx="6858000" cy="9144000"/>
  <p:embeddedFontLst>
    <p:embeddedFont>
      <p:font typeface="ADLaM Display" panose="02010000000000000000" pitchFamily="2" charset="0"/>
      <p:regular r:id="rId21"/>
    </p:embeddedFont>
    <p:embeddedFont>
      <p:font typeface="Angsana New" panose="02020603050405020304" pitchFamily="18" charset="-34"/>
      <p:regular r:id="rId22"/>
      <p:bold r:id="rId23"/>
      <p:italic r:id="rId24"/>
      <p:boldItalic r:id="rId25"/>
    </p:embeddedFont>
    <p:embeddedFont>
      <p:font typeface="Felix Titling" panose="04060505060202020A04" pitchFamily="82" charset="0"/>
      <p:regular r:id="rId26"/>
    </p:embeddedFont>
    <p:embeddedFont>
      <p:font typeface="Fira Sans Condensed" panose="020B0503050000020004" pitchFamily="34" charset="0"/>
      <p:regular r:id="rId27"/>
      <p:bold r:id="rId28"/>
      <p:italic r:id="rId29"/>
      <p:boldItalic r:id="rId30"/>
    </p:embeddedFont>
    <p:embeddedFont>
      <p:font typeface="Fira Sans Extra Condensed" panose="020B0503050000020004" pitchFamily="34" charset="0"/>
      <p:regular r:id="rId31"/>
      <p:bold r:id="rId32"/>
      <p:italic r:id="rId33"/>
      <p:boldItalic r:id="rId34"/>
    </p:embeddedFont>
    <p:embeddedFont>
      <p:font typeface="Fira Sans Extra Condensed Medium" panose="020B0604020202020204" charset="0"/>
      <p:regular r:id="rId35"/>
      <p:bold r:id="rId36"/>
      <p:italic r:id="rId37"/>
      <p:boldItalic r:id="rId38"/>
    </p:embeddedFont>
    <p:embeddedFont>
      <p:font typeface="Fira Sans Extra Condensed SemiBold" panose="020B0604020202020204" charset="0"/>
      <p:regular r:id="rId39"/>
      <p:bold r:id="rId40"/>
      <p:italic r:id="rId41"/>
      <p:boldItalic r:id="rId42"/>
    </p:embeddedFont>
    <p:embeddedFont>
      <p:font typeface="Open Sans" panose="020B0606030504020204" pitchFamily="34" charset="0"/>
      <p:regular r:id="rId43"/>
      <p:bold r:id="rId44"/>
      <p:italic r:id="rId45"/>
      <p:boldItalic r:id="rId46"/>
    </p:embeddedFont>
    <p:embeddedFont>
      <p:font typeface="Perpetua" panose="02020502060401020303" pitchFamily="18" charset="0"/>
      <p:regular r:id="rId47"/>
      <p:bold r:id="rId48"/>
      <p:italic r:id="rId49"/>
      <p:boldItalic r:id="rId50"/>
    </p:embeddedFont>
    <p:embeddedFont>
      <p:font typeface="Roboto" panose="02000000000000000000" pitchFamily="2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404" autoAdjust="0"/>
  </p:normalViewPr>
  <p:slideViewPr>
    <p:cSldViewPr snapToGrid="0">
      <p:cViewPr varScale="1">
        <p:scale>
          <a:sx n="96" d="100"/>
          <a:sy n="96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font" Target="fonts/font27.fntdata"/><Relationship Id="rId50" Type="http://schemas.openxmlformats.org/officeDocument/2006/relationships/font" Target="fonts/font30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font" Target="fonts/font2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54" Type="http://schemas.openxmlformats.org/officeDocument/2006/relationships/font" Target="fonts/font3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font" Target="fonts/font25.fntdata"/><Relationship Id="rId53" Type="http://schemas.openxmlformats.org/officeDocument/2006/relationships/font" Target="fonts/font33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font" Target="fonts/font29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52" Type="http://schemas.openxmlformats.org/officeDocument/2006/relationships/font" Target="fonts/font3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font" Target="fonts/font28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31.fntdata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5T16:18:27.973"/>
    </inkml:context>
    <inkml:brush xml:id="br0">
      <inkml:brushProperty name="width" value="0.1" units="cm"/>
      <inkml:brushProperty name="height" value="0.2" units="cm"/>
      <inkml:brushProperty name="color" value="#EC3814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1,'719'0,"-709"0,0 1,0 1,13 3,1 0,-11-2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a2997d22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a2997d22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7" name="Google Shape;3767;ga21afa7465_0_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8" name="Google Shape;3768;ga21afa7465_0_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2997d22f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a2997d22f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a2997d22fb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a2997d22fb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" name="Google Shape;5191;ga21afa7465_0_2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2" name="Google Shape;5192;ga21afa7465_0_2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266200" y="1297925"/>
            <a:ext cx="4373100" cy="22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33775" y="3438175"/>
            <a:ext cx="39054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504825" y="476175"/>
            <a:ext cx="8134500" cy="2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18">
          <p15:clr>
            <a:srgbClr val="EA4335"/>
          </p15:clr>
        </p15:guide>
        <p15:guide id="2" orient="horz" pos="288">
          <p15:clr>
            <a:srgbClr val="EA4335"/>
          </p15:clr>
        </p15:guide>
        <p15:guide id="3" pos="5442">
          <p15:clr>
            <a:srgbClr val="EA4335"/>
          </p15:clr>
        </p15:guide>
        <p15:guide id="4" orient="horz" pos="2928">
          <p15:clr>
            <a:srgbClr val="EA4335"/>
          </p15:clr>
        </p15:guide>
        <p15:guide id="5" pos="2880">
          <p15:clr>
            <a:srgbClr val="EA4335"/>
          </p15:clr>
        </p15:guide>
        <p15:guide id="6" pos="4161">
          <p15:clr>
            <a:srgbClr val="EA4335"/>
          </p15:clr>
        </p15:guide>
        <p15:guide id="7" pos="1599">
          <p15:clr>
            <a:srgbClr val="EA4335"/>
          </p15:clr>
        </p15:guide>
        <p15:guide id="8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vestopedia.com/terms/s/stability-growth-pact.asp" TargetMode="External"/><Relationship Id="rId3" Type="http://schemas.openxmlformats.org/officeDocument/2006/relationships/hyperlink" Target="https://european-union.europa.eu/principles-countries-history/key-facts-and-figures/life-eu_en" TargetMode="External"/><Relationship Id="rId7" Type="http://schemas.openxmlformats.org/officeDocument/2006/relationships/hyperlink" Target="https://www.bing.com/images/search?view=detailV2&amp;ccid=D%2fza5L0q&amp;id=CAD46DB645D4FAA1C678E680BB2C60AC587059E6&amp;thid=OIP.D_za5L0q0ObzkGp4gMy-UwHaD3&amp;mediaurl=https%3a%2f%2fth.bing.com%2fth%2fid%2fR.0ffcdae4bd2ad0e6f3906a7880ccbe53%3frik%3d5llwWKxgLLuA5g%26riu%3dhttp%253a%252f%252fcdn.yougov.com%252fcumulus_uploads%252finlineimage%252f2014-05-10%252fYouGovEPGraphics2-02.png%26ehk%3dTtuc%252bur5zh2MOGcwsxo1fs9pG%252fgJafDpdQnXLW7QZWY%253d%26risl%3d%26pid%3dImgRaw%26r%3d0&amp;exph=685&amp;expw=1312&amp;q=sweden+eurosceptic+parties&amp;simid=608049103470223777&amp;FORM=IRPRST&amp;ck=08973FE811B10D869578F12E71A221FB&amp;selectedIndex=4&amp;ajaxhist=0&amp;ajaxserp=0" TargetMode="External"/><Relationship Id="rId12" Type="http://schemas.openxmlformats.org/officeDocument/2006/relationships/hyperlink" Target="https://www.government.se/government-policy/swedens-support-to-ukrain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academic.oup.com/book/53651/chapter-abstract/422152569?redirectedFrom=fulltext" TargetMode="External"/><Relationship Id="rId11" Type="http://schemas.openxmlformats.org/officeDocument/2006/relationships/hyperlink" Target="https://www.government.se/articles/2020/12/eu-recovery-and-resilience-facility-rrf/#:~:text=Sweden%E2%80%99s%20recovery%20plan%20within%20the%20EU%20Recovery%20and,in%20loans%20and%20grants%20to%20the%20Member%20States." TargetMode="External"/><Relationship Id="rId5" Type="http://schemas.openxmlformats.org/officeDocument/2006/relationships/hyperlink" Target="https://www.bing.com/images/search?view=detailV2&amp;ccid=FNxVtpGO&amp;id=0392929B2FD7F3A70E763E2AB428D52EC8327755&amp;thid=OIP.FNxVtpGONCR46JhxrVw7-gHaE4&amp;mediaurl=https%3a%2f%2fi.pinimg.com%2foriginals%2f52%2ff4%2f7d%2f52f47d24c44f6826fa38ce0222f879be.jpg&amp;cdnurl=https%3a%2f%2fth.bing.com%2fth%2fid%2fR.14dc55b6918e342478e89871ad5c3bfa%3frik%3dVXcyyC7VKLQqPg%26pid%3dImgRaw%26r%3d0&amp;exph=791&amp;expw=1200&amp;q=sweden+ww2&amp;simid=607989815767482023&amp;FORM=IRPRST&amp;ck=4D38DC4A40491772D192D4147BBC88D1&amp;selectedIndex=0&amp;ajaxhist=0&amp;ajaxserp=0" TargetMode="External"/><Relationship Id="rId10" Type="http://schemas.openxmlformats.org/officeDocument/2006/relationships/hyperlink" Target="https://academic.oup.com/book/44441/chapter/376663566" TargetMode="External"/><Relationship Id="rId4" Type="http://schemas.openxmlformats.org/officeDocument/2006/relationships/hyperlink" Target="https://hejsweden.com/en/history-of-sweden/#:~:text=Quick%20lesson%20in%20Swedish%20history%201%20Vikings%20Vikings,II%20Adolf%20...%208%20Kristina%20...%20%C4%8Eal%C5%A1ie%20polo%C5%BEky" TargetMode="External"/><Relationship Id="rId9" Type="http://schemas.openxmlformats.org/officeDocument/2006/relationships/hyperlink" Target="https://www.euractiv.com/section/politics/short_news/far-right-eurosceptic-party-surge-in-polls-ahead-of-swedish-election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15"/>
          <p:cNvGrpSpPr/>
          <p:nvPr/>
        </p:nvGrpSpPr>
        <p:grpSpPr>
          <a:xfrm>
            <a:off x="397" y="-71336"/>
            <a:ext cx="4837492" cy="5214875"/>
            <a:chOff x="397" y="0"/>
            <a:chExt cx="3845322" cy="5143539"/>
          </a:xfrm>
        </p:grpSpPr>
        <p:sp>
          <p:nvSpPr>
            <p:cNvPr id="57" name="Google Shape;57;p15"/>
            <p:cNvSpPr/>
            <p:nvPr/>
          </p:nvSpPr>
          <p:spPr>
            <a:xfrm rot="5400000">
              <a:off x="-648712" y="649109"/>
              <a:ext cx="5143539" cy="3845322"/>
            </a:xfrm>
            <a:custGeom>
              <a:avLst/>
              <a:gdLst/>
              <a:ahLst/>
              <a:cxnLst/>
              <a:rect l="l" t="t" r="r" b="b"/>
              <a:pathLst>
                <a:path w="73356" h="45865" extrusionOk="0">
                  <a:moveTo>
                    <a:pt x="1" y="0"/>
                  </a:moveTo>
                  <a:lnTo>
                    <a:pt x="73356" y="0"/>
                  </a:lnTo>
                  <a:lnTo>
                    <a:pt x="73356" y="45865"/>
                  </a:lnTo>
                  <a:lnTo>
                    <a:pt x="1" y="458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 rot="5400000">
              <a:off x="1539364" y="-148267"/>
              <a:ext cx="767388" cy="3845322"/>
            </a:xfrm>
            <a:custGeom>
              <a:avLst/>
              <a:gdLst/>
              <a:ahLst/>
              <a:cxnLst/>
              <a:rect l="l" t="t" r="r" b="b"/>
              <a:pathLst>
                <a:path w="9153" h="45865" extrusionOk="0">
                  <a:moveTo>
                    <a:pt x="0" y="0"/>
                  </a:moveTo>
                  <a:lnTo>
                    <a:pt x="9152" y="0"/>
                  </a:lnTo>
                  <a:lnTo>
                    <a:pt x="9152" y="45865"/>
                  </a:lnTo>
                  <a:lnTo>
                    <a:pt x="0" y="4586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 rot="5400000">
              <a:off x="-648683" y="2186662"/>
              <a:ext cx="5143539" cy="770215"/>
            </a:xfrm>
            <a:custGeom>
              <a:avLst/>
              <a:gdLst/>
              <a:ahLst/>
              <a:cxnLst/>
              <a:rect l="l" t="t" r="r" b="b"/>
              <a:pathLst>
                <a:path w="73356" h="9187" extrusionOk="0">
                  <a:moveTo>
                    <a:pt x="1" y="0"/>
                  </a:moveTo>
                  <a:lnTo>
                    <a:pt x="73356" y="0"/>
                  </a:lnTo>
                  <a:lnTo>
                    <a:pt x="73356" y="9187"/>
                  </a:lnTo>
                  <a:lnTo>
                    <a:pt x="1" y="918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15"/>
          <p:cNvSpPr txBox="1">
            <a:spLocks noGrp="1"/>
          </p:cNvSpPr>
          <p:nvPr>
            <p:ph type="ctrTitle"/>
          </p:nvPr>
        </p:nvSpPr>
        <p:spPr>
          <a:xfrm>
            <a:off x="4237742" y="1297925"/>
            <a:ext cx="4373100" cy="22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lix Titling" panose="04060505060202020A04" pitchFamily="82" charset="0"/>
              </a:rPr>
              <a:t>Sweden</a:t>
            </a:r>
            <a:endParaRPr sz="5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lix Titling" panose="04060505060202020A04" pitchFamily="82" charset="0"/>
            </a:endParaRPr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3643156" y="4317514"/>
            <a:ext cx="535971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0070C0"/>
                </a:solidFill>
                <a:latin typeface="Angsana New" panose="020B0502040204020203" pitchFamily="18" charset="-34"/>
                <a:cs typeface="Angsana New" panose="020B0502040204020203" pitchFamily="18" charset="-34"/>
              </a:rPr>
              <a:t>Svetlana Ko</a:t>
            </a:r>
            <a:r>
              <a:rPr lang="sk-SK" sz="1800" dirty="0" err="1">
                <a:solidFill>
                  <a:srgbClr val="0070C0"/>
                </a:solidFill>
                <a:latin typeface="Angsana New" panose="020B0502040204020203" pitchFamily="18" charset="-34"/>
                <a:cs typeface="Angsana New" panose="020B0502040204020203" pitchFamily="18" charset="-34"/>
              </a:rPr>
              <a:t>vá</a:t>
            </a:r>
            <a:r>
              <a:rPr lang="sk-SK" sz="1400" dirty="0" err="1">
                <a:solidFill>
                  <a:srgbClr val="0070C0"/>
                </a:solidFill>
                <a:latin typeface="Angsana New" panose="020B0502040204020203" pitchFamily="18" charset="-34"/>
                <a:cs typeface="Angsana New" panose="020B0502040204020203" pitchFamily="18" charset="-34"/>
              </a:rPr>
              <a:t>č</a:t>
            </a:r>
            <a:r>
              <a:rPr lang="sk-SK" sz="1800" dirty="0" err="1">
                <a:solidFill>
                  <a:srgbClr val="0070C0"/>
                </a:solidFill>
                <a:latin typeface="Angsana New" panose="020B0502040204020203" pitchFamily="18" charset="-34"/>
                <a:cs typeface="Angsana New" panose="020B0502040204020203" pitchFamily="18" charset="-34"/>
              </a:rPr>
              <a:t>ová</a:t>
            </a:r>
            <a:endParaRPr lang="sk-SK" sz="1800" dirty="0">
              <a:solidFill>
                <a:srgbClr val="0070C0"/>
              </a:solidFill>
              <a:latin typeface="Angsana New" panose="020B0502040204020203" pitchFamily="18" charset="-34"/>
              <a:cs typeface="Angsana New" panose="020B0502040204020203" pitchFamily="18" charset="-34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dirty="0" err="1">
                <a:solidFill>
                  <a:srgbClr val="0070C0"/>
                </a:solidFill>
                <a:latin typeface="Angsana New" panose="020B0502040204020203" pitchFamily="18" charset="-34"/>
                <a:cs typeface="Angsana New" panose="020B0502040204020203" pitchFamily="18" charset="-34"/>
              </a:rPr>
              <a:t>The</a:t>
            </a:r>
            <a:r>
              <a:rPr lang="sk-SK" sz="1800" dirty="0">
                <a:solidFill>
                  <a:srgbClr val="0070C0"/>
                </a:solidFill>
                <a:latin typeface="Angsana New" panose="020B0502040204020203" pitchFamily="18" charset="-34"/>
                <a:cs typeface="Angsana New" panose="020B0502040204020203" pitchFamily="18" charset="-34"/>
              </a:rPr>
              <a:t> </a:t>
            </a:r>
            <a:r>
              <a:rPr lang="sk-SK" sz="1800" dirty="0" err="1">
                <a:solidFill>
                  <a:srgbClr val="0070C0"/>
                </a:solidFill>
                <a:latin typeface="Angsana New" panose="020B0502040204020203" pitchFamily="18" charset="-34"/>
                <a:cs typeface="Angsana New" panose="020B0502040204020203" pitchFamily="18" charset="-34"/>
              </a:rPr>
              <a:t>European</a:t>
            </a:r>
            <a:r>
              <a:rPr lang="sk-SK" sz="1800" dirty="0">
                <a:solidFill>
                  <a:srgbClr val="0070C0"/>
                </a:solidFill>
                <a:latin typeface="Angsana New" panose="020B0502040204020203" pitchFamily="18" charset="-34"/>
                <a:cs typeface="Angsana New" panose="020B0502040204020203" pitchFamily="18" charset="-34"/>
              </a:rPr>
              <a:t> </a:t>
            </a:r>
            <a:r>
              <a:rPr lang="sk-SK" sz="1800" dirty="0" err="1">
                <a:solidFill>
                  <a:srgbClr val="0070C0"/>
                </a:solidFill>
                <a:latin typeface="Angsana New" panose="020B0502040204020203" pitchFamily="18" charset="-34"/>
                <a:cs typeface="Angsana New" panose="020B0502040204020203" pitchFamily="18" charset="-34"/>
              </a:rPr>
              <a:t>Policies</a:t>
            </a:r>
            <a:r>
              <a:rPr lang="sk-SK" sz="1800" dirty="0">
                <a:solidFill>
                  <a:srgbClr val="0070C0"/>
                </a:solidFill>
                <a:latin typeface="Angsana New" panose="020B0502040204020203" pitchFamily="18" charset="-34"/>
                <a:cs typeface="Angsana New" panose="020B0502040204020203" pitchFamily="18" charset="-34"/>
              </a:rPr>
              <a:t> of </a:t>
            </a:r>
            <a:r>
              <a:rPr lang="sk-SK" sz="1800" dirty="0" err="1">
                <a:solidFill>
                  <a:srgbClr val="0070C0"/>
                </a:solidFill>
                <a:latin typeface="Angsana New" panose="020B0502040204020203" pitchFamily="18" charset="-34"/>
                <a:cs typeface="Angsana New" panose="020B0502040204020203" pitchFamily="18" charset="-34"/>
              </a:rPr>
              <a:t>the</a:t>
            </a:r>
            <a:r>
              <a:rPr lang="sk-SK" sz="1800" dirty="0">
                <a:solidFill>
                  <a:srgbClr val="0070C0"/>
                </a:solidFill>
                <a:latin typeface="Angsana New" panose="020B0502040204020203" pitchFamily="18" charset="-34"/>
                <a:cs typeface="Angsana New" panose="020B0502040204020203" pitchFamily="18" charset="-34"/>
              </a:rPr>
              <a:t> EU </a:t>
            </a:r>
            <a:r>
              <a:rPr lang="sk-SK" sz="1800" dirty="0" err="1">
                <a:solidFill>
                  <a:srgbClr val="0070C0"/>
                </a:solidFill>
                <a:latin typeface="Angsana New" panose="020B0502040204020203" pitchFamily="18" charset="-34"/>
                <a:cs typeface="Angsana New" panose="020B0502040204020203" pitchFamily="18" charset="-34"/>
              </a:rPr>
              <a:t>Member</a:t>
            </a:r>
            <a:r>
              <a:rPr lang="sk-SK" sz="1800" dirty="0">
                <a:solidFill>
                  <a:srgbClr val="0070C0"/>
                </a:solidFill>
                <a:latin typeface="Angsana New" panose="020B0502040204020203" pitchFamily="18" charset="-34"/>
                <a:cs typeface="Angsana New" panose="020B0502040204020203" pitchFamily="18" charset="-34"/>
              </a:rPr>
              <a:t>- </a:t>
            </a:r>
            <a:r>
              <a:rPr lang="sk-SK" sz="1800" dirty="0" err="1">
                <a:solidFill>
                  <a:srgbClr val="0070C0"/>
                </a:solidFill>
                <a:latin typeface="Angsana New" panose="020B0502040204020203" pitchFamily="18" charset="-34"/>
                <a:cs typeface="Angsana New" panose="020B0502040204020203" pitchFamily="18" charset="-34"/>
              </a:rPr>
              <a:t>States</a:t>
            </a:r>
            <a:endParaRPr sz="1600" dirty="0">
              <a:solidFill>
                <a:srgbClr val="0070C0"/>
              </a:solidFill>
              <a:latin typeface="Angsana New" panose="020B0502040204020203" pitchFamily="18" charset="-34"/>
              <a:cs typeface="Angsana New" panose="020B0502040204020203" pitchFamily="18" charset="-34"/>
            </a:endParaRPr>
          </a:p>
        </p:txBody>
      </p:sp>
      <p:sp>
        <p:nvSpPr>
          <p:cNvPr id="62" name="Google Shape;62;p15"/>
          <p:cNvSpPr/>
          <p:nvPr/>
        </p:nvSpPr>
        <p:spPr>
          <a:xfrm>
            <a:off x="4358451" y="1055940"/>
            <a:ext cx="4598" cy="4470"/>
          </a:xfrm>
          <a:custGeom>
            <a:avLst/>
            <a:gdLst/>
            <a:ahLst/>
            <a:cxnLst/>
            <a:rect l="l" t="t" r="r" b="b"/>
            <a:pathLst>
              <a:path w="36" h="35" extrusionOk="0">
                <a:moveTo>
                  <a:pt x="1" y="0"/>
                </a:moveTo>
                <a:lnTo>
                  <a:pt x="27" y="34"/>
                </a:lnTo>
                <a:lnTo>
                  <a:pt x="35" y="3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5"/>
          <p:cNvSpPr/>
          <p:nvPr/>
        </p:nvSpPr>
        <p:spPr>
          <a:xfrm>
            <a:off x="4566118" y="1733777"/>
            <a:ext cx="1277" cy="128"/>
          </a:xfrm>
          <a:custGeom>
            <a:avLst/>
            <a:gdLst/>
            <a:ahLst/>
            <a:cxnLst/>
            <a:rect l="l" t="t" r="r" b="b"/>
            <a:pathLst>
              <a:path w="10" h="1" extrusionOk="0">
                <a:moveTo>
                  <a:pt x="9" y="1"/>
                </a:moveTo>
                <a:cubicBezTo>
                  <a:pt x="9" y="1"/>
                  <a:pt x="9" y="1"/>
                  <a:pt x="1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A9584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DA94FE-92B0-E177-9FC7-342A9495E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50" y="158216"/>
            <a:ext cx="8134500" cy="213600"/>
          </a:xfrm>
        </p:spPr>
        <p:txBody>
          <a:bodyPr/>
          <a:lstStyle/>
          <a:p>
            <a:r>
              <a:rPr lang="en-US" sz="2800" i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Condensed" panose="020B0503050000020004" pitchFamily="34" charset="0"/>
              </a:rPr>
              <a:t>The Frugal Four </a:t>
            </a:r>
            <a:endParaRPr lang="sk-SK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Condensed" panose="020B0503050000020004" pitchFamily="34" charset="0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5D763ECC-6E64-7A19-2F58-975B43BA2A5F}"/>
              </a:ext>
            </a:extLst>
          </p:cNvPr>
          <p:cNvSpPr txBox="1"/>
          <p:nvPr/>
        </p:nvSpPr>
        <p:spPr>
          <a:xfrm>
            <a:off x="426297" y="936036"/>
            <a:ext cx="501135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sk-SK" sz="1800" dirty="0">
                <a:solidFill>
                  <a:schemeClr val="tx1"/>
                </a:solidFill>
                <a:latin typeface="Perpetua" panose="02020502060401020303" pitchFamily="18" charset="0"/>
              </a:rPr>
              <a:t>T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he nickname of an informal cooperation among like-minded </a:t>
            </a:r>
            <a:r>
              <a:rPr lang="en-US" sz="1800" dirty="0">
                <a:solidFill>
                  <a:schemeClr val="tx1"/>
                </a:solidFill>
                <a:latin typeface="Perpetua" panose="02020502060401020303" pitchFamily="18" charset="0"/>
              </a:rPr>
              <a:t>fiscally conservative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 European countries</a:t>
            </a:r>
            <a:endParaRPr lang="sk-SK" sz="1800" dirty="0">
              <a:solidFill>
                <a:schemeClr val="tx1"/>
              </a:solidFill>
              <a:latin typeface="Perpetua" panose="02020502060401020303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0070C0"/>
                </a:solidFill>
                <a:latin typeface="Perpetua" panose="02020502060401020303" pitchFamily="18" charset="0"/>
              </a:rPr>
              <a:t>Austria</a:t>
            </a:r>
            <a:r>
              <a:rPr lang="en-US" sz="1800" b="0" i="0" dirty="0">
                <a:solidFill>
                  <a:srgbClr val="0070C0"/>
                </a:solidFill>
                <a:effectLst/>
                <a:latin typeface="Perpetua" panose="02020502060401020303" pitchFamily="18" charset="0"/>
              </a:rPr>
              <a:t>, </a:t>
            </a:r>
            <a:r>
              <a:rPr lang="en-US" sz="1800" dirty="0">
                <a:solidFill>
                  <a:srgbClr val="0070C0"/>
                </a:solidFill>
                <a:latin typeface="Perpetua" panose="02020502060401020303" pitchFamily="18" charset="0"/>
              </a:rPr>
              <a:t>Denmark</a:t>
            </a:r>
            <a:r>
              <a:rPr lang="en-US" sz="1800" b="0" i="0" dirty="0">
                <a:solidFill>
                  <a:srgbClr val="0070C0"/>
                </a:solidFill>
                <a:effectLst/>
                <a:latin typeface="Perpetua" panose="02020502060401020303" pitchFamily="18" charset="0"/>
              </a:rPr>
              <a:t>, the </a:t>
            </a:r>
            <a:r>
              <a:rPr lang="en-US" sz="1800" dirty="0">
                <a:solidFill>
                  <a:srgbClr val="0070C0"/>
                </a:solidFill>
                <a:latin typeface="Perpetua" panose="02020502060401020303" pitchFamily="18" charset="0"/>
              </a:rPr>
              <a:t>Netherlands</a:t>
            </a:r>
            <a:r>
              <a:rPr lang="en-US" sz="1800" b="0" i="0" dirty="0">
                <a:solidFill>
                  <a:srgbClr val="0070C0"/>
                </a:solidFill>
                <a:effectLst/>
                <a:latin typeface="Perpetua" panose="02020502060401020303" pitchFamily="18" charset="0"/>
              </a:rPr>
              <a:t> and </a:t>
            </a:r>
            <a:r>
              <a:rPr lang="en-US" sz="1800" dirty="0">
                <a:solidFill>
                  <a:srgbClr val="0070C0"/>
                </a:solidFill>
                <a:latin typeface="Perpetua" panose="02020502060401020303" pitchFamily="18" charset="0"/>
              </a:rPr>
              <a:t>Sweden</a:t>
            </a:r>
            <a:endParaRPr lang="sk-SK" sz="1800" dirty="0">
              <a:solidFill>
                <a:srgbClr val="0070C0"/>
              </a:solidFill>
              <a:latin typeface="Perpetua" panose="02020502060401020303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0" i="0" dirty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It partly evolved to make up for the loss of the like-minded </a:t>
            </a:r>
            <a:r>
              <a:rPr lang="en-US" sz="1800" dirty="0">
                <a:solidFill>
                  <a:schemeClr val="tx1"/>
                </a:solidFill>
                <a:latin typeface="Perpetua" panose="02020502060401020303" pitchFamily="18" charset="0"/>
              </a:rPr>
              <a:t>United Kingdom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 in the European political arena after </a:t>
            </a:r>
            <a:r>
              <a:rPr lang="en-US" sz="1800" dirty="0">
                <a:solidFill>
                  <a:schemeClr val="tx1"/>
                </a:solidFill>
                <a:latin typeface="Perpetua" panose="02020502060401020303" pitchFamily="18" charset="0"/>
              </a:rPr>
              <a:t>Brexit</a:t>
            </a:r>
            <a:endParaRPr lang="sk-SK" sz="1800" dirty="0">
              <a:solidFill>
                <a:schemeClr val="tx1"/>
              </a:solidFill>
              <a:latin typeface="Perpetua" panose="02020502060401020303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0" i="0" dirty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Along with like-minded </a:t>
            </a:r>
            <a:r>
              <a:rPr lang="en-US" sz="1800" dirty="0">
                <a:solidFill>
                  <a:schemeClr val="tx1"/>
                </a:solidFill>
                <a:latin typeface="Perpetua" panose="02020502060401020303" pitchFamily="18" charset="0"/>
              </a:rPr>
              <a:t>Germany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, the </a:t>
            </a:r>
            <a:r>
              <a:rPr lang="en-US" sz="1800" b="0" i="1" dirty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Frugal Four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 advocate for EU budget rebates and tight fiscal policies in the </a:t>
            </a:r>
            <a:r>
              <a:rPr lang="en-US" sz="1800" dirty="0">
                <a:solidFill>
                  <a:schemeClr val="tx1"/>
                </a:solidFill>
                <a:latin typeface="Perpetua" panose="02020502060401020303" pitchFamily="18" charset="0"/>
              </a:rPr>
              <a:t>eurozone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 governed by the 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Stability and Growth Pact</a:t>
            </a:r>
            <a:endParaRPr lang="sk-SK" sz="1800" u="none" strike="noStrik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sk-SK" sz="1800" dirty="0">
                <a:solidFill>
                  <a:schemeClr val="tx1"/>
                </a:solidFill>
                <a:latin typeface="Perpetua" panose="02020502060401020303" pitchFamily="18" charset="0"/>
              </a:rPr>
              <a:t>A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dvocate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 against a large distributive European budget and collective EU debt</a:t>
            </a:r>
            <a:endParaRPr lang="sk-SK" sz="1800" dirty="0">
              <a:solidFill>
                <a:schemeClr val="tx1"/>
              </a:solidFill>
              <a:latin typeface="Perpetua" panose="02020502060401020303" pitchFamily="18" charset="0"/>
            </a:endParaRPr>
          </a:p>
        </p:txBody>
      </p:sp>
      <p:sp>
        <p:nvSpPr>
          <p:cNvPr id="94" name="Google Shape;3437;p25">
            <a:extLst>
              <a:ext uri="{FF2B5EF4-FFF2-40B4-BE49-F238E27FC236}">
                <a16:creationId xmlns:a16="http://schemas.microsoft.com/office/drawing/2014/main" id="{6B40A572-8188-ED48-C79E-BBBE63EC6B70}"/>
              </a:ext>
            </a:extLst>
          </p:cNvPr>
          <p:cNvSpPr/>
          <p:nvPr/>
        </p:nvSpPr>
        <p:spPr>
          <a:xfrm>
            <a:off x="7030111" y="1147788"/>
            <a:ext cx="10113" cy="9430"/>
          </a:xfrm>
          <a:custGeom>
            <a:avLst/>
            <a:gdLst/>
            <a:ahLst/>
            <a:cxnLst/>
            <a:rect l="l" t="t" r="r" b="b"/>
            <a:pathLst>
              <a:path w="74" h="69" extrusionOk="0">
                <a:moveTo>
                  <a:pt x="56" y="0"/>
                </a:moveTo>
                <a:cubicBezTo>
                  <a:pt x="55" y="0"/>
                  <a:pt x="54" y="1"/>
                  <a:pt x="53" y="2"/>
                </a:cubicBezTo>
                <a:cubicBezTo>
                  <a:pt x="48" y="13"/>
                  <a:pt x="51" y="28"/>
                  <a:pt x="42" y="34"/>
                </a:cubicBezTo>
                <a:cubicBezTo>
                  <a:pt x="32" y="41"/>
                  <a:pt x="0" y="44"/>
                  <a:pt x="9" y="53"/>
                </a:cubicBezTo>
                <a:cubicBezTo>
                  <a:pt x="11" y="56"/>
                  <a:pt x="19" y="67"/>
                  <a:pt x="30" y="69"/>
                </a:cubicBezTo>
                <a:cubicBezTo>
                  <a:pt x="30" y="69"/>
                  <a:pt x="31" y="69"/>
                  <a:pt x="31" y="69"/>
                </a:cubicBezTo>
                <a:cubicBezTo>
                  <a:pt x="44" y="69"/>
                  <a:pt x="74" y="44"/>
                  <a:pt x="74" y="28"/>
                </a:cubicBezTo>
                <a:cubicBezTo>
                  <a:pt x="74" y="17"/>
                  <a:pt x="63" y="0"/>
                  <a:pt x="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3439;p25">
            <a:extLst>
              <a:ext uri="{FF2B5EF4-FFF2-40B4-BE49-F238E27FC236}">
                <a16:creationId xmlns:a16="http://schemas.microsoft.com/office/drawing/2014/main" id="{8FF8F155-421A-DA12-5AB8-68D47916B1A5}"/>
              </a:ext>
            </a:extLst>
          </p:cNvPr>
          <p:cNvSpPr/>
          <p:nvPr/>
        </p:nvSpPr>
        <p:spPr>
          <a:xfrm>
            <a:off x="7045418" y="1143962"/>
            <a:ext cx="20226" cy="22549"/>
          </a:xfrm>
          <a:custGeom>
            <a:avLst/>
            <a:gdLst/>
            <a:ahLst/>
            <a:cxnLst/>
            <a:rect l="l" t="t" r="r" b="b"/>
            <a:pathLst>
              <a:path w="148" h="165" extrusionOk="0">
                <a:moveTo>
                  <a:pt x="43" y="0"/>
                </a:moveTo>
                <a:cubicBezTo>
                  <a:pt x="43" y="0"/>
                  <a:pt x="43" y="0"/>
                  <a:pt x="43" y="0"/>
                </a:cubicBezTo>
                <a:cubicBezTo>
                  <a:pt x="34" y="0"/>
                  <a:pt x="0" y="27"/>
                  <a:pt x="11" y="42"/>
                </a:cubicBezTo>
                <a:cubicBezTo>
                  <a:pt x="29" y="70"/>
                  <a:pt x="30" y="97"/>
                  <a:pt x="37" y="118"/>
                </a:cubicBezTo>
                <a:cubicBezTo>
                  <a:pt x="43" y="139"/>
                  <a:pt x="62" y="135"/>
                  <a:pt x="72" y="146"/>
                </a:cubicBezTo>
                <a:cubicBezTo>
                  <a:pt x="81" y="155"/>
                  <a:pt x="89" y="164"/>
                  <a:pt x="98" y="164"/>
                </a:cubicBezTo>
                <a:cubicBezTo>
                  <a:pt x="102" y="164"/>
                  <a:pt x="106" y="162"/>
                  <a:pt x="111" y="158"/>
                </a:cubicBezTo>
                <a:cubicBezTo>
                  <a:pt x="125" y="144"/>
                  <a:pt x="148" y="118"/>
                  <a:pt x="127" y="114"/>
                </a:cubicBezTo>
                <a:cubicBezTo>
                  <a:pt x="106" y="109"/>
                  <a:pt x="107" y="102"/>
                  <a:pt x="95" y="88"/>
                </a:cubicBezTo>
                <a:cubicBezTo>
                  <a:pt x="81" y="76"/>
                  <a:pt x="74" y="90"/>
                  <a:pt x="67" y="62"/>
                </a:cubicBezTo>
                <a:cubicBezTo>
                  <a:pt x="60" y="34"/>
                  <a:pt x="53" y="0"/>
                  <a:pt x="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3440;p25">
            <a:extLst>
              <a:ext uri="{FF2B5EF4-FFF2-40B4-BE49-F238E27FC236}">
                <a16:creationId xmlns:a16="http://schemas.microsoft.com/office/drawing/2014/main" id="{A4FAA1E6-C93B-8C29-C4DD-AE401E7E6C3C}"/>
              </a:ext>
            </a:extLst>
          </p:cNvPr>
          <p:cNvSpPr/>
          <p:nvPr/>
        </p:nvSpPr>
        <p:spPr>
          <a:xfrm>
            <a:off x="7071247" y="1148472"/>
            <a:ext cx="13256" cy="15716"/>
          </a:xfrm>
          <a:custGeom>
            <a:avLst/>
            <a:gdLst/>
            <a:ahLst/>
            <a:cxnLst/>
            <a:rect l="l" t="t" r="r" b="b"/>
            <a:pathLst>
              <a:path w="97" h="115" extrusionOk="0">
                <a:moveTo>
                  <a:pt x="83" y="1"/>
                </a:moveTo>
                <a:cubicBezTo>
                  <a:pt x="81" y="1"/>
                  <a:pt x="79" y="1"/>
                  <a:pt x="76" y="2"/>
                </a:cubicBezTo>
                <a:cubicBezTo>
                  <a:pt x="57" y="9"/>
                  <a:pt x="36" y="18"/>
                  <a:pt x="33" y="30"/>
                </a:cubicBezTo>
                <a:cubicBezTo>
                  <a:pt x="29" y="41"/>
                  <a:pt x="20" y="43"/>
                  <a:pt x="13" y="50"/>
                </a:cubicBezTo>
                <a:cubicBezTo>
                  <a:pt x="8" y="55"/>
                  <a:pt x="6" y="60"/>
                  <a:pt x="6" y="71"/>
                </a:cubicBezTo>
                <a:cubicBezTo>
                  <a:pt x="5" y="91"/>
                  <a:pt x="0" y="106"/>
                  <a:pt x="8" y="106"/>
                </a:cubicBezTo>
                <a:cubicBezTo>
                  <a:pt x="9" y="106"/>
                  <a:pt x="10" y="106"/>
                  <a:pt x="11" y="106"/>
                </a:cubicBezTo>
                <a:cubicBezTo>
                  <a:pt x="19" y="103"/>
                  <a:pt x="21" y="88"/>
                  <a:pt x="25" y="88"/>
                </a:cubicBezTo>
                <a:cubicBezTo>
                  <a:pt x="26" y="88"/>
                  <a:pt x="27" y="90"/>
                  <a:pt x="29" y="94"/>
                </a:cubicBezTo>
                <a:cubicBezTo>
                  <a:pt x="37" y="108"/>
                  <a:pt x="50" y="115"/>
                  <a:pt x="61" y="115"/>
                </a:cubicBezTo>
                <a:cubicBezTo>
                  <a:pt x="62" y="115"/>
                  <a:pt x="63" y="115"/>
                  <a:pt x="64" y="115"/>
                </a:cubicBezTo>
                <a:cubicBezTo>
                  <a:pt x="75" y="113"/>
                  <a:pt x="75" y="113"/>
                  <a:pt x="75" y="90"/>
                </a:cubicBezTo>
                <a:cubicBezTo>
                  <a:pt x="73" y="67"/>
                  <a:pt x="90" y="46"/>
                  <a:pt x="92" y="34"/>
                </a:cubicBezTo>
                <a:cubicBezTo>
                  <a:pt x="94" y="25"/>
                  <a:pt x="97" y="1"/>
                  <a:pt x="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3442;p25">
            <a:extLst>
              <a:ext uri="{FF2B5EF4-FFF2-40B4-BE49-F238E27FC236}">
                <a16:creationId xmlns:a16="http://schemas.microsoft.com/office/drawing/2014/main" id="{5F8855EC-59F1-4DBA-95F7-86A7F9E7C639}"/>
              </a:ext>
            </a:extLst>
          </p:cNvPr>
          <p:cNvSpPr/>
          <p:nvPr/>
        </p:nvSpPr>
        <p:spPr>
          <a:xfrm>
            <a:off x="7063594" y="1142049"/>
            <a:ext cx="5740" cy="11480"/>
          </a:xfrm>
          <a:custGeom>
            <a:avLst/>
            <a:gdLst/>
            <a:ahLst/>
            <a:cxnLst/>
            <a:rect l="l" t="t" r="r" b="b"/>
            <a:pathLst>
              <a:path w="42" h="84" extrusionOk="0">
                <a:moveTo>
                  <a:pt x="12" y="0"/>
                </a:moveTo>
                <a:cubicBezTo>
                  <a:pt x="12" y="0"/>
                  <a:pt x="12" y="0"/>
                  <a:pt x="11" y="0"/>
                </a:cubicBezTo>
                <a:cubicBezTo>
                  <a:pt x="1" y="4"/>
                  <a:pt x="4" y="25"/>
                  <a:pt x="8" y="42"/>
                </a:cubicBezTo>
                <a:cubicBezTo>
                  <a:pt x="11" y="64"/>
                  <a:pt x="5" y="84"/>
                  <a:pt x="10" y="84"/>
                </a:cubicBezTo>
                <a:cubicBezTo>
                  <a:pt x="11" y="84"/>
                  <a:pt x="13" y="83"/>
                  <a:pt x="15" y="81"/>
                </a:cubicBezTo>
                <a:cubicBezTo>
                  <a:pt x="27" y="72"/>
                  <a:pt x="41" y="72"/>
                  <a:pt x="31" y="48"/>
                </a:cubicBezTo>
                <a:cubicBezTo>
                  <a:pt x="22" y="22"/>
                  <a:pt x="20" y="0"/>
                  <a:pt x="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3445;p25">
            <a:extLst>
              <a:ext uri="{FF2B5EF4-FFF2-40B4-BE49-F238E27FC236}">
                <a16:creationId xmlns:a16="http://schemas.microsoft.com/office/drawing/2014/main" id="{98863249-2EB2-289B-8A2A-20428DAFBB75}"/>
              </a:ext>
            </a:extLst>
          </p:cNvPr>
          <p:cNvSpPr/>
          <p:nvPr/>
        </p:nvSpPr>
        <p:spPr>
          <a:xfrm>
            <a:off x="7112519" y="1094216"/>
            <a:ext cx="38538" cy="32662"/>
          </a:xfrm>
          <a:custGeom>
            <a:avLst/>
            <a:gdLst/>
            <a:ahLst/>
            <a:cxnLst/>
            <a:rect l="l" t="t" r="r" b="b"/>
            <a:pathLst>
              <a:path w="282" h="239" extrusionOk="0">
                <a:moveTo>
                  <a:pt x="262" y="1"/>
                </a:moveTo>
                <a:cubicBezTo>
                  <a:pt x="250" y="1"/>
                  <a:pt x="253" y="38"/>
                  <a:pt x="245" y="40"/>
                </a:cubicBezTo>
                <a:cubicBezTo>
                  <a:pt x="244" y="40"/>
                  <a:pt x="244" y="40"/>
                  <a:pt x="243" y="40"/>
                </a:cubicBezTo>
                <a:cubicBezTo>
                  <a:pt x="237" y="40"/>
                  <a:pt x="228" y="25"/>
                  <a:pt x="220" y="25"/>
                </a:cubicBezTo>
                <a:cubicBezTo>
                  <a:pt x="218" y="25"/>
                  <a:pt x="216" y="26"/>
                  <a:pt x="215" y="27"/>
                </a:cubicBezTo>
                <a:cubicBezTo>
                  <a:pt x="206" y="34"/>
                  <a:pt x="208" y="50"/>
                  <a:pt x="208" y="66"/>
                </a:cubicBezTo>
                <a:cubicBezTo>
                  <a:pt x="209" y="81"/>
                  <a:pt x="220" y="107"/>
                  <a:pt x="207" y="107"/>
                </a:cubicBezTo>
                <a:cubicBezTo>
                  <a:pt x="205" y="107"/>
                  <a:pt x="204" y="107"/>
                  <a:pt x="202" y="106"/>
                </a:cubicBezTo>
                <a:cubicBezTo>
                  <a:pt x="181" y="101"/>
                  <a:pt x="178" y="85"/>
                  <a:pt x="169" y="78"/>
                </a:cubicBezTo>
                <a:cubicBezTo>
                  <a:pt x="165" y="76"/>
                  <a:pt x="156" y="73"/>
                  <a:pt x="149" y="73"/>
                </a:cubicBezTo>
                <a:cubicBezTo>
                  <a:pt x="142" y="73"/>
                  <a:pt x="138" y="75"/>
                  <a:pt x="139" y="82"/>
                </a:cubicBezTo>
                <a:cubicBezTo>
                  <a:pt x="143" y="96"/>
                  <a:pt x="157" y="99"/>
                  <a:pt x="160" y="112"/>
                </a:cubicBezTo>
                <a:cubicBezTo>
                  <a:pt x="166" y="124"/>
                  <a:pt x="155" y="129"/>
                  <a:pt x="145" y="129"/>
                </a:cubicBezTo>
                <a:cubicBezTo>
                  <a:pt x="134" y="129"/>
                  <a:pt x="139" y="117"/>
                  <a:pt x="124" y="110"/>
                </a:cubicBezTo>
                <a:cubicBezTo>
                  <a:pt x="120" y="109"/>
                  <a:pt x="117" y="108"/>
                  <a:pt x="114" y="108"/>
                </a:cubicBezTo>
                <a:cubicBezTo>
                  <a:pt x="106" y="108"/>
                  <a:pt x="101" y="114"/>
                  <a:pt x="101" y="120"/>
                </a:cubicBezTo>
                <a:cubicBezTo>
                  <a:pt x="101" y="123"/>
                  <a:pt x="100" y="124"/>
                  <a:pt x="97" y="124"/>
                </a:cubicBezTo>
                <a:cubicBezTo>
                  <a:pt x="92" y="124"/>
                  <a:pt x="83" y="120"/>
                  <a:pt x="79" y="120"/>
                </a:cubicBezTo>
                <a:cubicBezTo>
                  <a:pt x="79" y="120"/>
                  <a:pt x="78" y="120"/>
                  <a:pt x="78" y="120"/>
                </a:cubicBezTo>
                <a:cubicBezTo>
                  <a:pt x="73" y="122"/>
                  <a:pt x="85" y="135"/>
                  <a:pt x="72" y="135"/>
                </a:cubicBezTo>
                <a:cubicBezTo>
                  <a:pt x="71" y="135"/>
                  <a:pt x="70" y="135"/>
                  <a:pt x="69" y="134"/>
                </a:cubicBezTo>
                <a:cubicBezTo>
                  <a:pt x="50" y="134"/>
                  <a:pt x="45" y="120"/>
                  <a:pt x="32" y="120"/>
                </a:cubicBezTo>
                <a:cubicBezTo>
                  <a:pt x="20" y="120"/>
                  <a:pt x="4" y="122"/>
                  <a:pt x="2" y="133"/>
                </a:cubicBezTo>
                <a:cubicBezTo>
                  <a:pt x="1" y="145"/>
                  <a:pt x="27" y="148"/>
                  <a:pt x="31" y="155"/>
                </a:cubicBezTo>
                <a:cubicBezTo>
                  <a:pt x="34" y="164"/>
                  <a:pt x="9" y="171"/>
                  <a:pt x="31" y="173"/>
                </a:cubicBezTo>
                <a:cubicBezTo>
                  <a:pt x="32" y="173"/>
                  <a:pt x="34" y="173"/>
                  <a:pt x="36" y="173"/>
                </a:cubicBezTo>
                <a:cubicBezTo>
                  <a:pt x="50" y="173"/>
                  <a:pt x="67" y="166"/>
                  <a:pt x="75" y="166"/>
                </a:cubicBezTo>
                <a:cubicBezTo>
                  <a:pt x="80" y="166"/>
                  <a:pt x="82" y="169"/>
                  <a:pt x="78" y="177"/>
                </a:cubicBezTo>
                <a:cubicBezTo>
                  <a:pt x="71" y="189"/>
                  <a:pt x="69" y="196"/>
                  <a:pt x="66" y="199"/>
                </a:cubicBezTo>
                <a:cubicBezTo>
                  <a:pt x="62" y="203"/>
                  <a:pt x="64" y="210"/>
                  <a:pt x="55" y="215"/>
                </a:cubicBezTo>
                <a:cubicBezTo>
                  <a:pt x="46" y="222"/>
                  <a:pt x="27" y="234"/>
                  <a:pt x="55" y="238"/>
                </a:cubicBezTo>
                <a:cubicBezTo>
                  <a:pt x="58" y="238"/>
                  <a:pt x="61" y="239"/>
                  <a:pt x="64" y="239"/>
                </a:cubicBezTo>
                <a:cubicBezTo>
                  <a:pt x="85" y="239"/>
                  <a:pt x="91" y="228"/>
                  <a:pt x="127" y="219"/>
                </a:cubicBezTo>
                <a:cubicBezTo>
                  <a:pt x="166" y="210"/>
                  <a:pt x="181" y="199"/>
                  <a:pt x="194" y="189"/>
                </a:cubicBezTo>
                <a:cubicBezTo>
                  <a:pt x="204" y="180"/>
                  <a:pt x="224" y="180"/>
                  <a:pt x="225" y="166"/>
                </a:cubicBezTo>
                <a:cubicBezTo>
                  <a:pt x="229" y="152"/>
                  <a:pt x="208" y="148"/>
                  <a:pt x="225" y="126"/>
                </a:cubicBezTo>
                <a:cubicBezTo>
                  <a:pt x="243" y="105"/>
                  <a:pt x="280" y="73"/>
                  <a:pt x="280" y="62"/>
                </a:cubicBezTo>
                <a:cubicBezTo>
                  <a:pt x="281" y="52"/>
                  <a:pt x="276" y="5"/>
                  <a:pt x="264" y="1"/>
                </a:cubicBezTo>
                <a:cubicBezTo>
                  <a:pt x="263" y="1"/>
                  <a:pt x="263" y="1"/>
                  <a:pt x="2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3446;p25">
            <a:extLst>
              <a:ext uri="{FF2B5EF4-FFF2-40B4-BE49-F238E27FC236}">
                <a16:creationId xmlns:a16="http://schemas.microsoft.com/office/drawing/2014/main" id="{2B7CC2F3-EE29-C0FE-1CB9-60174A962BA9}"/>
              </a:ext>
            </a:extLst>
          </p:cNvPr>
          <p:cNvSpPr/>
          <p:nvPr/>
        </p:nvSpPr>
        <p:spPr>
          <a:xfrm>
            <a:off x="7107736" y="1134532"/>
            <a:ext cx="3280" cy="9156"/>
          </a:xfrm>
          <a:custGeom>
            <a:avLst/>
            <a:gdLst/>
            <a:ahLst/>
            <a:cxnLst/>
            <a:rect l="l" t="t" r="r" b="b"/>
            <a:pathLst>
              <a:path w="24" h="67" extrusionOk="0">
                <a:moveTo>
                  <a:pt x="12" y="0"/>
                </a:moveTo>
                <a:cubicBezTo>
                  <a:pt x="5" y="0"/>
                  <a:pt x="1" y="16"/>
                  <a:pt x="2" y="31"/>
                </a:cubicBezTo>
                <a:cubicBezTo>
                  <a:pt x="2" y="48"/>
                  <a:pt x="4" y="67"/>
                  <a:pt x="7" y="67"/>
                </a:cubicBezTo>
                <a:cubicBezTo>
                  <a:pt x="8" y="67"/>
                  <a:pt x="8" y="66"/>
                  <a:pt x="9" y="64"/>
                </a:cubicBezTo>
                <a:cubicBezTo>
                  <a:pt x="16" y="53"/>
                  <a:pt x="18" y="41"/>
                  <a:pt x="22" y="31"/>
                </a:cubicBezTo>
                <a:cubicBezTo>
                  <a:pt x="23" y="18"/>
                  <a:pt x="23" y="4"/>
                  <a:pt x="15" y="1"/>
                </a:cubicBezTo>
                <a:cubicBezTo>
                  <a:pt x="14" y="1"/>
                  <a:pt x="13" y="0"/>
                  <a:pt x="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3447;p25">
            <a:extLst>
              <a:ext uri="{FF2B5EF4-FFF2-40B4-BE49-F238E27FC236}">
                <a16:creationId xmlns:a16="http://schemas.microsoft.com/office/drawing/2014/main" id="{85816809-392A-1776-126D-607DFF00F236}"/>
              </a:ext>
            </a:extLst>
          </p:cNvPr>
          <p:cNvSpPr/>
          <p:nvPr/>
        </p:nvSpPr>
        <p:spPr>
          <a:xfrm>
            <a:off x="7122632" y="1133302"/>
            <a:ext cx="18039" cy="13120"/>
          </a:xfrm>
          <a:custGeom>
            <a:avLst/>
            <a:gdLst/>
            <a:ahLst/>
            <a:cxnLst/>
            <a:rect l="l" t="t" r="r" b="b"/>
            <a:pathLst>
              <a:path w="132" h="96" extrusionOk="0">
                <a:moveTo>
                  <a:pt x="73" y="1"/>
                </a:moveTo>
                <a:cubicBezTo>
                  <a:pt x="72" y="1"/>
                  <a:pt x="70" y="1"/>
                  <a:pt x="69" y="1"/>
                </a:cubicBezTo>
                <a:cubicBezTo>
                  <a:pt x="51" y="6"/>
                  <a:pt x="21" y="5"/>
                  <a:pt x="11" y="10"/>
                </a:cubicBezTo>
                <a:cubicBezTo>
                  <a:pt x="0" y="15"/>
                  <a:pt x="2" y="34"/>
                  <a:pt x="11" y="43"/>
                </a:cubicBezTo>
                <a:cubicBezTo>
                  <a:pt x="30" y="61"/>
                  <a:pt x="27" y="68"/>
                  <a:pt x="65" y="78"/>
                </a:cubicBezTo>
                <a:cubicBezTo>
                  <a:pt x="94" y="85"/>
                  <a:pt x="111" y="95"/>
                  <a:pt x="120" y="95"/>
                </a:cubicBezTo>
                <a:cubicBezTo>
                  <a:pt x="123" y="95"/>
                  <a:pt x="125" y="94"/>
                  <a:pt x="127" y="91"/>
                </a:cubicBezTo>
                <a:cubicBezTo>
                  <a:pt x="132" y="78"/>
                  <a:pt x="123" y="57"/>
                  <a:pt x="111" y="43"/>
                </a:cubicBezTo>
                <a:cubicBezTo>
                  <a:pt x="101" y="30"/>
                  <a:pt x="90" y="1"/>
                  <a:pt x="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3448;p25">
            <a:extLst>
              <a:ext uri="{FF2B5EF4-FFF2-40B4-BE49-F238E27FC236}">
                <a16:creationId xmlns:a16="http://schemas.microsoft.com/office/drawing/2014/main" id="{1E790B41-F053-781F-2DB8-D86713474CA8}"/>
              </a:ext>
            </a:extLst>
          </p:cNvPr>
          <p:cNvSpPr/>
          <p:nvPr/>
        </p:nvSpPr>
        <p:spPr>
          <a:xfrm>
            <a:off x="7136709" y="1114306"/>
            <a:ext cx="22686" cy="25693"/>
          </a:xfrm>
          <a:custGeom>
            <a:avLst/>
            <a:gdLst/>
            <a:ahLst/>
            <a:cxnLst/>
            <a:rect l="l" t="t" r="r" b="b"/>
            <a:pathLst>
              <a:path w="166" h="188" extrusionOk="0">
                <a:moveTo>
                  <a:pt x="99" y="1"/>
                </a:moveTo>
                <a:cubicBezTo>
                  <a:pt x="96" y="1"/>
                  <a:pt x="94" y="3"/>
                  <a:pt x="97" y="8"/>
                </a:cubicBezTo>
                <a:cubicBezTo>
                  <a:pt x="104" y="24"/>
                  <a:pt x="118" y="42"/>
                  <a:pt x="101" y="52"/>
                </a:cubicBezTo>
                <a:cubicBezTo>
                  <a:pt x="96" y="55"/>
                  <a:pt x="92" y="56"/>
                  <a:pt x="89" y="56"/>
                </a:cubicBezTo>
                <a:cubicBezTo>
                  <a:pt x="83" y="56"/>
                  <a:pt x="78" y="54"/>
                  <a:pt x="73" y="54"/>
                </a:cubicBezTo>
                <a:cubicBezTo>
                  <a:pt x="71" y="54"/>
                  <a:pt x="68" y="54"/>
                  <a:pt x="66" y="56"/>
                </a:cubicBezTo>
                <a:cubicBezTo>
                  <a:pt x="55" y="61"/>
                  <a:pt x="27" y="89"/>
                  <a:pt x="20" y="101"/>
                </a:cubicBezTo>
                <a:cubicBezTo>
                  <a:pt x="13" y="115"/>
                  <a:pt x="1" y="126"/>
                  <a:pt x="8" y="135"/>
                </a:cubicBezTo>
                <a:cubicBezTo>
                  <a:pt x="20" y="151"/>
                  <a:pt x="31" y="154"/>
                  <a:pt x="43" y="159"/>
                </a:cubicBezTo>
                <a:cubicBezTo>
                  <a:pt x="55" y="163"/>
                  <a:pt x="27" y="182"/>
                  <a:pt x="48" y="186"/>
                </a:cubicBezTo>
                <a:cubicBezTo>
                  <a:pt x="52" y="187"/>
                  <a:pt x="57" y="187"/>
                  <a:pt x="61" y="187"/>
                </a:cubicBezTo>
                <a:cubicBezTo>
                  <a:pt x="78" y="187"/>
                  <a:pt x="97" y="180"/>
                  <a:pt x="97" y="170"/>
                </a:cubicBezTo>
                <a:cubicBezTo>
                  <a:pt x="99" y="158"/>
                  <a:pt x="96" y="149"/>
                  <a:pt x="111" y="144"/>
                </a:cubicBezTo>
                <a:cubicBezTo>
                  <a:pt x="129" y="138"/>
                  <a:pt x="124" y="119"/>
                  <a:pt x="136" y="108"/>
                </a:cubicBezTo>
                <a:cubicBezTo>
                  <a:pt x="148" y="100"/>
                  <a:pt x="162" y="101"/>
                  <a:pt x="164" y="93"/>
                </a:cubicBezTo>
                <a:cubicBezTo>
                  <a:pt x="166" y="84"/>
                  <a:pt x="148" y="77"/>
                  <a:pt x="145" y="65"/>
                </a:cubicBezTo>
                <a:cubicBezTo>
                  <a:pt x="140" y="52"/>
                  <a:pt x="157" y="30"/>
                  <a:pt x="136" y="17"/>
                </a:cubicBezTo>
                <a:cubicBezTo>
                  <a:pt x="122" y="9"/>
                  <a:pt x="106" y="1"/>
                  <a:pt x="9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3449;p25">
            <a:extLst>
              <a:ext uri="{FF2B5EF4-FFF2-40B4-BE49-F238E27FC236}">
                <a16:creationId xmlns:a16="http://schemas.microsoft.com/office/drawing/2014/main" id="{C1301D16-7BA3-213C-121F-370673031258}"/>
              </a:ext>
            </a:extLst>
          </p:cNvPr>
          <p:cNvSpPr/>
          <p:nvPr/>
        </p:nvSpPr>
        <p:spPr>
          <a:xfrm>
            <a:off x="7157618" y="1104603"/>
            <a:ext cx="15306" cy="18723"/>
          </a:xfrm>
          <a:custGeom>
            <a:avLst/>
            <a:gdLst/>
            <a:ahLst/>
            <a:cxnLst/>
            <a:rect l="l" t="t" r="r" b="b"/>
            <a:pathLst>
              <a:path w="112" h="137" extrusionOk="0">
                <a:moveTo>
                  <a:pt x="21" y="1"/>
                </a:moveTo>
                <a:cubicBezTo>
                  <a:pt x="19" y="1"/>
                  <a:pt x="18" y="2"/>
                  <a:pt x="16" y="6"/>
                </a:cubicBezTo>
                <a:cubicBezTo>
                  <a:pt x="9" y="18"/>
                  <a:pt x="13" y="25"/>
                  <a:pt x="11" y="34"/>
                </a:cubicBezTo>
                <a:cubicBezTo>
                  <a:pt x="8" y="58"/>
                  <a:pt x="1" y="67"/>
                  <a:pt x="11" y="83"/>
                </a:cubicBezTo>
                <a:cubicBezTo>
                  <a:pt x="22" y="97"/>
                  <a:pt x="11" y="97"/>
                  <a:pt x="20" y="113"/>
                </a:cubicBezTo>
                <a:cubicBezTo>
                  <a:pt x="26" y="124"/>
                  <a:pt x="32" y="137"/>
                  <a:pt x="43" y="137"/>
                </a:cubicBezTo>
                <a:cubicBezTo>
                  <a:pt x="47" y="137"/>
                  <a:pt x="52" y="135"/>
                  <a:pt x="58" y="130"/>
                </a:cubicBezTo>
                <a:cubicBezTo>
                  <a:pt x="81" y="115"/>
                  <a:pt x="101" y="102"/>
                  <a:pt x="104" y="79"/>
                </a:cubicBezTo>
                <a:cubicBezTo>
                  <a:pt x="108" y="58"/>
                  <a:pt x="111" y="44"/>
                  <a:pt x="88" y="39"/>
                </a:cubicBezTo>
                <a:cubicBezTo>
                  <a:pt x="65" y="34"/>
                  <a:pt x="58" y="37"/>
                  <a:pt x="43" y="23"/>
                </a:cubicBezTo>
                <a:cubicBezTo>
                  <a:pt x="31" y="13"/>
                  <a:pt x="25" y="1"/>
                  <a:pt x="2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3450;p25">
            <a:extLst>
              <a:ext uri="{FF2B5EF4-FFF2-40B4-BE49-F238E27FC236}">
                <a16:creationId xmlns:a16="http://schemas.microsoft.com/office/drawing/2014/main" id="{B14C5277-A5DD-5524-65F5-18DBF91979D5}"/>
              </a:ext>
            </a:extLst>
          </p:cNvPr>
          <p:cNvSpPr/>
          <p:nvPr/>
        </p:nvSpPr>
        <p:spPr>
          <a:xfrm>
            <a:off x="7165818" y="1080140"/>
            <a:ext cx="8473" cy="7926"/>
          </a:xfrm>
          <a:custGeom>
            <a:avLst/>
            <a:gdLst/>
            <a:ahLst/>
            <a:cxnLst/>
            <a:rect l="l" t="t" r="r" b="b"/>
            <a:pathLst>
              <a:path w="62" h="58" extrusionOk="0">
                <a:moveTo>
                  <a:pt x="13" y="1"/>
                </a:moveTo>
                <a:cubicBezTo>
                  <a:pt x="10" y="1"/>
                  <a:pt x="8" y="1"/>
                  <a:pt x="7" y="2"/>
                </a:cubicBezTo>
                <a:cubicBezTo>
                  <a:pt x="0" y="8"/>
                  <a:pt x="4" y="29"/>
                  <a:pt x="7" y="37"/>
                </a:cubicBezTo>
                <a:cubicBezTo>
                  <a:pt x="12" y="48"/>
                  <a:pt x="30" y="58"/>
                  <a:pt x="41" y="58"/>
                </a:cubicBezTo>
                <a:cubicBezTo>
                  <a:pt x="44" y="58"/>
                  <a:pt x="46" y="58"/>
                  <a:pt x="48" y="57"/>
                </a:cubicBezTo>
                <a:cubicBezTo>
                  <a:pt x="56" y="50"/>
                  <a:pt x="62" y="39"/>
                  <a:pt x="48" y="37"/>
                </a:cubicBezTo>
                <a:cubicBezTo>
                  <a:pt x="34" y="36"/>
                  <a:pt x="20" y="37"/>
                  <a:pt x="32" y="32"/>
                </a:cubicBezTo>
                <a:cubicBezTo>
                  <a:pt x="42" y="25"/>
                  <a:pt x="58" y="16"/>
                  <a:pt x="48" y="11"/>
                </a:cubicBezTo>
                <a:cubicBezTo>
                  <a:pt x="38" y="7"/>
                  <a:pt x="22" y="1"/>
                  <a:pt x="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3451;p25">
            <a:extLst>
              <a:ext uri="{FF2B5EF4-FFF2-40B4-BE49-F238E27FC236}">
                <a16:creationId xmlns:a16="http://schemas.microsoft.com/office/drawing/2014/main" id="{8E4CCA8C-A4A6-E43C-1986-C17B4915E800}"/>
              </a:ext>
            </a:extLst>
          </p:cNvPr>
          <p:cNvSpPr/>
          <p:nvPr/>
        </p:nvSpPr>
        <p:spPr>
          <a:xfrm>
            <a:off x="7200530" y="1065654"/>
            <a:ext cx="26785" cy="20773"/>
          </a:xfrm>
          <a:custGeom>
            <a:avLst/>
            <a:gdLst/>
            <a:ahLst/>
            <a:cxnLst/>
            <a:rect l="l" t="t" r="r" b="b"/>
            <a:pathLst>
              <a:path w="196" h="152" extrusionOk="0">
                <a:moveTo>
                  <a:pt x="83" y="0"/>
                </a:moveTo>
                <a:cubicBezTo>
                  <a:pt x="78" y="0"/>
                  <a:pt x="75" y="2"/>
                  <a:pt x="73" y="5"/>
                </a:cubicBezTo>
                <a:cubicBezTo>
                  <a:pt x="66" y="10"/>
                  <a:pt x="66" y="8"/>
                  <a:pt x="57" y="10"/>
                </a:cubicBezTo>
                <a:cubicBezTo>
                  <a:pt x="48" y="14"/>
                  <a:pt x="36" y="10"/>
                  <a:pt x="60" y="29"/>
                </a:cubicBezTo>
                <a:cubicBezTo>
                  <a:pt x="83" y="49"/>
                  <a:pt x="113" y="70"/>
                  <a:pt x="88" y="70"/>
                </a:cubicBezTo>
                <a:cubicBezTo>
                  <a:pt x="87" y="70"/>
                  <a:pt x="85" y="70"/>
                  <a:pt x="84" y="70"/>
                </a:cubicBezTo>
                <a:cubicBezTo>
                  <a:pt x="68" y="70"/>
                  <a:pt x="59" y="64"/>
                  <a:pt x="52" y="64"/>
                </a:cubicBezTo>
                <a:cubicBezTo>
                  <a:pt x="50" y="64"/>
                  <a:pt x="48" y="65"/>
                  <a:pt x="46" y="66"/>
                </a:cubicBezTo>
                <a:cubicBezTo>
                  <a:pt x="40" y="71"/>
                  <a:pt x="33" y="73"/>
                  <a:pt x="26" y="73"/>
                </a:cubicBezTo>
                <a:cubicBezTo>
                  <a:pt x="21" y="73"/>
                  <a:pt x="16" y="72"/>
                  <a:pt x="11" y="71"/>
                </a:cubicBezTo>
                <a:cubicBezTo>
                  <a:pt x="10" y="71"/>
                  <a:pt x="9" y="71"/>
                  <a:pt x="8" y="71"/>
                </a:cubicBezTo>
                <a:cubicBezTo>
                  <a:pt x="0" y="71"/>
                  <a:pt x="6" y="77"/>
                  <a:pt x="6" y="84"/>
                </a:cubicBezTo>
                <a:cubicBezTo>
                  <a:pt x="9" y="97"/>
                  <a:pt x="9" y="102"/>
                  <a:pt x="23" y="102"/>
                </a:cubicBezTo>
                <a:cubicBezTo>
                  <a:pt x="26" y="102"/>
                  <a:pt x="29" y="102"/>
                  <a:pt x="32" y="101"/>
                </a:cubicBezTo>
                <a:cubicBezTo>
                  <a:pt x="39" y="101"/>
                  <a:pt x="44" y="100"/>
                  <a:pt x="47" y="100"/>
                </a:cubicBezTo>
                <a:cubicBezTo>
                  <a:pt x="53" y="100"/>
                  <a:pt x="54" y="103"/>
                  <a:pt x="59" y="117"/>
                </a:cubicBezTo>
                <a:cubicBezTo>
                  <a:pt x="67" y="138"/>
                  <a:pt x="67" y="143"/>
                  <a:pt x="87" y="143"/>
                </a:cubicBezTo>
                <a:cubicBezTo>
                  <a:pt x="88" y="143"/>
                  <a:pt x="89" y="143"/>
                  <a:pt x="90" y="143"/>
                </a:cubicBezTo>
                <a:cubicBezTo>
                  <a:pt x="104" y="143"/>
                  <a:pt x="103" y="152"/>
                  <a:pt x="112" y="152"/>
                </a:cubicBezTo>
                <a:cubicBezTo>
                  <a:pt x="114" y="152"/>
                  <a:pt x="117" y="151"/>
                  <a:pt x="120" y="150"/>
                </a:cubicBezTo>
                <a:cubicBezTo>
                  <a:pt x="139" y="145"/>
                  <a:pt x="134" y="145"/>
                  <a:pt x="150" y="135"/>
                </a:cubicBezTo>
                <a:cubicBezTo>
                  <a:pt x="166" y="124"/>
                  <a:pt x="187" y="112"/>
                  <a:pt x="190" y="98"/>
                </a:cubicBezTo>
                <a:cubicBezTo>
                  <a:pt x="192" y="88"/>
                  <a:pt x="195" y="67"/>
                  <a:pt x="188" y="67"/>
                </a:cubicBezTo>
                <a:cubicBezTo>
                  <a:pt x="186" y="67"/>
                  <a:pt x="183" y="68"/>
                  <a:pt x="180" y="71"/>
                </a:cubicBezTo>
                <a:cubicBezTo>
                  <a:pt x="167" y="84"/>
                  <a:pt x="156" y="100"/>
                  <a:pt x="146" y="100"/>
                </a:cubicBezTo>
                <a:cubicBezTo>
                  <a:pt x="144" y="100"/>
                  <a:pt x="141" y="99"/>
                  <a:pt x="139" y="96"/>
                </a:cubicBezTo>
                <a:cubicBezTo>
                  <a:pt x="127" y="85"/>
                  <a:pt x="118" y="77"/>
                  <a:pt x="120" y="63"/>
                </a:cubicBezTo>
                <a:cubicBezTo>
                  <a:pt x="122" y="49"/>
                  <a:pt x="129" y="45"/>
                  <a:pt x="132" y="33"/>
                </a:cubicBezTo>
                <a:cubicBezTo>
                  <a:pt x="135" y="24"/>
                  <a:pt x="124" y="16"/>
                  <a:pt x="117" y="16"/>
                </a:cubicBezTo>
                <a:cubicBezTo>
                  <a:pt x="115" y="16"/>
                  <a:pt x="114" y="17"/>
                  <a:pt x="113" y="17"/>
                </a:cubicBezTo>
                <a:cubicBezTo>
                  <a:pt x="112" y="18"/>
                  <a:pt x="111" y="18"/>
                  <a:pt x="110" y="18"/>
                </a:cubicBezTo>
                <a:cubicBezTo>
                  <a:pt x="108" y="18"/>
                  <a:pt x="112" y="10"/>
                  <a:pt x="99" y="5"/>
                </a:cubicBezTo>
                <a:cubicBezTo>
                  <a:pt x="92" y="2"/>
                  <a:pt x="86" y="0"/>
                  <a:pt x="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Frugal Four - Wikipedia">
            <a:extLst>
              <a:ext uri="{FF2B5EF4-FFF2-40B4-BE49-F238E27FC236}">
                <a16:creationId xmlns:a16="http://schemas.microsoft.com/office/drawing/2014/main" id="{10086297-285F-AB6B-8A5D-E13CACE52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377" y="1218343"/>
            <a:ext cx="2764344" cy="277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99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mposite of the &amp;quot;frugal four&amp;quot; (Sebastian Kurz, chancellor of Austria, Mette Frederiksen, prime minister of Denmark, Mark Rutte, prime minister of the Netherlands, and Stefan Lofven, prime minister of Sweden Credit: FT Montage/AFP/Getty/EPA">
            <a:extLst>
              <a:ext uri="{FF2B5EF4-FFF2-40B4-BE49-F238E27FC236}">
                <a16:creationId xmlns:a16="http://schemas.microsoft.com/office/drawing/2014/main" id="{C5AE751C-0782-3FA0-7C90-DA84499D6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35" y="497327"/>
            <a:ext cx="7005232" cy="394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7F44295A-2405-ECA7-3393-E85B3F65DBA3}"/>
              </a:ext>
            </a:extLst>
          </p:cNvPr>
          <p:cNvSpPr txBox="1"/>
          <p:nvPr/>
        </p:nvSpPr>
        <p:spPr>
          <a:xfrm>
            <a:off x="797668" y="4440272"/>
            <a:ext cx="8891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0" i="0" dirty="0">
                <a:solidFill>
                  <a:schemeClr val="accent1">
                    <a:lumMod val="75000"/>
                  </a:schemeClr>
                </a:solidFill>
                <a:effectLst/>
                <a:latin typeface="Perpetua" panose="02020502060401020303" pitchFamily="18" charset="0"/>
              </a:rPr>
              <a:t>       </a:t>
            </a:r>
            <a:r>
              <a:rPr lang="sk-SK" sz="18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Perpetua" panose="02020502060401020303" pitchFamily="18" charset="0"/>
              </a:rPr>
              <a:t>Sebastian</a:t>
            </a:r>
            <a:r>
              <a:rPr lang="sk-SK" sz="1800" b="0" i="0" dirty="0">
                <a:solidFill>
                  <a:schemeClr val="accent1">
                    <a:lumMod val="75000"/>
                  </a:schemeClr>
                </a:solidFill>
                <a:effectLst/>
                <a:latin typeface="Perpetua" panose="02020502060401020303" pitchFamily="18" charset="0"/>
              </a:rPr>
              <a:t> Kurz</a:t>
            </a:r>
            <a:r>
              <a:rPr lang="sk-SK" sz="1800" dirty="0">
                <a:solidFill>
                  <a:schemeClr val="accent1">
                    <a:lumMod val="75000"/>
                  </a:schemeClr>
                </a:solidFill>
                <a:latin typeface="Perpetua" panose="02020502060401020303" pitchFamily="18" charset="0"/>
              </a:rPr>
              <a:t>               </a:t>
            </a:r>
            <a:r>
              <a:rPr lang="sk-SK" sz="1800" dirty="0" err="1">
                <a:solidFill>
                  <a:schemeClr val="accent1">
                    <a:lumMod val="75000"/>
                  </a:schemeClr>
                </a:solidFill>
                <a:latin typeface="Perpetua" panose="02020502060401020303" pitchFamily="18" charset="0"/>
              </a:rPr>
              <a:t>Mette</a:t>
            </a:r>
            <a:r>
              <a:rPr lang="sk-SK" sz="1800" dirty="0">
                <a:solidFill>
                  <a:schemeClr val="accent1">
                    <a:lumMod val="75000"/>
                  </a:schemeClr>
                </a:solidFill>
                <a:latin typeface="Perpetua" panose="02020502060401020303" pitchFamily="18" charset="0"/>
              </a:rPr>
              <a:t> </a:t>
            </a:r>
            <a:r>
              <a:rPr lang="sk-SK" sz="1800" dirty="0" err="1">
                <a:solidFill>
                  <a:schemeClr val="accent1">
                    <a:lumMod val="75000"/>
                  </a:schemeClr>
                </a:solidFill>
                <a:latin typeface="Perpetua" panose="02020502060401020303" pitchFamily="18" charset="0"/>
              </a:rPr>
              <a:t>Frederiksen</a:t>
            </a:r>
            <a:r>
              <a:rPr lang="sk-SK" sz="1800" dirty="0">
                <a:solidFill>
                  <a:schemeClr val="accent1">
                    <a:lumMod val="75000"/>
                  </a:schemeClr>
                </a:solidFill>
                <a:latin typeface="Perpetua" panose="02020502060401020303" pitchFamily="18" charset="0"/>
              </a:rPr>
              <a:t>        </a:t>
            </a:r>
            <a:r>
              <a:rPr lang="sk-SK" sz="1800" dirty="0" err="1">
                <a:solidFill>
                  <a:schemeClr val="accent1">
                    <a:lumMod val="75000"/>
                  </a:schemeClr>
                </a:solidFill>
                <a:latin typeface="Perpetua" panose="02020502060401020303" pitchFamily="18" charset="0"/>
              </a:rPr>
              <a:t>Mark</a:t>
            </a:r>
            <a:r>
              <a:rPr lang="sk-SK" sz="1800" dirty="0">
                <a:solidFill>
                  <a:schemeClr val="accent1">
                    <a:lumMod val="75000"/>
                  </a:schemeClr>
                </a:solidFill>
                <a:latin typeface="Perpetua" panose="02020502060401020303" pitchFamily="18" charset="0"/>
              </a:rPr>
              <a:t> </a:t>
            </a:r>
            <a:r>
              <a:rPr lang="sk-SK" sz="1800" dirty="0" err="1">
                <a:solidFill>
                  <a:schemeClr val="accent1">
                    <a:lumMod val="75000"/>
                  </a:schemeClr>
                </a:solidFill>
                <a:latin typeface="Perpetua" panose="02020502060401020303" pitchFamily="18" charset="0"/>
              </a:rPr>
              <a:t>Rutte</a:t>
            </a:r>
            <a:r>
              <a:rPr lang="sk-SK" sz="1800" dirty="0">
                <a:solidFill>
                  <a:schemeClr val="accent1">
                    <a:lumMod val="75000"/>
                  </a:schemeClr>
                </a:solidFill>
                <a:latin typeface="Perpetua" panose="02020502060401020303" pitchFamily="18" charset="0"/>
              </a:rPr>
              <a:t>         </a:t>
            </a:r>
            <a:r>
              <a:rPr lang="sk-SK" sz="1800" dirty="0" err="1">
                <a:solidFill>
                  <a:schemeClr val="accent1">
                    <a:lumMod val="75000"/>
                  </a:schemeClr>
                </a:solidFill>
                <a:latin typeface="Perpetua" panose="02020502060401020303" pitchFamily="18" charset="0"/>
              </a:rPr>
              <a:t>Stefan</a:t>
            </a:r>
            <a:r>
              <a:rPr lang="sk-SK" sz="1800" dirty="0">
                <a:solidFill>
                  <a:schemeClr val="accent1">
                    <a:lumMod val="75000"/>
                  </a:schemeClr>
                </a:solidFill>
                <a:latin typeface="Perpetua" panose="02020502060401020303" pitchFamily="18" charset="0"/>
              </a:rPr>
              <a:t> </a:t>
            </a:r>
            <a:r>
              <a:rPr lang="sk-SK" sz="1800" dirty="0" err="1">
                <a:solidFill>
                  <a:schemeClr val="accent1">
                    <a:lumMod val="75000"/>
                  </a:schemeClr>
                </a:solidFill>
                <a:latin typeface="Perpetua" panose="02020502060401020303" pitchFamily="18" charset="0"/>
              </a:rPr>
              <a:t>Lofven</a:t>
            </a:r>
            <a:r>
              <a:rPr lang="sk-SK" sz="1800" dirty="0">
                <a:solidFill>
                  <a:schemeClr val="accent1">
                    <a:lumMod val="75000"/>
                  </a:schemeClr>
                </a:solidFill>
                <a:latin typeface="Perpetua" panose="02020502060401020303" pitchFamily="18" charset="0"/>
              </a:rPr>
              <a:t>,</a:t>
            </a:r>
          </a:p>
          <a:p>
            <a:r>
              <a:rPr lang="sk-SK" sz="1800" dirty="0">
                <a:solidFill>
                  <a:schemeClr val="accent1">
                    <a:lumMod val="75000"/>
                  </a:schemeClr>
                </a:solidFill>
                <a:latin typeface="Perpetua" panose="02020502060401020303" pitchFamily="18" charset="0"/>
              </a:rPr>
              <a:t>           (</a:t>
            </a:r>
            <a:r>
              <a:rPr lang="sk-SK" sz="18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Perpetua" panose="02020502060401020303" pitchFamily="18" charset="0"/>
              </a:rPr>
              <a:t>Austria</a:t>
            </a:r>
            <a:r>
              <a:rPr lang="sk-SK" sz="1800" b="0" i="0" dirty="0">
                <a:solidFill>
                  <a:schemeClr val="accent1">
                    <a:lumMod val="75000"/>
                  </a:schemeClr>
                </a:solidFill>
                <a:effectLst/>
                <a:latin typeface="Perpetua" panose="02020502060401020303" pitchFamily="18" charset="0"/>
              </a:rPr>
              <a:t>)</a:t>
            </a:r>
            <a:r>
              <a:rPr lang="sk-SK" sz="1800" dirty="0">
                <a:solidFill>
                  <a:schemeClr val="accent1">
                    <a:lumMod val="75000"/>
                  </a:schemeClr>
                </a:solidFill>
                <a:latin typeface="Perpetua" panose="02020502060401020303" pitchFamily="18" charset="0"/>
              </a:rPr>
              <a:t>                       (</a:t>
            </a:r>
            <a:r>
              <a:rPr lang="sk-SK" sz="18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Perpetua" panose="02020502060401020303" pitchFamily="18" charset="0"/>
              </a:rPr>
              <a:t>Denmark</a:t>
            </a:r>
            <a:r>
              <a:rPr lang="sk-SK" sz="1800" dirty="0">
                <a:solidFill>
                  <a:schemeClr val="accent1">
                    <a:lumMod val="75000"/>
                  </a:schemeClr>
                </a:solidFill>
                <a:latin typeface="Perpetua" panose="02020502060401020303" pitchFamily="18" charset="0"/>
              </a:rPr>
              <a:t>)          (</a:t>
            </a:r>
            <a:r>
              <a:rPr lang="sk-SK" sz="18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Perpetua" panose="02020502060401020303" pitchFamily="18" charset="0"/>
              </a:rPr>
              <a:t>the</a:t>
            </a:r>
            <a:r>
              <a:rPr lang="sk-SK" sz="1800" b="0" i="0" dirty="0">
                <a:solidFill>
                  <a:schemeClr val="accent1">
                    <a:lumMod val="75000"/>
                  </a:schemeClr>
                </a:solidFill>
                <a:effectLst/>
                <a:latin typeface="Perpetua" panose="02020502060401020303" pitchFamily="18" charset="0"/>
              </a:rPr>
              <a:t> </a:t>
            </a:r>
            <a:r>
              <a:rPr lang="sk-SK" sz="18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Perpetua" panose="02020502060401020303" pitchFamily="18" charset="0"/>
              </a:rPr>
              <a:t>Netherlands</a:t>
            </a:r>
            <a:r>
              <a:rPr lang="sk-SK" sz="1800" b="0" i="0" dirty="0">
                <a:solidFill>
                  <a:schemeClr val="accent1">
                    <a:lumMod val="75000"/>
                  </a:schemeClr>
                </a:solidFill>
                <a:effectLst/>
                <a:latin typeface="Perpetua" panose="02020502060401020303" pitchFamily="18" charset="0"/>
              </a:rPr>
              <a:t>)</a:t>
            </a:r>
            <a:r>
              <a:rPr lang="sk-SK" sz="1800" dirty="0">
                <a:solidFill>
                  <a:schemeClr val="accent1">
                    <a:lumMod val="75000"/>
                  </a:schemeClr>
                </a:solidFill>
                <a:latin typeface="Perpetua" panose="02020502060401020303" pitchFamily="18" charset="0"/>
              </a:rPr>
              <a:t>            (</a:t>
            </a:r>
            <a:r>
              <a:rPr lang="sk-SK" sz="18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Perpetua" panose="02020502060401020303" pitchFamily="18" charset="0"/>
              </a:rPr>
              <a:t>Sweden</a:t>
            </a:r>
            <a:r>
              <a:rPr lang="sk-SK" sz="1800" b="0" i="0" dirty="0">
                <a:solidFill>
                  <a:schemeClr val="accent1">
                    <a:lumMod val="75000"/>
                  </a:schemeClr>
                </a:solidFill>
                <a:effectLst/>
                <a:latin typeface="Perpetua" panose="02020502060401020303" pitchFamily="18" charset="0"/>
              </a:rPr>
              <a:t>)</a:t>
            </a:r>
            <a:endParaRPr lang="sk-SK" sz="1800" dirty="0">
              <a:solidFill>
                <a:schemeClr val="accent1">
                  <a:lumMod val="75000"/>
                </a:schemeClr>
              </a:solidFill>
              <a:latin typeface="Perpetua" panose="02020502060401020303" pitchFamily="18" charset="0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AE02739C-427F-C116-736C-368575CC2C47}"/>
              </a:ext>
            </a:extLst>
          </p:cNvPr>
          <p:cNvSpPr txBox="1"/>
          <p:nvPr/>
        </p:nvSpPr>
        <p:spPr>
          <a:xfrm>
            <a:off x="3433863" y="35662"/>
            <a:ext cx="48443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Condensed" panose="020B0503050000020004" pitchFamily="34" charset="0"/>
              </a:rPr>
              <a:t>The Frugal Four 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98996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A783C-2628-339A-B967-1FB0D8089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Condensed" panose="020B0503050000020004" pitchFamily="34" charset="0"/>
              </a:rPr>
              <a:t>Ulf</a:t>
            </a:r>
            <a:r>
              <a:rPr lang="sk-SK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Condensed" panose="020B0503050000020004" pitchFamily="34" charset="0"/>
              </a:rPr>
              <a:t> </a:t>
            </a:r>
            <a:r>
              <a:rPr lang="sk-SK" sz="2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Condensed" panose="020B0503050000020004" pitchFamily="34" charset="0"/>
              </a:rPr>
              <a:t>Kristersson</a:t>
            </a:r>
            <a:br>
              <a:rPr lang="sk-SK" sz="2800" dirty="0"/>
            </a:br>
            <a:br>
              <a:rPr lang="sk-SK" sz="2800" dirty="0"/>
            </a:br>
            <a:endParaRPr lang="sk-SK" dirty="0"/>
          </a:p>
        </p:txBody>
      </p:sp>
      <p:pic>
        <p:nvPicPr>
          <p:cNvPr id="1028" name="Picture 4" descr="Obrázkové výsledky pre: Ulf Kristersson">
            <a:extLst>
              <a:ext uri="{FF2B5EF4-FFF2-40B4-BE49-F238E27FC236}">
                <a16:creationId xmlns:a16="http://schemas.microsoft.com/office/drawing/2014/main" id="{52747325-2C51-4952-1EE0-CF212B738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12" y="1463055"/>
            <a:ext cx="4237395" cy="2372941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632F28D0-AB99-039F-FCF8-490A35FFCD25}"/>
              </a:ext>
            </a:extLst>
          </p:cNvPr>
          <p:cNvSpPr txBox="1"/>
          <p:nvPr/>
        </p:nvSpPr>
        <p:spPr>
          <a:xfrm>
            <a:off x="106512" y="154845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i="0" dirty="0">
                <a:solidFill>
                  <a:srgbClr val="111111"/>
                </a:solidFill>
                <a:effectLst/>
                <a:latin typeface="Perpetua" panose="02020502060401020303" pitchFamily="18" charset="0"/>
              </a:rPr>
              <a:t>serving as Prime Minister of Sweden since 2022</a:t>
            </a:r>
            <a:endParaRPr lang="sk-SK" sz="1800" i="0" dirty="0">
              <a:solidFill>
                <a:srgbClr val="111111"/>
              </a:solidFill>
              <a:effectLst/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i="0" dirty="0">
                <a:solidFill>
                  <a:srgbClr val="111111"/>
                </a:solidFill>
                <a:effectLst/>
                <a:latin typeface="Perpetua" panose="02020502060401020303" pitchFamily="18" charset="0"/>
              </a:rPr>
              <a:t>the leader of the Moderate Party </a:t>
            </a:r>
            <a:endParaRPr lang="sk-SK" sz="18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25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96B952-B239-95BC-72ED-8BB84786E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294592"/>
            <a:ext cx="8134500" cy="213600"/>
          </a:xfrm>
        </p:spPr>
        <p:txBody>
          <a:bodyPr/>
          <a:lstStyle/>
          <a:p>
            <a:r>
              <a:rPr lang="en-US" sz="2800" b="0" i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" panose="020B0503050000020004" pitchFamily="34" charset="0"/>
              </a:rPr>
              <a:t>The Stability and Growth Pact (SGP)</a:t>
            </a:r>
            <a:endParaRPr lang="sk-SK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Extra Condensed" panose="020B0503050000020004" pitchFamily="34" charset="0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6D9DD12A-140A-310D-F35E-D05E6289A395}"/>
              </a:ext>
            </a:extLst>
          </p:cNvPr>
          <p:cNvSpPr txBox="1"/>
          <p:nvPr/>
        </p:nvSpPr>
        <p:spPr>
          <a:xfrm>
            <a:off x="504825" y="1083764"/>
            <a:ext cx="499029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sk-SK" sz="1800" dirty="0">
                <a:solidFill>
                  <a:srgbClr val="111111"/>
                </a:solidFill>
                <a:latin typeface="Perpetua" panose="02020502060401020303" pitchFamily="18" charset="0"/>
              </a:rPr>
              <a:t>A</a:t>
            </a:r>
            <a:r>
              <a:rPr lang="en-US" sz="1800" b="0" i="0" dirty="0">
                <a:solidFill>
                  <a:srgbClr val="111111"/>
                </a:solidFill>
                <a:effectLst/>
                <a:latin typeface="Perpetua" panose="02020502060401020303" pitchFamily="18" charset="0"/>
              </a:rPr>
              <a:t> set of fiscal rules designed to prevent countries in the EU from spending beyond their means</a:t>
            </a:r>
            <a:endParaRPr lang="sk-SK" sz="1800" dirty="0">
              <a:solidFill>
                <a:srgbClr val="111111"/>
              </a:solidFill>
              <a:latin typeface="Perpetua" panose="02020502060401020303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0" i="0" dirty="0">
                <a:solidFill>
                  <a:srgbClr val="111111"/>
                </a:solidFill>
                <a:effectLst/>
                <a:latin typeface="Perpetua" panose="02020502060401020303" pitchFamily="18" charset="0"/>
              </a:rPr>
              <a:t>A state’s budget deficit cannot exceed 3% of GDP </a:t>
            </a:r>
            <a:endParaRPr lang="sk-SK" sz="1800" b="0" i="0" dirty="0">
              <a:solidFill>
                <a:srgbClr val="111111"/>
              </a:solidFill>
              <a:effectLst/>
              <a:latin typeface="Perpetua" panose="02020502060401020303" pitchFamily="18" charset="0"/>
            </a:endParaRPr>
          </a:p>
          <a:p>
            <a:pPr algn="l"/>
            <a:r>
              <a:rPr lang="sk-SK" sz="1800" dirty="0">
                <a:solidFill>
                  <a:srgbClr val="111111"/>
                </a:solidFill>
                <a:latin typeface="Perpetua" panose="02020502060401020303" pitchFamily="18" charset="0"/>
                <a:sym typeface="Wingdings" panose="05000000000000000000" pitchFamily="2" charset="2"/>
              </a:rPr>
              <a:t></a:t>
            </a:r>
            <a:r>
              <a:rPr lang="en-GB" sz="1800" dirty="0">
                <a:solidFill>
                  <a:srgbClr val="111111"/>
                </a:solidFill>
                <a:latin typeface="Perpetua" panose="02020502060401020303" pitchFamily="18" charset="0"/>
                <a:sym typeface="Wingdings" panose="05000000000000000000" pitchFamily="2" charset="2"/>
              </a:rPr>
              <a:t>changes</a:t>
            </a:r>
            <a:r>
              <a:rPr lang="sk-SK" sz="1800" dirty="0">
                <a:solidFill>
                  <a:srgbClr val="111111"/>
                </a:solidFill>
                <a:latin typeface="Perpetua" panose="02020502060401020303" pitchFamily="18" charset="0"/>
                <a:sym typeface="Wingdings" panose="05000000000000000000" pitchFamily="2" charset="2"/>
              </a:rPr>
              <a:t> in</a:t>
            </a:r>
            <a:r>
              <a:rPr lang="en-GB" sz="1800" dirty="0">
                <a:solidFill>
                  <a:srgbClr val="111111"/>
                </a:solidFill>
                <a:latin typeface="Perpetua" panose="02020502060401020303" pitchFamily="18" charset="0"/>
                <a:sym typeface="Wingdings" panose="05000000000000000000" pitchFamily="2" charset="2"/>
              </a:rPr>
              <a:t> 2013</a:t>
            </a:r>
            <a:r>
              <a:rPr lang="sk-SK" sz="1800" dirty="0">
                <a:solidFill>
                  <a:srgbClr val="111111"/>
                </a:solidFill>
                <a:latin typeface="Perpetua" panose="02020502060401020303" pitchFamily="18" charset="0"/>
                <a:sym typeface="Wingdings" panose="05000000000000000000" pitchFamily="2" charset="2"/>
              </a:rPr>
              <a:t>: </a:t>
            </a:r>
            <a:r>
              <a:rPr lang="sk-SK" sz="1800" i="1" dirty="0" err="1">
                <a:solidFill>
                  <a:srgbClr val="111111"/>
                </a:solidFill>
                <a:latin typeface="Perpetua" panose="02020502060401020303" pitchFamily="18" charset="0"/>
                <a:sym typeface="Wingdings" panose="05000000000000000000" pitchFamily="2" charset="2"/>
              </a:rPr>
              <a:t>the</a:t>
            </a:r>
            <a:r>
              <a:rPr lang="sk-SK" sz="1800" i="1" dirty="0">
                <a:solidFill>
                  <a:srgbClr val="111111"/>
                </a:solidFill>
                <a:latin typeface="Perpetua" panose="02020502060401020303" pitchFamily="18" charset="0"/>
                <a:sym typeface="Wingdings" panose="05000000000000000000" pitchFamily="2" charset="2"/>
              </a:rPr>
              <a:t> </a:t>
            </a:r>
            <a:r>
              <a:rPr lang="sk-SK" sz="1800" i="1" dirty="0" err="1">
                <a:solidFill>
                  <a:srgbClr val="111111"/>
                </a:solidFill>
                <a:latin typeface="Perpetua" panose="02020502060401020303" pitchFamily="18" charset="0"/>
                <a:sym typeface="Wingdings" panose="05000000000000000000" pitchFamily="2" charset="2"/>
              </a:rPr>
              <a:t>Fiscal</a:t>
            </a:r>
            <a:r>
              <a:rPr lang="sk-SK" sz="1800" i="1" dirty="0">
                <a:solidFill>
                  <a:srgbClr val="111111"/>
                </a:solidFill>
                <a:latin typeface="Perpetua" panose="02020502060401020303" pitchFamily="18" charset="0"/>
                <a:sym typeface="Wingdings" panose="05000000000000000000" pitchFamily="2" charset="2"/>
              </a:rPr>
              <a:t> </a:t>
            </a:r>
            <a:r>
              <a:rPr lang="sk-SK" sz="1800" i="1" dirty="0" err="1">
                <a:solidFill>
                  <a:srgbClr val="111111"/>
                </a:solidFill>
                <a:latin typeface="Perpetua" panose="02020502060401020303" pitchFamily="18" charset="0"/>
                <a:sym typeface="Wingdings" panose="05000000000000000000" pitchFamily="2" charset="2"/>
              </a:rPr>
              <a:t>Compact</a:t>
            </a:r>
            <a:r>
              <a:rPr lang="sk-SK" sz="1800" i="1" dirty="0">
                <a:solidFill>
                  <a:srgbClr val="111111"/>
                </a:solidFill>
                <a:latin typeface="Perpetua" panose="02020502060401020303" pitchFamily="18" charset="0"/>
                <a:sym typeface="Wingdings" panose="05000000000000000000" pitchFamily="2" charset="2"/>
              </a:rPr>
              <a:t> </a:t>
            </a:r>
            <a:r>
              <a:rPr lang="sk-SK" sz="1800" dirty="0">
                <a:solidFill>
                  <a:srgbClr val="111111"/>
                </a:solidFill>
                <a:latin typeface="Perpetua" panose="02020502060401020303" pitchFamily="18" charset="0"/>
                <a:sym typeface="Wingdings" panose="05000000000000000000" pitchFamily="2" charset="2"/>
              </a:rPr>
              <a:t>(</a:t>
            </a:r>
            <a:r>
              <a:rPr lang="sk-SK" sz="1800" dirty="0" err="1">
                <a:solidFill>
                  <a:srgbClr val="111111"/>
                </a:solidFill>
                <a:latin typeface="Perpetua" panose="02020502060401020303" pitchFamily="18" charset="0"/>
                <a:sym typeface="Wingdings" panose="05000000000000000000" pitchFamily="2" charset="2"/>
              </a:rPr>
              <a:t>budget</a:t>
            </a:r>
            <a:r>
              <a:rPr lang="sk-SK" sz="1800" dirty="0">
                <a:solidFill>
                  <a:srgbClr val="111111"/>
                </a:solidFill>
                <a:latin typeface="Perpetua" panose="02020502060401020303" pitchFamily="18" charset="0"/>
                <a:sym typeface="Wingdings" panose="05000000000000000000" pitchFamily="2" charset="2"/>
              </a:rPr>
              <a:t> deficit </a:t>
            </a:r>
            <a:r>
              <a:rPr lang="sk-SK" sz="1800" dirty="0" err="1">
                <a:solidFill>
                  <a:srgbClr val="111111"/>
                </a:solidFill>
                <a:latin typeface="Perpetua" panose="02020502060401020303" pitchFamily="18" charset="0"/>
                <a:sym typeface="Wingdings" panose="05000000000000000000" pitchFamily="2" charset="2"/>
              </a:rPr>
              <a:t>can</a:t>
            </a:r>
            <a:r>
              <a:rPr lang="sk-SK" sz="1800" dirty="0">
                <a:solidFill>
                  <a:srgbClr val="111111"/>
                </a:solidFill>
                <a:latin typeface="Perpetua" panose="02020502060401020303" pitchFamily="18" charset="0"/>
                <a:sym typeface="Wingdings" panose="05000000000000000000" pitchFamily="2" charset="2"/>
              </a:rPr>
              <a:t> </a:t>
            </a:r>
            <a:r>
              <a:rPr lang="sk-SK" sz="1800" dirty="0" err="1">
                <a:solidFill>
                  <a:srgbClr val="111111"/>
                </a:solidFill>
                <a:latin typeface="Perpetua" panose="02020502060401020303" pitchFamily="18" charset="0"/>
                <a:sym typeface="Wingdings" panose="05000000000000000000" pitchFamily="2" charset="2"/>
              </a:rPr>
              <a:t>be</a:t>
            </a:r>
            <a:r>
              <a:rPr lang="sk-SK" sz="1800" dirty="0">
                <a:solidFill>
                  <a:srgbClr val="111111"/>
                </a:solidFill>
                <a:latin typeface="Perpetua" panose="02020502060401020303" pitchFamily="18" charset="0"/>
                <a:sym typeface="Wingdings" panose="05000000000000000000" pitchFamily="2" charset="2"/>
              </a:rPr>
              <a:t> 0.5% of GDP )</a:t>
            </a:r>
            <a:endParaRPr lang="sk-SK" sz="1800" dirty="0">
              <a:solidFill>
                <a:srgbClr val="111111"/>
              </a:solidFill>
              <a:latin typeface="Perpetua" panose="02020502060401020303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sk-SK" sz="1800" dirty="0">
                <a:solidFill>
                  <a:srgbClr val="111111"/>
                </a:solidFill>
                <a:latin typeface="Perpetua" panose="02020502060401020303" pitchFamily="18" charset="0"/>
              </a:rPr>
              <a:t>N</a:t>
            </a:r>
            <a:r>
              <a:rPr lang="en-US" sz="1800" b="0" i="0" dirty="0" err="1">
                <a:solidFill>
                  <a:srgbClr val="111111"/>
                </a:solidFill>
                <a:effectLst/>
                <a:latin typeface="Perpetua" panose="02020502060401020303" pitchFamily="18" charset="0"/>
              </a:rPr>
              <a:t>ational</a:t>
            </a:r>
            <a:r>
              <a:rPr lang="en-US" sz="1800" b="0" i="0" dirty="0">
                <a:solidFill>
                  <a:srgbClr val="111111"/>
                </a:solidFill>
                <a:effectLst/>
                <a:latin typeface="Perpetua" panose="02020502060401020303" pitchFamily="18" charset="0"/>
              </a:rPr>
              <a:t> debt cannot surpass 60% of GDP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0" i="0" dirty="0">
                <a:solidFill>
                  <a:srgbClr val="111111"/>
                </a:solidFill>
                <a:effectLst/>
                <a:latin typeface="Perpetua" panose="02020502060401020303" pitchFamily="18" charset="0"/>
              </a:rPr>
              <a:t>The SGP is criticized for its strict fiscal rules, lack of compliance, and perceived favoritism toward certain nations</a:t>
            </a:r>
          </a:p>
        </p:txBody>
      </p:sp>
      <p:pic>
        <p:nvPicPr>
          <p:cNvPr id="2050" name="Picture 2" descr="The future of the Stability and Growth Pact - Vision | think tank; a  “factory of ideas”">
            <a:extLst>
              <a:ext uri="{FF2B5EF4-FFF2-40B4-BE49-F238E27FC236}">
                <a16:creationId xmlns:a16="http://schemas.microsoft.com/office/drawing/2014/main" id="{8FCE3CC6-5113-01D7-96C1-13F047ABF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115" y="3154598"/>
            <a:ext cx="3551610" cy="19889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97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3C1FF7D7-3DB9-269D-9650-696F5D187D93}"/>
              </a:ext>
            </a:extLst>
          </p:cNvPr>
          <p:cNvSpPr txBox="1"/>
          <p:nvPr/>
        </p:nvSpPr>
        <p:spPr>
          <a:xfrm>
            <a:off x="346953" y="2423171"/>
            <a:ext cx="82133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b="0" i="0" dirty="0">
                <a:solidFill>
                  <a:srgbClr val="111111"/>
                </a:solidFill>
                <a:effectLst/>
                <a:latin typeface="Perpetua" panose="02020502060401020303" pitchFamily="18" charset="0"/>
              </a:rPr>
              <a:t>Sweden’s recovery plan within </a:t>
            </a:r>
            <a:r>
              <a:rPr lang="en-US" sz="1800" b="0" i="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the EU Recovery and Resilience Facility</a:t>
            </a:r>
            <a:r>
              <a:rPr lang="en-US" sz="1800" b="0" i="0" dirty="0">
                <a:solidFill>
                  <a:srgbClr val="111111"/>
                </a:solidFill>
                <a:effectLst/>
                <a:latin typeface="Perpetua" panose="02020502060401020303" pitchFamily="18" charset="0"/>
              </a:rPr>
              <a:t> In July 2020, EU heads of state and government agreed on a recovery package to mitigate the effects of the crisis</a:t>
            </a:r>
            <a:endParaRPr lang="sk-SK" sz="1800" dirty="0">
              <a:solidFill>
                <a:srgbClr val="111111"/>
              </a:solidFill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b="0" i="0" dirty="0">
                <a:solidFill>
                  <a:srgbClr val="111111"/>
                </a:solidFill>
                <a:effectLst/>
                <a:latin typeface="Perpetua" panose="02020502060401020303" pitchFamily="18" charset="0"/>
              </a:rPr>
              <a:t>The package, called </a:t>
            </a:r>
            <a:r>
              <a:rPr lang="en-US" sz="1800" i="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NextGenerationEU</a:t>
            </a:r>
            <a:r>
              <a:rPr lang="en-US" sz="1800" b="0" i="0" dirty="0">
                <a:solidFill>
                  <a:srgbClr val="111111"/>
                </a:solidFill>
                <a:effectLst/>
                <a:latin typeface="Perpetua" panose="02020502060401020303" pitchFamily="18" charset="0"/>
              </a:rPr>
              <a:t>, comprises </a:t>
            </a:r>
            <a:r>
              <a:rPr lang="en-US" sz="1800" b="1" i="0" dirty="0">
                <a:solidFill>
                  <a:srgbClr val="111111"/>
                </a:solidFill>
                <a:effectLst/>
                <a:latin typeface="Perpetua" panose="02020502060401020303" pitchFamily="18" charset="0"/>
              </a:rPr>
              <a:t>EUR 750 billion</a:t>
            </a:r>
            <a:r>
              <a:rPr lang="en-US" sz="1800" b="0" i="0" dirty="0">
                <a:solidFill>
                  <a:srgbClr val="111111"/>
                </a:solidFill>
                <a:effectLst/>
                <a:latin typeface="Perpetua" panose="02020502060401020303" pitchFamily="18" charset="0"/>
              </a:rPr>
              <a:t> in loans and grants to the Member States</a:t>
            </a:r>
            <a:endParaRPr lang="sk-SK" sz="1800" b="0" i="0" dirty="0">
              <a:solidFill>
                <a:srgbClr val="111111"/>
              </a:solidFill>
              <a:effectLst/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1800" dirty="0" err="1">
                <a:solidFill>
                  <a:srgbClr val="111111"/>
                </a:solidFill>
                <a:latin typeface="Perpetua" panose="02020502060401020303" pitchFamily="18" charset="0"/>
              </a:rPr>
              <a:t>Sweden</a:t>
            </a:r>
            <a:r>
              <a:rPr lang="sk-SK" sz="1800" dirty="0">
                <a:solidFill>
                  <a:srgbClr val="111111"/>
                </a:solidFill>
                <a:latin typeface="Perpetua" panose="02020502060401020303" pitchFamily="18" charset="0"/>
              </a:rPr>
              <a:t> </a:t>
            </a:r>
            <a:r>
              <a:rPr lang="sk-SK" sz="1800" dirty="0" err="1">
                <a:solidFill>
                  <a:srgbClr val="111111"/>
                </a:solidFill>
                <a:latin typeface="Perpetua" panose="02020502060401020303" pitchFamily="18" charset="0"/>
              </a:rPr>
              <a:t>gets</a:t>
            </a:r>
            <a:r>
              <a:rPr lang="sk-SK" sz="1800" dirty="0">
                <a:solidFill>
                  <a:srgbClr val="111111"/>
                </a:solidFill>
                <a:latin typeface="Perpetua" panose="02020502060401020303" pitchFamily="18" charset="0"/>
              </a:rPr>
              <a:t> </a:t>
            </a:r>
            <a:r>
              <a:rPr lang="sk-SK" sz="1800" b="1" dirty="0">
                <a:solidFill>
                  <a:srgbClr val="111111"/>
                </a:solidFill>
                <a:latin typeface="Perpetua" panose="02020502060401020303" pitchFamily="18" charset="0"/>
              </a:rPr>
              <a:t>EUR 3.5 </a:t>
            </a:r>
            <a:r>
              <a:rPr lang="sk-SK" sz="1800" b="1" dirty="0" err="1">
                <a:solidFill>
                  <a:srgbClr val="111111"/>
                </a:solidFill>
                <a:latin typeface="Perpetua" panose="02020502060401020303" pitchFamily="18" charset="0"/>
              </a:rPr>
              <a:t>billion</a:t>
            </a:r>
            <a:endParaRPr lang="sk-SK" sz="1800" b="1" dirty="0">
              <a:latin typeface="Perpetua" panose="02020502060401020303" pitchFamily="18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C2FFA4E1-8502-FB7B-6437-AF51EF18E508}"/>
              </a:ext>
            </a:extLst>
          </p:cNvPr>
          <p:cNvSpPr txBox="1"/>
          <p:nvPr/>
        </p:nvSpPr>
        <p:spPr>
          <a:xfrm>
            <a:off x="346953" y="945843"/>
            <a:ext cx="78404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0" i="0" dirty="0">
                <a:solidFill>
                  <a:srgbClr val="111111"/>
                </a:solidFill>
                <a:effectLst/>
                <a:latin typeface="Perpetua" panose="02020502060401020303" pitchFamily="18" charset="0"/>
              </a:rPr>
              <a:t>In March 2020, the European Commission activated a general escape clause in the SGP, allowing member governments to exceed the normal deficit and debt limits due to the sudden economic shock caused by governments' reactions to the COVID-19 pandemic</a:t>
            </a:r>
            <a:endParaRPr lang="sk-SK" sz="1800" dirty="0">
              <a:solidFill>
                <a:srgbClr val="111111"/>
              </a:solidFill>
              <a:latin typeface="Perpetua" panose="02020502060401020303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0" i="0" dirty="0">
                <a:solidFill>
                  <a:srgbClr val="111111"/>
                </a:solidFill>
                <a:effectLst/>
                <a:latin typeface="Perpetua" panose="02020502060401020303" pitchFamily="18" charset="0"/>
              </a:rPr>
              <a:t>In 2021, the Commission announced that these rules would remain suspended until the end of 2023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DBABF53B-EF09-45A4-8456-066317056CAE}"/>
              </a:ext>
            </a:extLst>
          </p:cNvPr>
          <p:cNvSpPr txBox="1"/>
          <p:nvPr/>
        </p:nvSpPr>
        <p:spPr>
          <a:xfrm>
            <a:off x="1572638" y="341082"/>
            <a:ext cx="7136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Relaxation of SGP Rules During COVID-19</a:t>
            </a:r>
          </a:p>
        </p:txBody>
      </p:sp>
    </p:spTree>
    <p:extLst>
      <p:ext uri="{BB962C8B-B14F-4D97-AF65-F5344CB8AC3E}">
        <p14:creationId xmlns:p14="http://schemas.microsoft.com/office/powerpoint/2010/main" val="3857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0518DA-2096-3147-C4EB-686DCDF6C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i="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" panose="020B0503050000020004" pitchFamily="34" charset="0"/>
              </a:rPr>
              <a:t>Sweden’s</a:t>
            </a:r>
            <a:r>
              <a:rPr lang="sk-SK" i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" panose="020B0503050000020004" pitchFamily="34" charset="0"/>
              </a:rPr>
              <a:t> </a:t>
            </a:r>
            <a:r>
              <a:rPr lang="sk-SK" i="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" panose="020B0503050000020004" pitchFamily="34" charset="0"/>
              </a:rPr>
              <a:t>Policy</a:t>
            </a:r>
            <a:r>
              <a:rPr lang="sk-SK" i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" panose="020B0503050000020004" pitchFamily="34" charset="0"/>
              </a:rPr>
              <a:t> of Neutrality</a:t>
            </a:r>
            <a:endParaRPr lang="sk-SK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Extra Condensed" panose="020B0503050000020004" pitchFamily="34" charset="0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BDED93F-E79B-51C6-93FB-F4719DA535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b="0" i="0" dirty="0">
                <a:solidFill>
                  <a:srgbClr val="2A2A2A"/>
                </a:solidFill>
                <a:effectLst/>
                <a:latin typeface="Perpetua" panose="02020502060401020303" pitchFamily="18" charset="0"/>
              </a:rPr>
              <a:t>For over 200 years, there has been no war on Swedish soil</a:t>
            </a:r>
            <a:endParaRPr lang="sk-SK" dirty="0">
              <a:solidFill>
                <a:srgbClr val="2A2A2A"/>
              </a:solidFill>
              <a:latin typeface="Perpetua" panose="020205020604010203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0" i="0" dirty="0">
                <a:solidFill>
                  <a:srgbClr val="2A2A2A"/>
                </a:solidFill>
                <a:effectLst/>
                <a:latin typeface="Perpetua" panose="02020502060401020303" pitchFamily="18" charset="0"/>
              </a:rPr>
              <a:t>the Swedish decision to apply for membership in NATO in 2022</a:t>
            </a:r>
            <a:r>
              <a:rPr lang="sk-SK" b="0" i="0" dirty="0">
                <a:solidFill>
                  <a:srgbClr val="2A2A2A"/>
                </a:solidFill>
                <a:effectLst/>
                <a:latin typeface="Perpetua" panose="02020502060401020303" pitchFamily="18" charset="0"/>
              </a:rPr>
              <a:t> </a:t>
            </a:r>
            <a:r>
              <a:rPr lang="sk-SK" b="0" i="0" dirty="0" err="1">
                <a:solidFill>
                  <a:srgbClr val="2A2A2A"/>
                </a:solidFill>
                <a:effectLst/>
                <a:latin typeface="Perpetua" panose="02020502060401020303" pitchFamily="18" charset="0"/>
              </a:rPr>
              <a:t>after</a:t>
            </a:r>
            <a:r>
              <a:rPr lang="sk-SK" b="0" i="0" dirty="0">
                <a:solidFill>
                  <a:srgbClr val="2A2A2A"/>
                </a:solidFill>
                <a:effectLst/>
                <a:latin typeface="Perpetua" panose="02020502060401020303" pitchFamily="18" charset="0"/>
              </a:rPr>
              <a:t> </a:t>
            </a:r>
            <a:r>
              <a:rPr lang="sk-SK" b="0" i="0" dirty="0" err="1">
                <a:solidFill>
                  <a:srgbClr val="2A2A2A"/>
                </a:solidFill>
                <a:effectLst/>
                <a:latin typeface="Perpetua" panose="02020502060401020303" pitchFamily="18" charset="0"/>
              </a:rPr>
              <a:t>Russian</a:t>
            </a:r>
            <a:r>
              <a:rPr lang="sk-SK" b="0" i="0" dirty="0">
                <a:solidFill>
                  <a:srgbClr val="2A2A2A"/>
                </a:solidFill>
                <a:effectLst/>
                <a:latin typeface="Perpetua" panose="02020502060401020303" pitchFamily="18" charset="0"/>
              </a:rPr>
              <a:t> </a:t>
            </a:r>
            <a:r>
              <a:rPr lang="sk-SK" b="0" i="0" dirty="0" err="1">
                <a:solidFill>
                  <a:srgbClr val="2A2A2A"/>
                </a:solidFill>
                <a:effectLst/>
                <a:latin typeface="Perpetua" panose="02020502060401020303" pitchFamily="18" charset="0"/>
              </a:rPr>
              <a:t>invasion</a:t>
            </a:r>
            <a:r>
              <a:rPr lang="en-GB" b="0" i="0" dirty="0">
                <a:solidFill>
                  <a:srgbClr val="2A2A2A"/>
                </a:solidFill>
                <a:effectLst/>
                <a:latin typeface="Perpetua" panose="02020502060401020303" pitchFamily="18" charset="0"/>
              </a:rPr>
              <a:t> of Ukraine</a:t>
            </a:r>
            <a:endParaRPr lang="sk-SK" b="0" i="0" dirty="0">
              <a:solidFill>
                <a:srgbClr val="2A2A2A"/>
              </a:solidFill>
              <a:effectLst/>
              <a:latin typeface="Perpetua" panose="020205020604010203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0" i="0" dirty="0">
                <a:solidFill>
                  <a:srgbClr val="2A2A2A"/>
                </a:solidFill>
                <a:effectLst/>
                <a:latin typeface="Perpetua" panose="02020502060401020303" pitchFamily="18" charset="0"/>
              </a:rPr>
              <a:t>According to a well-established narrative, Sweden’s policy of neutrality meant that Sweden should stay non-aligned with the intent to declaring itself neutral in the event of war</a:t>
            </a:r>
            <a:endParaRPr lang="sk-SK" dirty="0">
              <a:solidFill>
                <a:srgbClr val="2A2A2A"/>
              </a:solidFill>
              <a:latin typeface="Perpetua" panose="020205020604010203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0" i="0" dirty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In 2009 Sweden agreed to enter into mutual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self-defence</a:t>
            </a:r>
            <a:r>
              <a:rPr lang="en-US" b="0" i="0" dirty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 treaties with the EU, and with other Nordic countries</a:t>
            </a:r>
          </a:p>
          <a:p>
            <a:pPr>
              <a:buFont typeface="Wingdings" panose="05000000000000000000" pitchFamily="2" charset="2"/>
              <a:buChar char="q"/>
            </a:pPr>
            <a:endParaRPr lang="sk-SK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9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13E378-D779-8743-DAB7-EB035A711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Condensed" panose="020B0503050000020004" pitchFamily="34" charset="0"/>
              </a:rPr>
              <a:t>Russian-Ukraine</a:t>
            </a:r>
            <a:r>
              <a:rPr lang="sk-SK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Condensed" panose="020B0503050000020004" pitchFamily="34" charset="0"/>
              </a:rPr>
              <a:t> </a:t>
            </a:r>
            <a:r>
              <a:rPr lang="sk-SK" sz="28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Condensed" panose="020B0503050000020004" pitchFamily="34" charset="0"/>
              </a:rPr>
              <a:t>war</a:t>
            </a:r>
            <a:r>
              <a:rPr lang="sk-SK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Condensed" panose="020B0503050000020004" pitchFamily="34" charset="0"/>
              </a:rPr>
              <a:t> and </a:t>
            </a:r>
            <a:r>
              <a:rPr lang="sk-SK" sz="28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Condensed" panose="020B0503050000020004" pitchFamily="34" charset="0"/>
              </a:rPr>
              <a:t>Sweden</a:t>
            </a:r>
            <a:r>
              <a:rPr lang="sk-SK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Condensed" panose="020B0503050000020004" pitchFamily="34" charset="0"/>
              </a:rPr>
              <a:t> 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3199AF0F-0F69-0DCE-C0CF-9FFAEBC0A04F}"/>
              </a:ext>
            </a:extLst>
          </p:cNvPr>
          <p:cNvSpPr txBox="1"/>
          <p:nvPr/>
        </p:nvSpPr>
        <p:spPr>
          <a:xfrm>
            <a:off x="282102" y="1192515"/>
            <a:ext cx="457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Perpetua" panose="02020502060401020303" pitchFamily="18" charset="0"/>
              </a:rPr>
              <a:t>Sweden's support to Ukraine</a:t>
            </a:r>
            <a:r>
              <a:rPr lang="sk-SK" sz="1800" b="1" i="0" dirty="0">
                <a:solidFill>
                  <a:srgbClr val="000000"/>
                </a:solidFill>
                <a:effectLst/>
                <a:latin typeface="Perpetua" panose="02020502060401020303" pitchFamily="18" charset="0"/>
              </a:rPr>
              <a:t>: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Perpetua" panose="02020502060401020303" pitchFamily="18" charset="0"/>
              </a:rPr>
              <a:t>Since Russian invasion of Ukraine, Sweden has provided military, humanitarian and civil support to support Ukraine</a:t>
            </a:r>
            <a:endParaRPr lang="sk-SK" sz="1800" dirty="0">
              <a:latin typeface="Perpetua" panose="02020502060401020303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Perpetua" panose="02020502060401020303" pitchFamily="18" charset="0"/>
              </a:rPr>
              <a:t>Since February 2022, Sweden contributed more than SEK 25 billion (approx. EUR 2.1 billion) to various initiatives that support Ukraine</a:t>
            </a:r>
            <a:endParaRPr lang="sk-SK" sz="1800" b="0" i="0" dirty="0">
              <a:solidFill>
                <a:srgbClr val="000000"/>
              </a:solidFill>
              <a:effectLst/>
              <a:latin typeface="Perpetua" panose="02020502060401020303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Perpetua" panose="02020502060401020303" pitchFamily="18" charset="0"/>
              </a:rPr>
              <a:t>Together with the EU, Sweden has also adopted macroeconomic support and several sanctions packages against Russia</a:t>
            </a:r>
            <a:endParaRPr lang="sk-SK" sz="1800" b="0" i="0" dirty="0">
              <a:solidFill>
                <a:srgbClr val="000000"/>
              </a:solidFill>
              <a:effectLst/>
              <a:latin typeface="Perpetua" panose="02020502060401020303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E6C127-096A-A626-0040-FC4F71116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79" y="1616404"/>
            <a:ext cx="3842019" cy="2568541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69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CD45A2-EDE2-4B6D-265C-2E03CA25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110" y="1928838"/>
            <a:ext cx="8134500" cy="213600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Thank you for your attention</a:t>
            </a:r>
            <a:r>
              <a:rPr lang="sk-SK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4699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4" name="Google Shape;5194;p33"/>
          <p:cNvSpPr txBox="1"/>
          <p:nvPr/>
        </p:nvSpPr>
        <p:spPr>
          <a:xfrm>
            <a:off x="7380663" y="273075"/>
            <a:ext cx="10692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5212" name="Google Shape;5212;p33"/>
          <p:cNvSpPr txBox="1">
            <a:spLocks noGrp="1"/>
          </p:cNvSpPr>
          <p:nvPr>
            <p:ph type="title"/>
          </p:nvPr>
        </p:nvSpPr>
        <p:spPr>
          <a:xfrm>
            <a:off x="504825" y="476175"/>
            <a:ext cx="8134500" cy="2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" panose="020B0503050000020004" pitchFamily="34" charset="0"/>
              </a:rPr>
              <a:t>Resources</a:t>
            </a:r>
            <a:endParaRPr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Extra Condensed" panose="020B0503050000020004" pitchFamily="34" charset="0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CDED9871-B4F7-08D1-0154-7D3E01D6C535}"/>
              </a:ext>
            </a:extLst>
          </p:cNvPr>
          <p:cNvSpPr txBox="1"/>
          <p:nvPr/>
        </p:nvSpPr>
        <p:spPr>
          <a:xfrm>
            <a:off x="119974" y="892875"/>
            <a:ext cx="58138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 err="1">
                <a:hlinkClick r:id="rId3"/>
              </a:rPr>
              <a:t>Facts</a:t>
            </a:r>
            <a:r>
              <a:rPr lang="sk-SK" dirty="0">
                <a:hlinkClick r:id="rId3"/>
              </a:rPr>
              <a:t> and </a:t>
            </a:r>
            <a:r>
              <a:rPr lang="sk-SK" dirty="0" err="1">
                <a:hlinkClick r:id="rId3"/>
              </a:rPr>
              <a:t>figures</a:t>
            </a:r>
            <a:r>
              <a:rPr lang="sk-SK" dirty="0">
                <a:hlinkClick r:id="rId3"/>
              </a:rPr>
              <a:t>, EU </a:t>
            </a:r>
            <a:r>
              <a:rPr lang="sk-SK" dirty="0" err="1">
                <a:hlinkClick r:id="rId3"/>
              </a:rPr>
              <a:t>demographics</a:t>
            </a:r>
            <a:r>
              <a:rPr lang="sk-SK" dirty="0">
                <a:hlinkClick r:id="rId3"/>
              </a:rPr>
              <a:t> | </a:t>
            </a:r>
            <a:r>
              <a:rPr lang="sk-SK" dirty="0" err="1">
                <a:hlinkClick r:id="rId3"/>
              </a:rPr>
              <a:t>European</a:t>
            </a:r>
            <a:r>
              <a:rPr lang="sk-SK" dirty="0">
                <a:hlinkClick r:id="rId3"/>
              </a:rPr>
              <a:t> </a:t>
            </a:r>
            <a:r>
              <a:rPr lang="sk-SK" dirty="0" err="1">
                <a:hlinkClick r:id="rId3"/>
              </a:rPr>
              <a:t>Union</a:t>
            </a:r>
            <a:r>
              <a:rPr lang="sk-SK" dirty="0">
                <a:hlinkClick r:id="rId3"/>
              </a:rPr>
              <a:t> (europa.eu)</a:t>
            </a:r>
            <a:endParaRPr lang="sk-SK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926B8084-F291-DB2A-9E23-5EF0F364E500}"/>
              </a:ext>
            </a:extLst>
          </p:cNvPr>
          <p:cNvSpPr txBox="1"/>
          <p:nvPr/>
        </p:nvSpPr>
        <p:spPr>
          <a:xfrm>
            <a:off x="119974" y="1249863"/>
            <a:ext cx="56517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History of Sweden - 17 Most Important Events - </a:t>
            </a:r>
            <a:r>
              <a:rPr lang="en-US" dirty="0" err="1">
                <a:hlinkClick r:id="rId4"/>
              </a:rPr>
              <a:t>Hej</a:t>
            </a:r>
            <a:r>
              <a:rPr lang="en-US" dirty="0">
                <a:hlinkClick r:id="rId4"/>
              </a:rPr>
              <a:t> Sweden</a:t>
            </a:r>
            <a:endParaRPr lang="sk-SK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D962066E-9635-4A3B-0013-5110E05FD41B}"/>
              </a:ext>
            </a:extLst>
          </p:cNvPr>
          <p:cNvSpPr txBox="1"/>
          <p:nvPr/>
        </p:nvSpPr>
        <p:spPr>
          <a:xfrm>
            <a:off x="119974" y="156128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 err="1">
                <a:hlinkClick r:id="rId5"/>
              </a:rPr>
              <a:t>sweden</a:t>
            </a:r>
            <a:r>
              <a:rPr lang="sk-SK" dirty="0">
                <a:hlinkClick r:id="rId5"/>
              </a:rPr>
              <a:t> ww2 - Bing </a:t>
            </a:r>
            <a:r>
              <a:rPr lang="sk-SK" dirty="0" err="1">
                <a:hlinkClick r:id="rId5"/>
              </a:rPr>
              <a:t>images</a:t>
            </a:r>
            <a:endParaRPr lang="sk-SK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B5E6C111-3F80-BB52-84C1-32C6713A25D6}"/>
              </a:ext>
            </a:extLst>
          </p:cNvPr>
          <p:cNvSpPr txBox="1"/>
          <p:nvPr/>
        </p:nvSpPr>
        <p:spPr>
          <a:xfrm>
            <a:off x="119974" y="1929637"/>
            <a:ext cx="89397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Softer but Strong: Euroscepticism and Party Politics in Sweden | Opposing Europe ? The Comparative Party Politics of Euroscepticism | Oxford Academic (oup.com)</a:t>
            </a:r>
            <a:endParaRPr lang="sk-SK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2FB88E42-A6AB-D3E3-AB03-823BBF415D6F}"/>
              </a:ext>
            </a:extLst>
          </p:cNvPr>
          <p:cNvSpPr txBox="1"/>
          <p:nvPr/>
        </p:nvSpPr>
        <p:spPr>
          <a:xfrm>
            <a:off x="119974" y="245434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 err="1">
                <a:hlinkClick r:id="rId7"/>
              </a:rPr>
              <a:t>sweden</a:t>
            </a:r>
            <a:r>
              <a:rPr lang="sk-SK" dirty="0">
                <a:hlinkClick r:id="rId7"/>
              </a:rPr>
              <a:t> </a:t>
            </a:r>
            <a:r>
              <a:rPr lang="sk-SK" dirty="0" err="1">
                <a:hlinkClick r:id="rId7"/>
              </a:rPr>
              <a:t>eurosceptic</a:t>
            </a:r>
            <a:r>
              <a:rPr lang="sk-SK" dirty="0">
                <a:hlinkClick r:id="rId7"/>
              </a:rPr>
              <a:t> </a:t>
            </a:r>
            <a:r>
              <a:rPr lang="sk-SK" dirty="0" err="1">
                <a:hlinkClick r:id="rId7"/>
              </a:rPr>
              <a:t>parties</a:t>
            </a:r>
            <a:r>
              <a:rPr lang="sk-SK" dirty="0">
                <a:hlinkClick r:id="rId7"/>
              </a:rPr>
              <a:t> - Bing</a:t>
            </a:r>
            <a:endParaRPr lang="sk-SK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06ECE78B-1A23-A618-539F-ABD6767A051E}"/>
              </a:ext>
            </a:extLst>
          </p:cNvPr>
          <p:cNvSpPr txBox="1"/>
          <p:nvPr/>
        </p:nvSpPr>
        <p:spPr>
          <a:xfrm>
            <a:off x="119974" y="2847317"/>
            <a:ext cx="78307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Stability and Growth Pact (SGP): Meaning, History, and Criticism (investopedia.com)</a:t>
            </a:r>
            <a:endParaRPr lang="sk-SK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5C9C3018-199A-2980-8977-58B8B6E21360}"/>
              </a:ext>
            </a:extLst>
          </p:cNvPr>
          <p:cNvSpPr txBox="1"/>
          <p:nvPr/>
        </p:nvSpPr>
        <p:spPr>
          <a:xfrm>
            <a:off x="119974" y="3201835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Far-right </a:t>
            </a:r>
            <a:r>
              <a:rPr lang="en-US" dirty="0" err="1">
                <a:hlinkClick r:id="rId9"/>
              </a:rPr>
              <a:t>eurosceptic</a:t>
            </a:r>
            <a:r>
              <a:rPr lang="en-US" dirty="0">
                <a:hlinkClick r:id="rId9"/>
              </a:rPr>
              <a:t> party surge in polls ahead of Swedish elections – EURACTIV.com</a:t>
            </a:r>
            <a:endParaRPr lang="sk-SK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53632D29-7F68-2934-8A8E-3DD80664AD51}"/>
              </a:ext>
            </a:extLst>
          </p:cNvPr>
          <p:cNvSpPr txBox="1"/>
          <p:nvPr/>
        </p:nvSpPr>
        <p:spPr>
          <a:xfrm>
            <a:off x="119974" y="3692719"/>
            <a:ext cx="84598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0"/>
              </a:rPr>
              <a:t>Sweden’s Policy of Neutrality: Success Through Flexibility? | Successful Public Policy in the Nordic Countries: Cases, Lessons, Challenges | Oxford Academic (oup.com)</a:t>
            </a:r>
            <a:endParaRPr lang="sk-SK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226ED230-D088-0C69-1785-3CD2BE8E0B18}"/>
              </a:ext>
            </a:extLst>
          </p:cNvPr>
          <p:cNvSpPr txBox="1"/>
          <p:nvPr/>
        </p:nvSpPr>
        <p:spPr>
          <a:xfrm>
            <a:off x="119973" y="4237636"/>
            <a:ext cx="76686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  <a:hlinkClick r:id="rId11"/>
              </a:rPr>
              <a:t>Sweden’s recovery plan within the EU Recovery and Resilience Facility - Government.se</a:t>
            </a:r>
            <a:endParaRPr lang="sk-SK" dirty="0">
              <a:latin typeface="+mj-lt"/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82A92611-97CB-B899-BC6E-140BF70FE4BC}"/>
              </a:ext>
            </a:extLst>
          </p:cNvPr>
          <p:cNvSpPr txBox="1"/>
          <p:nvPr/>
        </p:nvSpPr>
        <p:spPr>
          <a:xfrm>
            <a:off x="119974" y="455293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2"/>
              </a:rPr>
              <a:t>Sweden's support to Ukraine - Government.se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/>
          <p:nvPr/>
        </p:nvSpPr>
        <p:spPr>
          <a:xfrm>
            <a:off x="480975" y="752475"/>
            <a:ext cx="1908840" cy="3895719"/>
          </a:xfrm>
          <a:custGeom>
            <a:avLst/>
            <a:gdLst/>
            <a:ahLst/>
            <a:cxnLst/>
            <a:rect l="l" t="t" r="r" b="b"/>
            <a:pathLst>
              <a:path w="47310" h="96626" extrusionOk="0">
                <a:moveTo>
                  <a:pt x="29461" y="70178"/>
                </a:moveTo>
                <a:lnTo>
                  <a:pt x="28582" y="71371"/>
                </a:lnTo>
                <a:lnTo>
                  <a:pt x="29273" y="72375"/>
                </a:lnTo>
                <a:lnTo>
                  <a:pt x="29650" y="72668"/>
                </a:lnTo>
                <a:lnTo>
                  <a:pt x="29670" y="71601"/>
                </a:lnTo>
                <a:lnTo>
                  <a:pt x="30612" y="70869"/>
                </a:lnTo>
                <a:lnTo>
                  <a:pt x="30612" y="70178"/>
                </a:lnTo>
                <a:close/>
                <a:moveTo>
                  <a:pt x="33144" y="77062"/>
                </a:moveTo>
                <a:lnTo>
                  <a:pt x="32746" y="77292"/>
                </a:lnTo>
                <a:lnTo>
                  <a:pt x="33144" y="78004"/>
                </a:lnTo>
                <a:lnTo>
                  <a:pt x="33625" y="77439"/>
                </a:lnTo>
                <a:lnTo>
                  <a:pt x="33144" y="77062"/>
                </a:lnTo>
                <a:close/>
                <a:moveTo>
                  <a:pt x="1905" y="79866"/>
                </a:moveTo>
                <a:lnTo>
                  <a:pt x="1277" y="79992"/>
                </a:lnTo>
                <a:lnTo>
                  <a:pt x="1214" y="80598"/>
                </a:lnTo>
                <a:lnTo>
                  <a:pt x="1717" y="80577"/>
                </a:lnTo>
                <a:lnTo>
                  <a:pt x="1905" y="79866"/>
                </a:lnTo>
                <a:close/>
                <a:moveTo>
                  <a:pt x="34567" y="80703"/>
                </a:moveTo>
                <a:lnTo>
                  <a:pt x="33604" y="80724"/>
                </a:lnTo>
                <a:lnTo>
                  <a:pt x="33102" y="81268"/>
                </a:lnTo>
                <a:lnTo>
                  <a:pt x="33416" y="81645"/>
                </a:lnTo>
                <a:lnTo>
                  <a:pt x="33939" y="81205"/>
                </a:lnTo>
                <a:lnTo>
                  <a:pt x="34776" y="80996"/>
                </a:lnTo>
                <a:lnTo>
                  <a:pt x="34567" y="80703"/>
                </a:lnTo>
                <a:close/>
                <a:moveTo>
                  <a:pt x="32474" y="81540"/>
                </a:moveTo>
                <a:lnTo>
                  <a:pt x="31972" y="81812"/>
                </a:lnTo>
                <a:lnTo>
                  <a:pt x="30968" y="81791"/>
                </a:lnTo>
                <a:lnTo>
                  <a:pt x="30340" y="82502"/>
                </a:lnTo>
                <a:lnTo>
                  <a:pt x="29880" y="83277"/>
                </a:lnTo>
                <a:lnTo>
                  <a:pt x="29252" y="83883"/>
                </a:lnTo>
                <a:lnTo>
                  <a:pt x="29545" y="84846"/>
                </a:lnTo>
                <a:lnTo>
                  <a:pt x="29189" y="85055"/>
                </a:lnTo>
                <a:lnTo>
                  <a:pt x="30152" y="86290"/>
                </a:lnTo>
                <a:lnTo>
                  <a:pt x="30507" y="86164"/>
                </a:lnTo>
                <a:lnTo>
                  <a:pt x="30298" y="86875"/>
                </a:lnTo>
                <a:lnTo>
                  <a:pt x="29754" y="87503"/>
                </a:lnTo>
                <a:lnTo>
                  <a:pt x="29817" y="87880"/>
                </a:lnTo>
                <a:lnTo>
                  <a:pt x="30926" y="87587"/>
                </a:lnTo>
                <a:lnTo>
                  <a:pt x="31135" y="87085"/>
                </a:lnTo>
                <a:lnTo>
                  <a:pt x="30821" y="86875"/>
                </a:lnTo>
                <a:lnTo>
                  <a:pt x="30989" y="86352"/>
                </a:lnTo>
                <a:lnTo>
                  <a:pt x="32077" y="85557"/>
                </a:lnTo>
                <a:lnTo>
                  <a:pt x="32223" y="85013"/>
                </a:lnTo>
                <a:lnTo>
                  <a:pt x="32893" y="84260"/>
                </a:lnTo>
                <a:lnTo>
                  <a:pt x="32809" y="83883"/>
                </a:lnTo>
                <a:lnTo>
                  <a:pt x="32139" y="83339"/>
                </a:lnTo>
                <a:lnTo>
                  <a:pt x="32516" y="82586"/>
                </a:lnTo>
                <a:lnTo>
                  <a:pt x="32621" y="82126"/>
                </a:lnTo>
                <a:lnTo>
                  <a:pt x="33018" y="81812"/>
                </a:lnTo>
                <a:lnTo>
                  <a:pt x="32474" y="81540"/>
                </a:lnTo>
                <a:close/>
                <a:moveTo>
                  <a:pt x="24377" y="85390"/>
                </a:moveTo>
                <a:lnTo>
                  <a:pt x="23770" y="86164"/>
                </a:lnTo>
                <a:lnTo>
                  <a:pt x="23916" y="86562"/>
                </a:lnTo>
                <a:lnTo>
                  <a:pt x="23624" y="87817"/>
                </a:lnTo>
                <a:lnTo>
                  <a:pt x="23121" y="88131"/>
                </a:lnTo>
                <a:lnTo>
                  <a:pt x="22766" y="90432"/>
                </a:lnTo>
                <a:lnTo>
                  <a:pt x="22912" y="91249"/>
                </a:lnTo>
                <a:lnTo>
                  <a:pt x="22912" y="91834"/>
                </a:lnTo>
                <a:lnTo>
                  <a:pt x="23205" y="92106"/>
                </a:lnTo>
                <a:lnTo>
                  <a:pt x="23561" y="91353"/>
                </a:lnTo>
                <a:lnTo>
                  <a:pt x="24042" y="89993"/>
                </a:lnTo>
                <a:lnTo>
                  <a:pt x="24230" y="88591"/>
                </a:lnTo>
                <a:lnTo>
                  <a:pt x="24712" y="87127"/>
                </a:lnTo>
                <a:lnTo>
                  <a:pt x="24879" y="85850"/>
                </a:lnTo>
                <a:lnTo>
                  <a:pt x="24377" y="85390"/>
                </a:lnTo>
                <a:close/>
                <a:moveTo>
                  <a:pt x="31240" y="1"/>
                </a:moveTo>
                <a:lnTo>
                  <a:pt x="30863" y="168"/>
                </a:lnTo>
                <a:lnTo>
                  <a:pt x="29817" y="356"/>
                </a:lnTo>
                <a:lnTo>
                  <a:pt x="28729" y="42"/>
                </a:lnTo>
                <a:lnTo>
                  <a:pt x="28792" y="900"/>
                </a:lnTo>
                <a:lnTo>
                  <a:pt x="29524" y="1277"/>
                </a:lnTo>
                <a:lnTo>
                  <a:pt x="29775" y="2177"/>
                </a:lnTo>
                <a:lnTo>
                  <a:pt x="29022" y="2532"/>
                </a:lnTo>
                <a:lnTo>
                  <a:pt x="28875" y="3851"/>
                </a:lnTo>
                <a:lnTo>
                  <a:pt x="29419" y="4541"/>
                </a:lnTo>
                <a:lnTo>
                  <a:pt x="29419" y="5587"/>
                </a:lnTo>
                <a:lnTo>
                  <a:pt x="28959" y="5357"/>
                </a:lnTo>
                <a:lnTo>
                  <a:pt x="28499" y="5504"/>
                </a:lnTo>
                <a:lnTo>
                  <a:pt x="27850" y="5043"/>
                </a:lnTo>
                <a:lnTo>
                  <a:pt x="26783" y="4939"/>
                </a:lnTo>
                <a:lnTo>
                  <a:pt x="25821" y="4353"/>
                </a:lnTo>
                <a:lnTo>
                  <a:pt x="24251" y="3997"/>
                </a:lnTo>
                <a:lnTo>
                  <a:pt x="23226" y="4478"/>
                </a:lnTo>
                <a:lnTo>
                  <a:pt x="21866" y="4457"/>
                </a:lnTo>
                <a:lnTo>
                  <a:pt x="21385" y="4729"/>
                </a:lnTo>
                <a:lnTo>
                  <a:pt x="22117" y="5817"/>
                </a:lnTo>
                <a:lnTo>
                  <a:pt x="21908" y="6278"/>
                </a:lnTo>
                <a:lnTo>
                  <a:pt x="21908" y="6738"/>
                </a:lnTo>
                <a:lnTo>
                  <a:pt x="21343" y="7198"/>
                </a:lnTo>
                <a:lnTo>
                  <a:pt x="21929" y="8077"/>
                </a:lnTo>
                <a:lnTo>
                  <a:pt x="21217" y="8684"/>
                </a:lnTo>
                <a:lnTo>
                  <a:pt x="20590" y="8768"/>
                </a:lnTo>
                <a:lnTo>
                  <a:pt x="20150" y="8307"/>
                </a:lnTo>
                <a:lnTo>
                  <a:pt x="19083" y="7868"/>
                </a:lnTo>
                <a:lnTo>
                  <a:pt x="18100" y="8558"/>
                </a:lnTo>
                <a:lnTo>
                  <a:pt x="17388" y="9981"/>
                </a:lnTo>
                <a:lnTo>
                  <a:pt x="16740" y="10274"/>
                </a:lnTo>
                <a:lnTo>
                  <a:pt x="16468" y="11320"/>
                </a:lnTo>
                <a:lnTo>
                  <a:pt x="15882" y="12032"/>
                </a:lnTo>
                <a:lnTo>
                  <a:pt x="15254" y="12304"/>
                </a:lnTo>
                <a:lnTo>
                  <a:pt x="15317" y="14291"/>
                </a:lnTo>
                <a:lnTo>
                  <a:pt x="15840" y="14856"/>
                </a:lnTo>
                <a:lnTo>
                  <a:pt x="16363" y="16112"/>
                </a:lnTo>
                <a:lnTo>
                  <a:pt x="15924" y="17095"/>
                </a:lnTo>
                <a:lnTo>
                  <a:pt x="14564" y="18769"/>
                </a:lnTo>
                <a:lnTo>
                  <a:pt x="13287" y="20841"/>
                </a:lnTo>
                <a:lnTo>
                  <a:pt x="13204" y="21719"/>
                </a:lnTo>
                <a:lnTo>
                  <a:pt x="12471" y="22284"/>
                </a:lnTo>
                <a:lnTo>
                  <a:pt x="10860" y="22598"/>
                </a:lnTo>
                <a:lnTo>
                  <a:pt x="9375" y="23414"/>
                </a:lnTo>
                <a:lnTo>
                  <a:pt x="9333" y="24272"/>
                </a:lnTo>
                <a:lnTo>
                  <a:pt x="10002" y="24879"/>
                </a:lnTo>
                <a:lnTo>
                  <a:pt x="10044" y="26113"/>
                </a:lnTo>
                <a:lnTo>
                  <a:pt x="9563" y="27222"/>
                </a:lnTo>
                <a:lnTo>
                  <a:pt x="9082" y="29168"/>
                </a:lnTo>
                <a:lnTo>
                  <a:pt x="9019" y="31177"/>
                </a:lnTo>
                <a:lnTo>
                  <a:pt x="7408" y="34734"/>
                </a:lnTo>
                <a:lnTo>
                  <a:pt x="7345" y="35780"/>
                </a:lnTo>
                <a:lnTo>
                  <a:pt x="7784" y="36429"/>
                </a:lnTo>
                <a:lnTo>
                  <a:pt x="7931" y="38040"/>
                </a:lnTo>
                <a:lnTo>
                  <a:pt x="7115" y="39044"/>
                </a:lnTo>
                <a:lnTo>
                  <a:pt x="5504" y="38960"/>
                </a:lnTo>
                <a:lnTo>
                  <a:pt x="4227" y="38709"/>
                </a:lnTo>
                <a:lnTo>
                  <a:pt x="3223" y="39274"/>
                </a:lnTo>
                <a:lnTo>
                  <a:pt x="2156" y="40969"/>
                </a:lnTo>
                <a:lnTo>
                  <a:pt x="1821" y="42894"/>
                </a:lnTo>
                <a:lnTo>
                  <a:pt x="2261" y="45070"/>
                </a:lnTo>
                <a:lnTo>
                  <a:pt x="2533" y="47351"/>
                </a:lnTo>
                <a:lnTo>
                  <a:pt x="2135" y="48648"/>
                </a:lnTo>
                <a:lnTo>
                  <a:pt x="2637" y="49841"/>
                </a:lnTo>
                <a:lnTo>
                  <a:pt x="2888" y="51556"/>
                </a:lnTo>
                <a:lnTo>
                  <a:pt x="2574" y="53147"/>
                </a:lnTo>
                <a:lnTo>
                  <a:pt x="2637" y="54758"/>
                </a:lnTo>
                <a:lnTo>
                  <a:pt x="4018" y="55365"/>
                </a:lnTo>
                <a:lnTo>
                  <a:pt x="5650" y="56997"/>
                </a:lnTo>
                <a:lnTo>
                  <a:pt x="5190" y="57959"/>
                </a:lnTo>
                <a:lnTo>
                  <a:pt x="5169" y="59340"/>
                </a:lnTo>
                <a:lnTo>
                  <a:pt x="3014" y="59989"/>
                </a:lnTo>
                <a:lnTo>
                  <a:pt x="2951" y="60700"/>
                </a:lnTo>
                <a:lnTo>
                  <a:pt x="3830" y="62269"/>
                </a:lnTo>
                <a:lnTo>
                  <a:pt x="4165" y="64215"/>
                </a:lnTo>
                <a:lnTo>
                  <a:pt x="4855" y="65094"/>
                </a:lnTo>
                <a:lnTo>
                  <a:pt x="4165" y="66412"/>
                </a:lnTo>
                <a:lnTo>
                  <a:pt x="4248" y="67291"/>
                </a:lnTo>
                <a:lnTo>
                  <a:pt x="3830" y="67940"/>
                </a:lnTo>
                <a:lnTo>
                  <a:pt x="2365" y="68086"/>
                </a:lnTo>
                <a:lnTo>
                  <a:pt x="2072" y="68567"/>
                </a:lnTo>
                <a:lnTo>
                  <a:pt x="2533" y="69425"/>
                </a:lnTo>
                <a:lnTo>
                  <a:pt x="1884" y="69739"/>
                </a:lnTo>
                <a:lnTo>
                  <a:pt x="1507" y="70471"/>
                </a:lnTo>
                <a:lnTo>
                  <a:pt x="2219" y="71622"/>
                </a:lnTo>
                <a:lnTo>
                  <a:pt x="2428" y="74279"/>
                </a:lnTo>
                <a:lnTo>
                  <a:pt x="1926" y="75137"/>
                </a:lnTo>
                <a:lnTo>
                  <a:pt x="1382" y="74279"/>
                </a:lnTo>
                <a:lnTo>
                  <a:pt x="796" y="73924"/>
                </a:lnTo>
                <a:lnTo>
                  <a:pt x="733" y="74007"/>
                </a:lnTo>
                <a:lnTo>
                  <a:pt x="1" y="74405"/>
                </a:lnTo>
                <a:lnTo>
                  <a:pt x="168" y="76246"/>
                </a:lnTo>
                <a:lnTo>
                  <a:pt x="545" y="76748"/>
                </a:lnTo>
                <a:lnTo>
                  <a:pt x="628" y="78108"/>
                </a:lnTo>
                <a:lnTo>
                  <a:pt x="1298" y="78443"/>
                </a:lnTo>
                <a:lnTo>
                  <a:pt x="1549" y="78757"/>
                </a:lnTo>
                <a:lnTo>
                  <a:pt x="1424" y="79678"/>
                </a:lnTo>
                <a:lnTo>
                  <a:pt x="2449" y="79259"/>
                </a:lnTo>
                <a:lnTo>
                  <a:pt x="1800" y="78673"/>
                </a:lnTo>
                <a:lnTo>
                  <a:pt x="1926" y="78004"/>
                </a:lnTo>
                <a:lnTo>
                  <a:pt x="2365" y="78004"/>
                </a:lnTo>
                <a:lnTo>
                  <a:pt x="2156" y="78422"/>
                </a:lnTo>
                <a:lnTo>
                  <a:pt x="2951" y="78841"/>
                </a:lnTo>
                <a:lnTo>
                  <a:pt x="3202" y="79301"/>
                </a:lnTo>
                <a:lnTo>
                  <a:pt x="2240" y="80013"/>
                </a:lnTo>
                <a:lnTo>
                  <a:pt x="2093" y="80703"/>
                </a:lnTo>
                <a:lnTo>
                  <a:pt x="2365" y="81352"/>
                </a:lnTo>
                <a:lnTo>
                  <a:pt x="2240" y="82293"/>
                </a:lnTo>
                <a:lnTo>
                  <a:pt x="1821" y="82691"/>
                </a:lnTo>
                <a:lnTo>
                  <a:pt x="2365" y="83381"/>
                </a:lnTo>
                <a:lnTo>
                  <a:pt x="3139" y="83570"/>
                </a:lnTo>
                <a:lnTo>
                  <a:pt x="3621" y="84678"/>
                </a:lnTo>
                <a:lnTo>
                  <a:pt x="4039" y="84992"/>
                </a:lnTo>
                <a:lnTo>
                  <a:pt x="4897" y="86583"/>
                </a:lnTo>
                <a:lnTo>
                  <a:pt x="5022" y="87796"/>
                </a:lnTo>
                <a:lnTo>
                  <a:pt x="5985" y="88152"/>
                </a:lnTo>
                <a:lnTo>
                  <a:pt x="6236" y="88968"/>
                </a:lnTo>
                <a:lnTo>
                  <a:pt x="7115" y="89763"/>
                </a:lnTo>
                <a:lnTo>
                  <a:pt x="8140" y="89240"/>
                </a:lnTo>
                <a:lnTo>
                  <a:pt x="8412" y="90286"/>
                </a:lnTo>
                <a:lnTo>
                  <a:pt x="7722" y="91458"/>
                </a:lnTo>
                <a:lnTo>
                  <a:pt x="6550" y="91583"/>
                </a:lnTo>
                <a:lnTo>
                  <a:pt x="6362" y="92023"/>
                </a:lnTo>
                <a:lnTo>
                  <a:pt x="7010" y="92378"/>
                </a:lnTo>
                <a:lnTo>
                  <a:pt x="7157" y="93153"/>
                </a:lnTo>
                <a:lnTo>
                  <a:pt x="8140" y="93425"/>
                </a:lnTo>
                <a:lnTo>
                  <a:pt x="8559" y="95433"/>
                </a:lnTo>
                <a:lnTo>
                  <a:pt x="8015" y="96207"/>
                </a:lnTo>
                <a:lnTo>
                  <a:pt x="8517" y="96626"/>
                </a:lnTo>
                <a:lnTo>
                  <a:pt x="9458" y="96626"/>
                </a:lnTo>
                <a:lnTo>
                  <a:pt x="11844" y="96040"/>
                </a:lnTo>
                <a:lnTo>
                  <a:pt x="13036" y="96438"/>
                </a:lnTo>
                <a:lnTo>
                  <a:pt x="13957" y="95663"/>
                </a:lnTo>
                <a:lnTo>
                  <a:pt x="13894" y="94973"/>
                </a:lnTo>
                <a:lnTo>
                  <a:pt x="13350" y="94575"/>
                </a:lnTo>
                <a:lnTo>
                  <a:pt x="13978" y="93173"/>
                </a:lnTo>
                <a:lnTo>
                  <a:pt x="15463" y="93006"/>
                </a:lnTo>
                <a:lnTo>
                  <a:pt x="15798" y="91646"/>
                </a:lnTo>
                <a:lnTo>
                  <a:pt x="16049" y="92274"/>
                </a:lnTo>
                <a:lnTo>
                  <a:pt x="17765" y="92525"/>
                </a:lnTo>
                <a:lnTo>
                  <a:pt x="18811" y="92002"/>
                </a:lnTo>
                <a:lnTo>
                  <a:pt x="19669" y="92357"/>
                </a:lnTo>
                <a:lnTo>
                  <a:pt x="20171" y="92943"/>
                </a:lnTo>
                <a:lnTo>
                  <a:pt x="21217" y="91813"/>
                </a:lnTo>
                <a:lnTo>
                  <a:pt x="21552" y="90119"/>
                </a:lnTo>
                <a:lnTo>
                  <a:pt x="22284" y="89407"/>
                </a:lnTo>
                <a:lnTo>
                  <a:pt x="22473" y="87294"/>
                </a:lnTo>
                <a:lnTo>
                  <a:pt x="22891" y="86603"/>
                </a:lnTo>
                <a:lnTo>
                  <a:pt x="22075" y="85976"/>
                </a:lnTo>
                <a:lnTo>
                  <a:pt x="22180" y="85097"/>
                </a:lnTo>
                <a:lnTo>
                  <a:pt x="22954" y="84281"/>
                </a:lnTo>
                <a:lnTo>
                  <a:pt x="22201" y="83423"/>
                </a:lnTo>
                <a:lnTo>
                  <a:pt x="23038" y="82733"/>
                </a:lnTo>
                <a:lnTo>
                  <a:pt x="21991" y="82147"/>
                </a:lnTo>
                <a:lnTo>
                  <a:pt x="22473" y="81393"/>
                </a:lnTo>
                <a:lnTo>
                  <a:pt x="21887" y="80598"/>
                </a:lnTo>
                <a:lnTo>
                  <a:pt x="22933" y="80954"/>
                </a:lnTo>
                <a:lnTo>
                  <a:pt x="24042" y="80766"/>
                </a:lnTo>
                <a:lnTo>
                  <a:pt x="23038" y="79908"/>
                </a:lnTo>
                <a:lnTo>
                  <a:pt x="23519" y="78925"/>
                </a:lnTo>
                <a:lnTo>
                  <a:pt x="23456" y="78422"/>
                </a:lnTo>
                <a:lnTo>
                  <a:pt x="22075" y="77962"/>
                </a:lnTo>
                <a:lnTo>
                  <a:pt x="23812" y="77920"/>
                </a:lnTo>
                <a:lnTo>
                  <a:pt x="22891" y="77020"/>
                </a:lnTo>
                <a:lnTo>
                  <a:pt x="22096" y="76937"/>
                </a:lnTo>
                <a:lnTo>
                  <a:pt x="22640" y="76330"/>
                </a:lnTo>
                <a:lnTo>
                  <a:pt x="23142" y="76330"/>
                </a:lnTo>
                <a:lnTo>
                  <a:pt x="23289" y="76539"/>
                </a:lnTo>
                <a:lnTo>
                  <a:pt x="23833" y="76079"/>
                </a:lnTo>
                <a:lnTo>
                  <a:pt x="23791" y="75535"/>
                </a:lnTo>
                <a:lnTo>
                  <a:pt x="24586" y="76079"/>
                </a:lnTo>
                <a:lnTo>
                  <a:pt x="24691" y="75200"/>
                </a:lnTo>
                <a:lnTo>
                  <a:pt x="25339" y="74572"/>
                </a:lnTo>
                <a:lnTo>
                  <a:pt x="25988" y="74489"/>
                </a:lnTo>
                <a:lnTo>
                  <a:pt x="25821" y="73945"/>
                </a:lnTo>
                <a:lnTo>
                  <a:pt x="26197" y="73484"/>
                </a:lnTo>
                <a:lnTo>
                  <a:pt x="26511" y="73882"/>
                </a:lnTo>
                <a:lnTo>
                  <a:pt x="26344" y="74677"/>
                </a:lnTo>
                <a:lnTo>
                  <a:pt x="26888" y="74698"/>
                </a:lnTo>
                <a:lnTo>
                  <a:pt x="27704" y="73568"/>
                </a:lnTo>
                <a:lnTo>
                  <a:pt x="28331" y="73568"/>
                </a:lnTo>
                <a:lnTo>
                  <a:pt x="28980" y="73066"/>
                </a:lnTo>
                <a:lnTo>
                  <a:pt x="28875" y="72250"/>
                </a:lnTo>
                <a:lnTo>
                  <a:pt x="28310" y="71810"/>
                </a:lnTo>
                <a:lnTo>
                  <a:pt x="27160" y="71518"/>
                </a:lnTo>
                <a:lnTo>
                  <a:pt x="26344" y="71936"/>
                </a:lnTo>
                <a:lnTo>
                  <a:pt x="25862" y="71748"/>
                </a:lnTo>
                <a:lnTo>
                  <a:pt x="25109" y="72145"/>
                </a:lnTo>
                <a:lnTo>
                  <a:pt x="24502" y="71413"/>
                </a:lnTo>
                <a:lnTo>
                  <a:pt x="23498" y="71225"/>
                </a:lnTo>
                <a:lnTo>
                  <a:pt x="22891" y="70869"/>
                </a:lnTo>
                <a:lnTo>
                  <a:pt x="21636" y="70890"/>
                </a:lnTo>
                <a:lnTo>
                  <a:pt x="21552" y="71329"/>
                </a:lnTo>
                <a:lnTo>
                  <a:pt x="21175" y="71078"/>
                </a:lnTo>
                <a:lnTo>
                  <a:pt x="19753" y="70932"/>
                </a:lnTo>
                <a:lnTo>
                  <a:pt x="19711" y="70618"/>
                </a:lnTo>
                <a:lnTo>
                  <a:pt x="20380" y="70346"/>
                </a:lnTo>
                <a:lnTo>
                  <a:pt x="21175" y="70722"/>
                </a:lnTo>
                <a:lnTo>
                  <a:pt x="21866" y="69885"/>
                </a:lnTo>
                <a:lnTo>
                  <a:pt x="22243" y="70262"/>
                </a:lnTo>
                <a:lnTo>
                  <a:pt x="22954" y="70074"/>
                </a:lnTo>
                <a:lnTo>
                  <a:pt x="23289" y="69509"/>
                </a:lnTo>
                <a:lnTo>
                  <a:pt x="24126" y="69676"/>
                </a:lnTo>
                <a:lnTo>
                  <a:pt x="24523" y="70074"/>
                </a:lnTo>
                <a:lnTo>
                  <a:pt x="25067" y="70032"/>
                </a:lnTo>
                <a:lnTo>
                  <a:pt x="25109" y="69509"/>
                </a:lnTo>
                <a:lnTo>
                  <a:pt x="25590" y="69927"/>
                </a:lnTo>
                <a:lnTo>
                  <a:pt x="26637" y="70283"/>
                </a:lnTo>
                <a:lnTo>
                  <a:pt x="26553" y="70827"/>
                </a:lnTo>
                <a:lnTo>
                  <a:pt x="27348" y="71225"/>
                </a:lnTo>
                <a:lnTo>
                  <a:pt x="28624" y="70932"/>
                </a:lnTo>
                <a:lnTo>
                  <a:pt x="28959" y="70074"/>
                </a:lnTo>
                <a:lnTo>
                  <a:pt x="30152" y="68902"/>
                </a:lnTo>
                <a:lnTo>
                  <a:pt x="30738" y="67605"/>
                </a:lnTo>
                <a:lnTo>
                  <a:pt x="29817" y="66789"/>
                </a:lnTo>
                <a:lnTo>
                  <a:pt x="29817" y="66140"/>
                </a:lnTo>
                <a:lnTo>
                  <a:pt x="28415" y="65387"/>
                </a:lnTo>
                <a:lnTo>
                  <a:pt x="28666" y="64906"/>
                </a:lnTo>
                <a:lnTo>
                  <a:pt x="26992" y="63734"/>
                </a:lnTo>
                <a:lnTo>
                  <a:pt x="26762" y="63002"/>
                </a:lnTo>
                <a:lnTo>
                  <a:pt x="26113" y="62520"/>
                </a:lnTo>
                <a:lnTo>
                  <a:pt x="25297" y="63420"/>
                </a:lnTo>
                <a:lnTo>
                  <a:pt x="24795" y="62646"/>
                </a:lnTo>
                <a:lnTo>
                  <a:pt x="24335" y="62918"/>
                </a:lnTo>
                <a:lnTo>
                  <a:pt x="24335" y="62102"/>
                </a:lnTo>
                <a:lnTo>
                  <a:pt x="23686" y="61976"/>
                </a:lnTo>
                <a:lnTo>
                  <a:pt x="23226" y="61328"/>
                </a:lnTo>
                <a:lnTo>
                  <a:pt x="22682" y="60784"/>
                </a:lnTo>
                <a:lnTo>
                  <a:pt x="23331" y="60051"/>
                </a:lnTo>
                <a:lnTo>
                  <a:pt x="22828" y="59110"/>
                </a:lnTo>
                <a:lnTo>
                  <a:pt x="23268" y="58880"/>
                </a:lnTo>
                <a:lnTo>
                  <a:pt x="23268" y="58378"/>
                </a:lnTo>
                <a:lnTo>
                  <a:pt x="22556" y="58106"/>
                </a:lnTo>
                <a:lnTo>
                  <a:pt x="23268" y="57289"/>
                </a:lnTo>
                <a:lnTo>
                  <a:pt x="22954" y="56034"/>
                </a:lnTo>
                <a:lnTo>
                  <a:pt x="23184" y="55783"/>
                </a:lnTo>
                <a:lnTo>
                  <a:pt x="23791" y="56264"/>
                </a:lnTo>
                <a:lnTo>
                  <a:pt x="23896" y="55406"/>
                </a:lnTo>
                <a:lnTo>
                  <a:pt x="23184" y="54737"/>
                </a:lnTo>
                <a:lnTo>
                  <a:pt x="23435" y="53460"/>
                </a:lnTo>
                <a:lnTo>
                  <a:pt x="23268" y="52498"/>
                </a:lnTo>
                <a:lnTo>
                  <a:pt x="23498" y="52184"/>
                </a:lnTo>
                <a:lnTo>
                  <a:pt x="23372" y="51117"/>
                </a:lnTo>
                <a:lnTo>
                  <a:pt x="22284" y="49862"/>
                </a:lnTo>
                <a:lnTo>
                  <a:pt x="22284" y="49862"/>
                </a:lnTo>
                <a:lnTo>
                  <a:pt x="23038" y="50092"/>
                </a:lnTo>
                <a:lnTo>
                  <a:pt x="24398" y="49883"/>
                </a:lnTo>
                <a:lnTo>
                  <a:pt x="25172" y="48857"/>
                </a:lnTo>
                <a:lnTo>
                  <a:pt x="24795" y="48125"/>
                </a:lnTo>
                <a:lnTo>
                  <a:pt x="25046" y="47665"/>
                </a:lnTo>
                <a:lnTo>
                  <a:pt x="25862" y="47874"/>
                </a:lnTo>
                <a:lnTo>
                  <a:pt x="27160" y="46849"/>
                </a:lnTo>
                <a:lnTo>
                  <a:pt x="27222" y="46367"/>
                </a:lnTo>
                <a:lnTo>
                  <a:pt x="26595" y="46242"/>
                </a:lnTo>
                <a:lnTo>
                  <a:pt x="26888" y="45530"/>
                </a:lnTo>
                <a:lnTo>
                  <a:pt x="27494" y="44945"/>
                </a:lnTo>
                <a:lnTo>
                  <a:pt x="27913" y="45405"/>
                </a:lnTo>
                <a:lnTo>
                  <a:pt x="28331" y="45321"/>
                </a:lnTo>
                <a:lnTo>
                  <a:pt x="28582" y="44401"/>
                </a:lnTo>
                <a:lnTo>
                  <a:pt x="28980" y="44401"/>
                </a:lnTo>
                <a:lnTo>
                  <a:pt x="29378" y="44945"/>
                </a:lnTo>
                <a:lnTo>
                  <a:pt x="30026" y="44442"/>
                </a:lnTo>
                <a:lnTo>
                  <a:pt x="30026" y="43459"/>
                </a:lnTo>
                <a:lnTo>
                  <a:pt x="30466" y="42580"/>
                </a:lnTo>
                <a:lnTo>
                  <a:pt x="31156" y="42580"/>
                </a:lnTo>
                <a:lnTo>
                  <a:pt x="31261" y="43208"/>
                </a:lnTo>
                <a:lnTo>
                  <a:pt x="31847" y="43250"/>
                </a:lnTo>
                <a:lnTo>
                  <a:pt x="32307" y="42371"/>
                </a:lnTo>
                <a:lnTo>
                  <a:pt x="33479" y="41785"/>
                </a:lnTo>
                <a:lnTo>
                  <a:pt x="33102" y="40990"/>
                </a:lnTo>
                <a:lnTo>
                  <a:pt x="33248" y="40258"/>
                </a:lnTo>
                <a:lnTo>
                  <a:pt x="33751" y="40844"/>
                </a:lnTo>
                <a:lnTo>
                  <a:pt x="34713" y="40007"/>
                </a:lnTo>
                <a:lnTo>
                  <a:pt x="35320" y="40007"/>
                </a:lnTo>
                <a:lnTo>
                  <a:pt x="36261" y="38605"/>
                </a:lnTo>
                <a:lnTo>
                  <a:pt x="36094" y="37224"/>
                </a:lnTo>
                <a:lnTo>
                  <a:pt x="36805" y="36470"/>
                </a:lnTo>
                <a:lnTo>
                  <a:pt x="37412" y="36429"/>
                </a:lnTo>
                <a:lnTo>
                  <a:pt x="38333" y="35362"/>
                </a:lnTo>
                <a:lnTo>
                  <a:pt x="37663" y="35362"/>
                </a:lnTo>
                <a:lnTo>
                  <a:pt x="37140" y="34671"/>
                </a:lnTo>
                <a:lnTo>
                  <a:pt x="37684" y="34483"/>
                </a:lnTo>
                <a:lnTo>
                  <a:pt x="37412" y="33939"/>
                </a:lnTo>
                <a:lnTo>
                  <a:pt x="36659" y="33792"/>
                </a:lnTo>
                <a:lnTo>
                  <a:pt x="35738" y="33165"/>
                </a:lnTo>
                <a:lnTo>
                  <a:pt x="36868" y="32955"/>
                </a:lnTo>
                <a:lnTo>
                  <a:pt x="36659" y="32349"/>
                </a:lnTo>
                <a:lnTo>
                  <a:pt x="37224" y="30842"/>
                </a:lnTo>
                <a:lnTo>
                  <a:pt x="37517" y="30361"/>
                </a:lnTo>
                <a:lnTo>
                  <a:pt x="37077" y="29838"/>
                </a:lnTo>
                <a:lnTo>
                  <a:pt x="36492" y="29838"/>
                </a:lnTo>
                <a:lnTo>
                  <a:pt x="36094" y="29231"/>
                </a:lnTo>
                <a:lnTo>
                  <a:pt x="36387" y="28917"/>
                </a:lnTo>
                <a:lnTo>
                  <a:pt x="36952" y="29168"/>
                </a:lnTo>
                <a:lnTo>
                  <a:pt x="37140" y="29461"/>
                </a:lnTo>
                <a:lnTo>
                  <a:pt x="37496" y="29356"/>
                </a:lnTo>
                <a:lnTo>
                  <a:pt x="37580" y="28854"/>
                </a:lnTo>
                <a:lnTo>
                  <a:pt x="36680" y="28499"/>
                </a:lnTo>
                <a:lnTo>
                  <a:pt x="37391" y="28143"/>
                </a:lnTo>
                <a:lnTo>
                  <a:pt x="38207" y="28185"/>
                </a:lnTo>
                <a:lnTo>
                  <a:pt x="38981" y="27536"/>
                </a:lnTo>
                <a:lnTo>
                  <a:pt x="38375" y="27159"/>
                </a:lnTo>
                <a:lnTo>
                  <a:pt x="37789" y="26113"/>
                </a:lnTo>
                <a:lnTo>
                  <a:pt x="37789" y="26113"/>
                </a:lnTo>
                <a:lnTo>
                  <a:pt x="38417" y="26323"/>
                </a:lnTo>
                <a:lnTo>
                  <a:pt x="38835" y="26783"/>
                </a:lnTo>
                <a:lnTo>
                  <a:pt x="39525" y="26636"/>
                </a:lnTo>
                <a:lnTo>
                  <a:pt x="39839" y="25967"/>
                </a:lnTo>
                <a:lnTo>
                  <a:pt x="39944" y="25151"/>
                </a:lnTo>
                <a:lnTo>
                  <a:pt x="40446" y="24774"/>
                </a:lnTo>
                <a:lnTo>
                  <a:pt x="41032" y="25737"/>
                </a:lnTo>
                <a:lnTo>
                  <a:pt x="41785" y="24879"/>
                </a:lnTo>
                <a:lnTo>
                  <a:pt x="42141" y="25590"/>
                </a:lnTo>
                <a:lnTo>
                  <a:pt x="42936" y="25883"/>
                </a:lnTo>
                <a:lnTo>
                  <a:pt x="43334" y="25172"/>
                </a:lnTo>
                <a:lnTo>
                  <a:pt x="44087" y="25569"/>
                </a:lnTo>
                <a:lnTo>
                  <a:pt x="45175" y="24921"/>
                </a:lnTo>
                <a:lnTo>
                  <a:pt x="45719" y="25507"/>
                </a:lnTo>
                <a:lnTo>
                  <a:pt x="46619" y="25569"/>
                </a:lnTo>
                <a:lnTo>
                  <a:pt x="47225" y="25172"/>
                </a:lnTo>
                <a:lnTo>
                  <a:pt x="47267" y="25214"/>
                </a:lnTo>
                <a:lnTo>
                  <a:pt x="47309" y="24272"/>
                </a:lnTo>
                <a:lnTo>
                  <a:pt x="46786" y="23770"/>
                </a:lnTo>
                <a:lnTo>
                  <a:pt x="45970" y="22201"/>
                </a:lnTo>
                <a:lnTo>
                  <a:pt x="45070" y="21929"/>
                </a:lnTo>
                <a:lnTo>
                  <a:pt x="44589" y="20694"/>
                </a:lnTo>
                <a:lnTo>
                  <a:pt x="44903" y="20087"/>
                </a:lnTo>
                <a:lnTo>
                  <a:pt x="44903" y="18392"/>
                </a:lnTo>
                <a:lnTo>
                  <a:pt x="44694" y="17765"/>
                </a:lnTo>
                <a:lnTo>
                  <a:pt x="44945" y="17032"/>
                </a:lnTo>
                <a:lnTo>
                  <a:pt x="44631" y="15505"/>
                </a:lnTo>
                <a:lnTo>
                  <a:pt x="44108" y="14815"/>
                </a:lnTo>
                <a:lnTo>
                  <a:pt x="43940" y="13643"/>
                </a:lnTo>
                <a:lnTo>
                  <a:pt x="44380" y="12994"/>
                </a:lnTo>
                <a:lnTo>
                  <a:pt x="44108" y="12032"/>
                </a:lnTo>
                <a:lnTo>
                  <a:pt x="42852" y="11927"/>
                </a:lnTo>
                <a:lnTo>
                  <a:pt x="42748" y="11090"/>
                </a:lnTo>
                <a:lnTo>
                  <a:pt x="43166" y="10107"/>
                </a:lnTo>
                <a:lnTo>
                  <a:pt x="42915" y="8872"/>
                </a:lnTo>
                <a:lnTo>
                  <a:pt x="43271" y="8098"/>
                </a:lnTo>
                <a:lnTo>
                  <a:pt x="42831" y="7491"/>
                </a:lnTo>
                <a:lnTo>
                  <a:pt x="42162" y="7408"/>
                </a:lnTo>
                <a:lnTo>
                  <a:pt x="41367" y="6403"/>
                </a:lnTo>
                <a:lnTo>
                  <a:pt x="41032" y="6487"/>
                </a:lnTo>
                <a:lnTo>
                  <a:pt x="40614" y="6445"/>
                </a:lnTo>
                <a:lnTo>
                  <a:pt x="40258" y="5629"/>
                </a:lnTo>
                <a:lnTo>
                  <a:pt x="39337" y="4688"/>
                </a:lnTo>
                <a:lnTo>
                  <a:pt x="38689" y="4520"/>
                </a:lnTo>
                <a:lnTo>
                  <a:pt x="37977" y="4123"/>
                </a:lnTo>
                <a:lnTo>
                  <a:pt x="36136" y="3997"/>
                </a:lnTo>
                <a:lnTo>
                  <a:pt x="34901" y="3139"/>
                </a:lnTo>
                <a:lnTo>
                  <a:pt x="33227" y="1403"/>
                </a:lnTo>
                <a:lnTo>
                  <a:pt x="32014" y="838"/>
                </a:lnTo>
                <a:lnTo>
                  <a:pt x="3124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504750" y="351138"/>
            <a:ext cx="8134500" cy="2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dirty="0" err="1">
                <a:solidFill>
                  <a:schemeClr val="accent1">
                    <a:lumMod val="75000"/>
                  </a:schemeClr>
                </a:solidFill>
              </a:rPr>
              <a:t>Overview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" name="Google Shape;71;p16"/>
          <p:cNvSpPr txBox="1"/>
          <p:nvPr/>
        </p:nvSpPr>
        <p:spPr>
          <a:xfrm>
            <a:off x="7380663" y="273075"/>
            <a:ext cx="10692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72" name="Google Shape;72;p16"/>
          <p:cNvCxnSpPr>
            <a:cxnSpLocks/>
          </p:cNvCxnSpPr>
          <p:nvPr/>
        </p:nvCxnSpPr>
        <p:spPr>
          <a:xfrm flipH="1">
            <a:off x="1343100" y="1421676"/>
            <a:ext cx="3052800" cy="369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4" name="Google Shape;74;p16"/>
          <p:cNvCxnSpPr>
            <a:cxnSpLocks/>
          </p:cNvCxnSpPr>
          <p:nvPr/>
        </p:nvCxnSpPr>
        <p:spPr>
          <a:xfrm rot="10800000">
            <a:off x="1019100" y="2943151"/>
            <a:ext cx="3376800" cy="384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6" name="Google Shape;76;p16"/>
          <p:cNvCxnSpPr>
            <a:cxnSpLocks/>
          </p:cNvCxnSpPr>
          <p:nvPr/>
        </p:nvCxnSpPr>
        <p:spPr>
          <a:xfrm rot="10800000">
            <a:off x="1704900" y="4172394"/>
            <a:ext cx="2691000" cy="1374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8" name="Google Shape;78;p16"/>
          <p:cNvCxnSpPr>
            <a:cxnSpLocks/>
          </p:cNvCxnSpPr>
          <p:nvPr/>
        </p:nvCxnSpPr>
        <p:spPr>
          <a:xfrm flipH="1">
            <a:off x="1371300" y="2374713"/>
            <a:ext cx="3024600" cy="225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80" name="Google Shape;80;p16"/>
          <p:cNvGrpSpPr/>
          <p:nvPr/>
        </p:nvGrpSpPr>
        <p:grpSpPr>
          <a:xfrm>
            <a:off x="2012694" y="1229277"/>
            <a:ext cx="3410175" cy="933599"/>
            <a:chOff x="5252850" y="954875"/>
            <a:chExt cx="3410175" cy="933599"/>
          </a:xfrm>
        </p:grpSpPr>
        <p:sp>
          <p:nvSpPr>
            <p:cNvPr id="81" name="Google Shape;81;p16"/>
            <p:cNvSpPr txBox="1"/>
            <p:nvPr/>
          </p:nvSpPr>
          <p:spPr>
            <a:xfrm>
              <a:off x="7472325" y="954875"/>
              <a:ext cx="1190700" cy="3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2000" dirty="0" err="1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Capital</a:t>
              </a:r>
              <a:endParaRPr sz="20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2" name="Google Shape;82;p16"/>
            <p:cNvSpPr txBox="1"/>
            <p:nvPr/>
          </p:nvSpPr>
          <p:spPr>
            <a:xfrm>
              <a:off x="5252850" y="1278874"/>
              <a:ext cx="34101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sk-SK" sz="1800" dirty="0" err="1">
                  <a:solidFill>
                    <a:schemeClr val="dk1"/>
                  </a:solidFill>
                  <a:latin typeface="Perpetua" panose="02020502060401020303" pitchFamily="18" charset="0"/>
                  <a:ea typeface="Roboto"/>
                  <a:cs typeface="Roboto"/>
                  <a:sym typeface="Roboto"/>
                </a:rPr>
                <a:t>Stockholm</a:t>
              </a:r>
              <a:endParaRPr sz="1200" dirty="0">
                <a:solidFill>
                  <a:schemeClr val="dk1"/>
                </a:solidFill>
                <a:latin typeface="Perpetua" panose="02020502060401020303" pitchFamily="18" charset="0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3" name="Google Shape;83;p16"/>
          <p:cNvGrpSpPr/>
          <p:nvPr/>
        </p:nvGrpSpPr>
        <p:grpSpPr>
          <a:xfrm>
            <a:off x="2866949" y="2132476"/>
            <a:ext cx="5143989" cy="947354"/>
            <a:chOff x="4997368" y="1880767"/>
            <a:chExt cx="5143989" cy="947354"/>
          </a:xfrm>
        </p:grpSpPr>
        <p:sp>
          <p:nvSpPr>
            <p:cNvPr id="84" name="Google Shape;84;p16"/>
            <p:cNvSpPr txBox="1"/>
            <p:nvPr/>
          </p:nvSpPr>
          <p:spPr>
            <a:xfrm>
              <a:off x="6051953" y="1880767"/>
              <a:ext cx="2798938" cy="3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2000" dirty="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EU </a:t>
              </a:r>
              <a:r>
                <a:rPr lang="sk-SK" sz="2000" dirty="0" err="1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member</a:t>
              </a:r>
              <a:r>
                <a:rPr lang="sk-SK" sz="2000" dirty="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country</a:t>
              </a:r>
              <a:endParaRPr sz="20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5" name="Google Shape;85;p16"/>
            <p:cNvSpPr txBox="1"/>
            <p:nvPr/>
          </p:nvSpPr>
          <p:spPr>
            <a:xfrm>
              <a:off x="4997368" y="2218521"/>
              <a:ext cx="5143989" cy="6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dirty="0">
                  <a:solidFill>
                    <a:schemeClr val="tx1"/>
                  </a:solidFill>
                  <a:effectLst/>
                  <a:latin typeface="Perpetua" panose="02020502060401020303" pitchFamily="18" charset="0"/>
                </a:rPr>
                <a:t>since 1 January 1995</a:t>
              </a:r>
              <a:r>
                <a:rPr lang="sk-SK" sz="1800" b="0" i="0" dirty="0">
                  <a:solidFill>
                    <a:schemeClr val="tx1"/>
                  </a:solidFill>
                  <a:effectLst/>
                  <a:latin typeface="Perpetua" panose="02020502060401020303" pitchFamily="18" charset="0"/>
                </a:rPr>
                <a:t> (</a:t>
              </a:r>
              <a:r>
                <a:rPr lang="sk-SK" sz="1800" b="0" i="0" dirty="0" err="1">
                  <a:solidFill>
                    <a:schemeClr val="tx1"/>
                  </a:solidFill>
                  <a:effectLst/>
                  <a:latin typeface="Perpetua" panose="02020502060401020303" pitchFamily="18" charset="0"/>
                </a:rPr>
                <a:t>the</a:t>
              </a:r>
              <a:r>
                <a:rPr lang="sk-SK" sz="1800" b="0" i="0" dirty="0">
                  <a:solidFill>
                    <a:schemeClr val="tx1"/>
                  </a:solidFill>
                  <a:effectLst/>
                  <a:latin typeface="Perpetua" panose="02020502060401020303" pitchFamily="18" charset="0"/>
                </a:rPr>
                <a:t> 4. </a:t>
              </a:r>
              <a:r>
                <a:rPr lang="sk-SK" sz="1800" b="0" i="0" dirty="0" err="1">
                  <a:solidFill>
                    <a:schemeClr val="tx1"/>
                  </a:solidFill>
                  <a:effectLst/>
                  <a:latin typeface="Perpetua" panose="02020502060401020303" pitchFamily="18" charset="0"/>
                </a:rPr>
                <a:t>enlargement</a:t>
              </a:r>
              <a:r>
                <a:rPr lang="sk-SK" sz="1800" b="0" i="0" dirty="0">
                  <a:solidFill>
                    <a:schemeClr val="tx1"/>
                  </a:solidFill>
                  <a:effectLst/>
                  <a:latin typeface="Perpetua" panose="02020502060401020303" pitchFamily="18" charset="0"/>
                </a:rPr>
                <a:t>)</a:t>
              </a:r>
              <a:endParaRPr dirty="0">
                <a:solidFill>
                  <a:schemeClr val="tx1"/>
                </a:solidFill>
                <a:latin typeface="Perpetua" panose="02020502060401020303" pitchFamily="18" charset="0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6" name="Google Shape;86;p16"/>
          <p:cNvGrpSpPr/>
          <p:nvPr/>
        </p:nvGrpSpPr>
        <p:grpSpPr>
          <a:xfrm>
            <a:off x="4136652" y="3173045"/>
            <a:ext cx="4127205" cy="943851"/>
            <a:chOff x="7273257" y="2847904"/>
            <a:chExt cx="4127205" cy="943851"/>
          </a:xfrm>
        </p:grpSpPr>
        <p:sp>
          <p:nvSpPr>
            <p:cNvPr id="87" name="Google Shape;87;p16"/>
            <p:cNvSpPr txBox="1"/>
            <p:nvPr/>
          </p:nvSpPr>
          <p:spPr>
            <a:xfrm>
              <a:off x="7472325" y="2847904"/>
              <a:ext cx="1190700" cy="3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2000" dirty="0" err="1">
                  <a:solidFill>
                    <a:schemeClr val="accent4">
                      <a:lumMod val="75000"/>
                    </a:schemeClr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Currency</a:t>
              </a:r>
              <a:endParaRPr sz="2000" dirty="0">
                <a:solidFill>
                  <a:schemeClr val="accent4">
                    <a:lumMod val="75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8" name="Google Shape;88;p16"/>
            <p:cNvSpPr txBox="1"/>
            <p:nvPr/>
          </p:nvSpPr>
          <p:spPr>
            <a:xfrm>
              <a:off x="7273257" y="3182155"/>
              <a:ext cx="4127205" cy="6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dirty="0">
                  <a:solidFill>
                    <a:schemeClr val="tx1"/>
                  </a:solidFill>
                  <a:effectLst/>
                  <a:latin typeface="Perpetua" panose="02020502060401020303" pitchFamily="18" charset="0"/>
                </a:rPr>
                <a:t>Swedish </a:t>
              </a:r>
              <a:r>
                <a:rPr lang="sk-SK" sz="1800" dirty="0" err="1">
                  <a:solidFill>
                    <a:schemeClr val="tx1"/>
                  </a:solidFill>
                  <a:latin typeface="Perpetua" panose="02020502060401020303" pitchFamily="18" charset="0"/>
                </a:rPr>
                <a:t>crown</a:t>
              </a:r>
              <a:r>
                <a:rPr lang="en-US" sz="1800" dirty="0">
                  <a:solidFill>
                    <a:schemeClr val="tx1"/>
                  </a:solidFill>
                  <a:latin typeface="Perpetua" panose="02020502060401020303" pitchFamily="18" charset="0"/>
                </a:rPr>
                <a:t> </a:t>
              </a:r>
              <a:r>
                <a:rPr lang="sk-SK" sz="1800" dirty="0">
                  <a:solidFill>
                    <a:schemeClr val="tx1"/>
                  </a:solidFill>
                  <a:latin typeface="Perpetua" panose="02020502060401020303" pitchFamily="18" charset="0"/>
                </a:rPr>
                <a:t>( referendum in 2003- 55.9% </a:t>
              </a:r>
              <a:r>
                <a:rPr lang="sk-SK" sz="1800" dirty="0" err="1">
                  <a:solidFill>
                    <a:schemeClr val="tx1"/>
                  </a:solidFill>
                  <a:latin typeface="Perpetua" panose="02020502060401020303" pitchFamily="18" charset="0"/>
                </a:rPr>
                <a:t>rejected</a:t>
              </a:r>
              <a:r>
                <a:rPr lang="sk-SK" sz="1800" dirty="0">
                  <a:solidFill>
                    <a:schemeClr val="tx1"/>
                  </a:solidFill>
                  <a:latin typeface="Perpetua" panose="02020502060401020303" pitchFamily="18" charset="0"/>
                </a:rPr>
                <a:t> </a:t>
              </a:r>
              <a:r>
                <a:rPr lang="sk-SK" sz="1800" dirty="0" err="1">
                  <a:solidFill>
                    <a:schemeClr val="tx1"/>
                  </a:solidFill>
                  <a:latin typeface="Perpetua" panose="02020502060401020303" pitchFamily="18" charset="0"/>
                </a:rPr>
                <a:t>the</a:t>
              </a:r>
              <a:r>
                <a:rPr lang="sk-SK" sz="1800" dirty="0">
                  <a:solidFill>
                    <a:schemeClr val="tx1"/>
                  </a:solidFill>
                  <a:latin typeface="Perpetua" panose="02020502060401020303" pitchFamily="18" charset="0"/>
                </a:rPr>
                <a:t> euro, in 2021 </a:t>
              </a:r>
              <a:r>
                <a:rPr lang="sk-SK" sz="1800" dirty="0" err="1">
                  <a:solidFill>
                    <a:schemeClr val="tx1"/>
                  </a:solidFill>
                  <a:latin typeface="Perpetua" panose="02020502060401020303" pitchFamily="18" charset="0"/>
                </a:rPr>
                <a:t>it</a:t>
              </a:r>
              <a:r>
                <a:rPr lang="sk-SK" sz="1800" dirty="0">
                  <a:solidFill>
                    <a:schemeClr val="tx1"/>
                  </a:solidFill>
                  <a:latin typeface="Perpetua" panose="02020502060401020303" pitchFamily="18" charset="0"/>
                </a:rPr>
                <a:t> </a:t>
              </a:r>
              <a:r>
                <a:rPr lang="sk-SK" sz="1800" dirty="0" err="1">
                  <a:solidFill>
                    <a:schemeClr val="tx1"/>
                  </a:solidFill>
                  <a:latin typeface="Perpetua" panose="02020502060401020303" pitchFamily="18" charset="0"/>
                </a:rPr>
                <a:t>was</a:t>
              </a:r>
              <a:r>
                <a:rPr lang="sk-SK" sz="1800" dirty="0">
                  <a:solidFill>
                    <a:schemeClr val="tx1"/>
                  </a:solidFill>
                  <a:latin typeface="Perpetua" panose="02020502060401020303" pitchFamily="18" charset="0"/>
                </a:rPr>
                <a:t> a</a:t>
              </a:r>
              <a:r>
                <a:rPr lang="en-GB" sz="1800" dirty="0" err="1">
                  <a:solidFill>
                    <a:schemeClr val="tx1"/>
                  </a:solidFill>
                  <a:latin typeface="Perpetua" panose="02020502060401020303" pitchFamily="18" charset="0"/>
                </a:rPr>
                <a:t>lmost</a:t>
              </a:r>
              <a:r>
                <a:rPr lang="en-GB" sz="1800" dirty="0">
                  <a:solidFill>
                    <a:schemeClr val="tx1"/>
                  </a:solidFill>
                  <a:latin typeface="Perpetua" panose="02020502060401020303" pitchFamily="18" charset="0"/>
                </a:rPr>
                <a:t> </a:t>
              </a:r>
              <a:r>
                <a:rPr lang="sk-SK" sz="1800" dirty="0">
                  <a:solidFill>
                    <a:schemeClr val="tx1"/>
                  </a:solidFill>
                  <a:latin typeface="Perpetua" panose="02020502060401020303" pitchFamily="18" charset="0"/>
                </a:rPr>
                <a:t>76%)</a:t>
              </a:r>
              <a:endParaRPr dirty="0">
                <a:solidFill>
                  <a:schemeClr val="tx1"/>
                </a:solidFill>
                <a:latin typeface="Perpetua" panose="02020502060401020303" pitchFamily="18" charset="0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9" name="Google Shape;89;p16"/>
          <p:cNvGrpSpPr/>
          <p:nvPr/>
        </p:nvGrpSpPr>
        <p:grpSpPr>
          <a:xfrm>
            <a:off x="3579443" y="4248140"/>
            <a:ext cx="3410100" cy="1003739"/>
            <a:chOff x="6631076" y="3688340"/>
            <a:chExt cx="3410100" cy="1003739"/>
          </a:xfrm>
        </p:grpSpPr>
        <p:sp>
          <p:nvSpPr>
            <p:cNvPr id="90" name="Google Shape;90;p16"/>
            <p:cNvSpPr txBox="1"/>
            <p:nvPr/>
          </p:nvSpPr>
          <p:spPr>
            <a:xfrm>
              <a:off x="7387353" y="3688340"/>
              <a:ext cx="1787951" cy="3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2000" dirty="0" err="1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Schengen</a:t>
              </a:r>
              <a:r>
                <a:rPr lang="sk-SK" sz="2000" dirty="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sk-SK" sz="2000" dirty="0" err="1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area</a:t>
              </a:r>
              <a:endParaRPr sz="20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1" name="Google Shape;91;p16"/>
            <p:cNvSpPr txBox="1"/>
            <p:nvPr/>
          </p:nvSpPr>
          <p:spPr>
            <a:xfrm>
              <a:off x="6631076" y="4082479"/>
              <a:ext cx="34101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-SK" sz="1800" b="0" i="0" dirty="0" err="1">
                  <a:solidFill>
                    <a:schemeClr val="tx1"/>
                  </a:solidFill>
                  <a:effectLst/>
                  <a:latin typeface="Perpetua" panose="02020502060401020303" pitchFamily="18" charset="0"/>
                </a:rPr>
                <a:t>member</a:t>
              </a:r>
              <a:r>
                <a:rPr lang="sk-SK" sz="1800" b="0" i="0" dirty="0">
                  <a:solidFill>
                    <a:schemeClr val="tx1"/>
                  </a:solidFill>
                  <a:effectLst/>
                  <a:latin typeface="Perpetua" panose="02020502060401020303" pitchFamily="18" charset="0"/>
                </a:rPr>
                <a:t> </a:t>
              </a:r>
              <a:r>
                <a:rPr lang="sk-SK" sz="1800" b="0" i="0" dirty="0" err="1">
                  <a:solidFill>
                    <a:schemeClr val="tx1"/>
                  </a:solidFill>
                  <a:effectLst/>
                  <a:latin typeface="Perpetua" panose="02020502060401020303" pitchFamily="18" charset="0"/>
                </a:rPr>
                <a:t>since</a:t>
              </a:r>
              <a:r>
                <a:rPr lang="sk-SK" sz="1800" b="0" i="0" dirty="0">
                  <a:solidFill>
                    <a:schemeClr val="tx1"/>
                  </a:solidFill>
                  <a:effectLst/>
                  <a:latin typeface="Perpetua" panose="02020502060401020303" pitchFamily="18" charset="0"/>
                </a:rPr>
                <a:t> 25 </a:t>
              </a:r>
              <a:r>
                <a:rPr lang="sk-SK" sz="1800" b="0" i="0" dirty="0" err="1">
                  <a:solidFill>
                    <a:schemeClr val="tx1"/>
                  </a:solidFill>
                  <a:effectLst/>
                  <a:latin typeface="Perpetua" panose="02020502060401020303" pitchFamily="18" charset="0"/>
                </a:rPr>
                <a:t>March</a:t>
              </a:r>
              <a:r>
                <a:rPr lang="sk-SK" sz="1800" b="0" i="0" dirty="0">
                  <a:solidFill>
                    <a:schemeClr val="tx1"/>
                  </a:solidFill>
                  <a:effectLst/>
                  <a:latin typeface="Perpetua" panose="02020502060401020303" pitchFamily="18" charset="0"/>
                </a:rPr>
                <a:t> 2001</a:t>
              </a:r>
              <a:endParaRPr sz="1800" dirty="0">
                <a:solidFill>
                  <a:schemeClr val="tx1"/>
                </a:solidFill>
                <a:latin typeface="Perpetua" panose="02020502060401020303" pitchFamily="18" charset="0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0" name="Google Shape;3770;p26"/>
          <p:cNvSpPr txBox="1"/>
          <p:nvPr/>
        </p:nvSpPr>
        <p:spPr>
          <a:xfrm>
            <a:off x="7380663" y="273075"/>
            <a:ext cx="10692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771" name="Google Shape;3771;p26"/>
          <p:cNvSpPr txBox="1">
            <a:spLocks noGrp="1"/>
          </p:cNvSpPr>
          <p:nvPr>
            <p:ph type="title"/>
          </p:nvPr>
        </p:nvSpPr>
        <p:spPr>
          <a:xfrm>
            <a:off x="311700" y="93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" panose="020B0503050000020004" pitchFamily="34" charset="0"/>
              </a:rPr>
              <a:t>History of Sweden</a:t>
            </a:r>
            <a:endParaRPr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Extra Condensed" panose="020B0503050000020004" pitchFamily="34" charset="0"/>
            </a:endParaRPr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82330E0B-DB96-C196-6BEB-8F9C8A671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66225"/>
            <a:ext cx="5453560" cy="3416400"/>
          </a:xfrm>
        </p:spPr>
        <p:txBody>
          <a:bodyPr/>
          <a:lstStyle/>
          <a:p>
            <a:pPr marL="114300" indent="0" algn="l">
              <a:buClr>
                <a:schemeClr val="accent1">
                  <a:lumMod val="50000"/>
                </a:schemeClr>
              </a:buClr>
              <a:buSzPct val="69000"/>
              <a:buNone/>
            </a:pPr>
            <a:r>
              <a:rPr lang="sk-SK" sz="2400" b="0" i="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" panose="020B0503050000020004" pitchFamily="34" charset="0"/>
              </a:rPr>
              <a:t>Swedish</a:t>
            </a:r>
            <a:r>
              <a:rPr lang="sk-SK" sz="2400" b="0" i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" panose="020B0503050000020004" pitchFamily="34" charset="0"/>
              </a:rPr>
              <a:t> </a:t>
            </a:r>
            <a:r>
              <a:rPr lang="sk-SK" sz="2400" b="0" i="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" panose="020B0503050000020004" pitchFamily="34" charset="0"/>
              </a:rPr>
              <a:t>empire</a:t>
            </a:r>
            <a:endParaRPr lang="sk-SK" sz="2400" b="0" i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Extra Condensed" panose="020B0503050000020004" pitchFamily="34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endParaRPr lang="sk-SK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en-US" b="0" i="0" dirty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17th and early 18th centur</a:t>
            </a:r>
            <a:r>
              <a:rPr lang="en-US" dirty="0">
                <a:solidFill>
                  <a:schemeClr val="tx1"/>
                </a:solidFill>
                <a:latin typeface="Perpetua" panose="02020502060401020303" pitchFamily="18" charset="0"/>
              </a:rPr>
              <a:t>y</a:t>
            </a:r>
            <a:endParaRPr lang="sk-SK" b="0" i="0" dirty="0">
              <a:solidFill>
                <a:schemeClr val="tx1"/>
              </a:solidFill>
              <a:effectLst/>
              <a:latin typeface="Perpetua" panose="02020502060401020303" pitchFamily="18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Perpetua" panose="02020502060401020303" pitchFamily="18" charset="0"/>
              </a:rPr>
              <a:t>Sweden</a:t>
            </a:r>
            <a:r>
              <a:rPr lang="en-US" b="0" i="0" dirty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 became a European </a:t>
            </a:r>
            <a:r>
              <a:rPr lang="en-US" dirty="0">
                <a:solidFill>
                  <a:schemeClr val="tx1"/>
                </a:solidFill>
                <a:latin typeface="Perpetua" panose="02020502060401020303" pitchFamily="18" charset="0"/>
              </a:rPr>
              <a:t>great power</a:t>
            </a:r>
            <a:r>
              <a:rPr lang="en-US" b="0" i="0" dirty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 that exercised territorial control over much of the </a:t>
            </a:r>
            <a:r>
              <a:rPr lang="en-US" dirty="0">
                <a:solidFill>
                  <a:schemeClr val="tx1"/>
                </a:solidFill>
                <a:latin typeface="Perpetua" panose="02020502060401020303" pitchFamily="18" charset="0"/>
              </a:rPr>
              <a:t>Baltic </a:t>
            </a:r>
            <a:r>
              <a:rPr lang="en-US" dirty="0" err="1">
                <a:solidFill>
                  <a:schemeClr val="tx1"/>
                </a:solidFill>
                <a:latin typeface="Perpetua" panose="02020502060401020303" pitchFamily="18" charset="0"/>
              </a:rPr>
              <a:t>regio</a:t>
            </a:r>
            <a:r>
              <a:rPr lang="sk-SK" dirty="0">
                <a:solidFill>
                  <a:schemeClr val="tx1"/>
                </a:solidFill>
                <a:latin typeface="Perpetua" panose="02020502060401020303" pitchFamily="18" charset="0"/>
              </a:rPr>
              <a:t>n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en-US" b="0" i="0" dirty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During the 17th century, despite having scarcely more than 1 million inhabitants, </a:t>
            </a:r>
            <a:r>
              <a:rPr lang="en-US" dirty="0">
                <a:solidFill>
                  <a:schemeClr val="tx1"/>
                </a:solidFill>
                <a:latin typeface="Perpetua" panose="02020502060401020303" pitchFamily="18" charset="0"/>
              </a:rPr>
              <a:t>Sweden</a:t>
            </a:r>
            <a:r>
              <a:rPr lang="en-US" b="0" i="0" dirty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 emerged to have greater foreign influence</a:t>
            </a:r>
            <a:endParaRPr lang="sk-SK" b="0" i="0" dirty="0">
              <a:solidFill>
                <a:schemeClr val="tx1"/>
              </a:solidFill>
              <a:effectLst/>
              <a:latin typeface="Perpetua" panose="02020502060401020303" pitchFamily="18" charset="0"/>
            </a:endParaRPr>
          </a:p>
          <a:p>
            <a:pPr marL="114300" indent="0" algn="l">
              <a:buNone/>
            </a:pPr>
            <a:r>
              <a:rPr lang="sk-SK" b="0" i="0" dirty="0">
                <a:solidFill>
                  <a:schemeClr val="tx1"/>
                </a:solidFill>
                <a:effectLst/>
                <a:latin typeface="Perpetua" panose="02020502060401020303" pitchFamily="18" charset="0"/>
                <a:sym typeface="Wingdings" panose="05000000000000000000" pitchFamily="2" charset="2"/>
              </a:rPr>
              <a:t> </a:t>
            </a:r>
            <a:r>
              <a:rPr lang="en-US" b="0" i="0" dirty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after winning wars against </a:t>
            </a:r>
            <a:r>
              <a:rPr lang="en-US" dirty="0">
                <a:solidFill>
                  <a:schemeClr val="tx1"/>
                </a:solidFill>
                <a:latin typeface="Perpetua" panose="02020502060401020303" pitchFamily="18" charset="0"/>
              </a:rPr>
              <a:t>Denmark–Norway</a:t>
            </a:r>
            <a:r>
              <a:rPr lang="en-US" b="0" i="0" dirty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, the </a:t>
            </a:r>
            <a:r>
              <a:rPr lang="en-US" dirty="0">
                <a:solidFill>
                  <a:schemeClr val="tx1"/>
                </a:solidFill>
                <a:latin typeface="Perpetua" panose="02020502060401020303" pitchFamily="18" charset="0"/>
              </a:rPr>
              <a:t>Holy Roman Empire</a:t>
            </a:r>
            <a:r>
              <a:rPr lang="en-US" b="0" i="0" dirty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, </a:t>
            </a:r>
            <a:r>
              <a:rPr lang="en-US" dirty="0">
                <a:solidFill>
                  <a:schemeClr val="tx1"/>
                </a:solidFill>
                <a:latin typeface="Perpetua" panose="02020502060401020303" pitchFamily="18" charset="0"/>
              </a:rPr>
              <a:t>Russia</a:t>
            </a:r>
            <a:r>
              <a:rPr lang="en-US" b="0" i="0" dirty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, and the </a:t>
            </a:r>
            <a:r>
              <a:rPr lang="en-US" dirty="0">
                <a:solidFill>
                  <a:schemeClr val="tx1"/>
                </a:solidFill>
                <a:latin typeface="Perpetua" panose="02020502060401020303" pitchFamily="18" charset="0"/>
              </a:rPr>
              <a:t>Polish–Lithuanian Commonwealth</a:t>
            </a:r>
            <a:endParaRPr lang="sk-SK" dirty="0">
              <a:solidFill>
                <a:schemeClr val="tx1"/>
              </a:solidFill>
              <a:latin typeface="Perpetua" panose="02020502060401020303" pitchFamily="18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en-US" b="0" i="0" dirty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Its contributions during the </a:t>
            </a:r>
            <a:r>
              <a:rPr lang="en-US" dirty="0">
                <a:solidFill>
                  <a:schemeClr val="tx1"/>
                </a:solidFill>
                <a:latin typeface="Perpetua" panose="02020502060401020303" pitchFamily="18" charset="0"/>
              </a:rPr>
              <a:t>Thirty Years' War</a:t>
            </a:r>
            <a:r>
              <a:rPr lang="en-US" b="0" i="0" dirty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 under </a:t>
            </a:r>
            <a:r>
              <a:rPr lang="en-US" dirty="0">
                <a:solidFill>
                  <a:schemeClr val="tx1"/>
                </a:solidFill>
                <a:latin typeface="Perpetua" panose="02020502060401020303" pitchFamily="18" charset="0"/>
              </a:rPr>
              <a:t>Gustavus Adolphus</a:t>
            </a:r>
            <a:r>
              <a:rPr lang="en-US" b="0" i="0" dirty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 helped determine the political, as well as the religious balance of power in Europe</a:t>
            </a:r>
            <a:endParaRPr lang="en-US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</a:endParaRPr>
          </a:p>
        </p:txBody>
      </p:sp>
      <p:pic>
        <p:nvPicPr>
          <p:cNvPr id="4" name="Picture 2" descr="Kingdom of Sweden (Sweden-Finland) | The Countries Wiki | FANDOM ...">
            <a:extLst>
              <a:ext uri="{FF2B5EF4-FFF2-40B4-BE49-F238E27FC236}">
                <a16:creationId xmlns:a16="http://schemas.microsoft.com/office/drawing/2014/main" id="{36AC8164-6FDE-8DB1-406D-CDF7CF9DB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379" y="845775"/>
            <a:ext cx="3228807" cy="3965631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2252F3-2CBC-B97D-63D5-811537251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610" y="393144"/>
            <a:ext cx="8520600" cy="572700"/>
          </a:xfrm>
        </p:spPr>
        <p:txBody>
          <a:bodyPr/>
          <a:lstStyle/>
          <a:p>
            <a:r>
              <a:rPr lang="en-US" b="0" i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" panose="020B0503050000020004" pitchFamily="34" charset="0"/>
              </a:rPr>
              <a:t>Emigration 1850-1930</a:t>
            </a:r>
            <a:br>
              <a:rPr lang="en-US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</a:br>
            <a:endParaRPr lang="sk-SK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4AB5440-F125-5988-D475-7B73B3701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188" y="1152475"/>
            <a:ext cx="5437618" cy="3416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b="0" i="0" dirty="0">
                <a:solidFill>
                  <a:srgbClr val="3A3A3A"/>
                </a:solidFill>
                <a:effectLst/>
                <a:latin typeface="Perpetua" panose="02020502060401020303" pitchFamily="18" charset="0"/>
              </a:rPr>
              <a:t>Sweden was a poor </a:t>
            </a:r>
            <a:r>
              <a:rPr lang="en-US" dirty="0">
                <a:solidFill>
                  <a:srgbClr val="3A3A3A"/>
                </a:solidFill>
                <a:latin typeface="Perpetua" panose="02020502060401020303" pitchFamily="18" charset="0"/>
              </a:rPr>
              <a:t>country with poor people at that time</a:t>
            </a:r>
            <a:endParaRPr lang="en-US" b="0" i="0" dirty="0">
              <a:solidFill>
                <a:srgbClr val="3A3A3A"/>
              </a:solidFill>
              <a:effectLst/>
              <a:latin typeface="Perpetua" panose="02020502060401020303" pitchFamily="18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en-US" b="0" i="0" dirty="0">
                <a:solidFill>
                  <a:srgbClr val="3A3A3A"/>
                </a:solidFill>
                <a:effectLst/>
                <a:latin typeface="Perpetua" panose="02020502060401020303" pitchFamily="18" charset="0"/>
              </a:rPr>
              <a:t>Farming in Sweden was difficult, particularly in the region of </a:t>
            </a:r>
            <a:r>
              <a:rPr lang="en-US" b="0" i="0" dirty="0" err="1">
                <a:solidFill>
                  <a:srgbClr val="3A3A3A"/>
                </a:solidFill>
                <a:effectLst/>
                <a:latin typeface="Perpetua" panose="02020502060401020303" pitchFamily="18" charset="0"/>
              </a:rPr>
              <a:t>Småland</a:t>
            </a:r>
            <a:r>
              <a:rPr lang="en-US" b="0" i="0" dirty="0">
                <a:solidFill>
                  <a:srgbClr val="3A3A3A"/>
                </a:solidFill>
                <a:effectLst/>
                <a:latin typeface="Perpetua" panose="02020502060401020303" pitchFamily="18" charset="0"/>
              </a:rPr>
              <a:t> due to large stones in the fields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en-US" b="0" i="0" dirty="0">
                <a:solidFill>
                  <a:srgbClr val="3A3A3A"/>
                </a:solidFill>
                <a:effectLst/>
                <a:latin typeface="Perpetua" panose="02020502060401020303" pitchFamily="18" charset="0"/>
              </a:rPr>
              <a:t>Farmers heard about cheap land in the USA, so many of them emigrated </a:t>
            </a:r>
            <a:r>
              <a:rPr lang="sk-SK" b="0" i="0" dirty="0">
                <a:solidFill>
                  <a:srgbClr val="3A3A3A"/>
                </a:solidFill>
                <a:effectLst/>
                <a:latin typeface="Perpetua" panose="02020502060401020303" pitchFamily="18" charset="0"/>
              </a:rPr>
              <a:t>(</a:t>
            </a:r>
            <a:r>
              <a:rPr lang="en-US" b="0" i="0" dirty="0">
                <a:solidFill>
                  <a:srgbClr val="3A3A3A"/>
                </a:solidFill>
                <a:effectLst/>
                <a:latin typeface="Perpetua" panose="02020502060401020303" pitchFamily="18" charset="0"/>
              </a:rPr>
              <a:t>Minnesota</a:t>
            </a:r>
            <a:r>
              <a:rPr lang="sk-SK" b="0" i="0" dirty="0">
                <a:solidFill>
                  <a:srgbClr val="3A3A3A"/>
                </a:solidFill>
                <a:effectLst/>
                <a:latin typeface="Perpetua" panose="02020502060401020303" pitchFamily="18" charset="0"/>
              </a:rPr>
              <a:t>)</a:t>
            </a:r>
            <a:endParaRPr lang="en-US" b="0" i="0" dirty="0">
              <a:solidFill>
                <a:srgbClr val="3A3A3A"/>
              </a:solidFill>
              <a:effectLst/>
              <a:latin typeface="Perpetua" panose="02020502060401020303" pitchFamily="18" charset="0"/>
            </a:endParaRPr>
          </a:p>
          <a:p>
            <a:endParaRPr lang="sk-SK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8F2684B8-183C-3A1F-DA46-80AAAF4E5B44}"/>
              </a:ext>
            </a:extLst>
          </p:cNvPr>
          <p:cNvSpPr txBox="1"/>
          <p:nvPr/>
        </p:nvSpPr>
        <p:spPr>
          <a:xfrm>
            <a:off x="252192" y="2401829"/>
            <a:ext cx="879380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buNone/>
            </a:pPr>
            <a:endParaRPr lang="sk-SK" sz="2800" b="0" i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Extra Condensed" panose="020B0503050000020004" pitchFamily="34" charset="0"/>
            </a:endParaRPr>
          </a:p>
          <a:p>
            <a:pPr marL="114300" indent="0">
              <a:buNone/>
            </a:pPr>
            <a:r>
              <a:rPr lang="en-US" sz="2800" b="0" i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" panose="020B0503050000020004" pitchFamily="34" charset="0"/>
              </a:rPr>
              <a:t>World War I 1914-1918</a:t>
            </a:r>
            <a:r>
              <a:rPr lang="sk-SK" sz="2800" b="0" i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" panose="020B0503050000020004" pitchFamily="34" charset="0"/>
              </a:rPr>
              <a:t> / </a:t>
            </a:r>
            <a:r>
              <a:rPr lang="en-US" sz="2800" b="0" i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" panose="020B0503050000020004" pitchFamily="34" charset="0"/>
              </a:rPr>
              <a:t>World War II 1939-1945</a:t>
            </a:r>
          </a:p>
          <a:p>
            <a:pPr algn="l">
              <a:buFont typeface="Wingdings" panose="05000000000000000000" pitchFamily="2" charset="2"/>
              <a:buChar char="q"/>
            </a:pPr>
            <a:endParaRPr lang="sk-SK" sz="1800" b="0" i="0" dirty="0">
              <a:solidFill>
                <a:srgbClr val="3A3A3A"/>
              </a:solidFill>
              <a:effectLst/>
              <a:latin typeface="Perpetua" panose="02020502060401020303" pitchFamily="18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sk-SK" sz="1800" b="0" i="0" dirty="0">
                <a:solidFill>
                  <a:srgbClr val="3A3A3A"/>
                </a:solidFill>
                <a:effectLst/>
                <a:latin typeface="Perpetua" panose="02020502060401020303" pitchFamily="18" charset="0"/>
              </a:rPr>
              <a:t>  </a:t>
            </a:r>
            <a:r>
              <a:rPr lang="en-US" sz="1800" b="0" i="0" dirty="0">
                <a:solidFill>
                  <a:srgbClr val="3A3A3A"/>
                </a:solidFill>
                <a:effectLst/>
                <a:latin typeface="Perpetua" panose="02020502060401020303" pitchFamily="18" charset="0"/>
              </a:rPr>
              <a:t>Sweden remained neutral</a:t>
            </a:r>
          </a:p>
          <a:p>
            <a:pPr marL="114300" indent="0" algn="l">
              <a:buNone/>
            </a:pPr>
            <a:endParaRPr lang="sk-SK" sz="2800" b="0" i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</a:endParaRPr>
          </a:p>
        </p:txBody>
      </p:sp>
      <p:pic>
        <p:nvPicPr>
          <p:cNvPr id="6" name="Picture 2" descr="Swedish volunteers in Finland during WW2 Military Photos, Heroism ...">
            <a:extLst>
              <a:ext uri="{FF2B5EF4-FFF2-40B4-BE49-F238E27FC236}">
                <a16:creationId xmlns:a16="http://schemas.microsoft.com/office/drawing/2014/main" id="{A8C1B459-C064-DE34-5ED1-D38CBB66F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729">
            <a:off x="5483408" y="322756"/>
            <a:ext cx="3470998" cy="2288104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9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/>
        </p:nvSpPr>
        <p:spPr>
          <a:xfrm>
            <a:off x="7380663" y="273075"/>
            <a:ext cx="10692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218026" y="336758"/>
            <a:ext cx="853500" cy="83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7"/>
          <p:cNvSpPr txBox="1"/>
          <p:nvPr/>
        </p:nvSpPr>
        <p:spPr>
          <a:xfrm>
            <a:off x="1250150" y="296416"/>
            <a:ext cx="26265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Political system</a:t>
            </a:r>
            <a:endParaRPr sz="18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1250150" y="644045"/>
            <a:ext cx="344112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a constitutional monarchy and parliamentary democracy</a:t>
            </a:r>
            <a:endParaRPr lang="sk-SK" dirty="0">
              <a:solidFill>
                <a:schemeClr val="tx1"/>
              </a:solidFill>
              <a:latin typeface="Perpetua" panose="02020502060401020303" pitchFamily="18" charset="0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17"/>
          <p:cNvSpPr/>
          <p:nvPr/>
        </p:nvSpPr>
        <p:spPr>
          <a:xfrm>
            <a:off x="218026" y="1674736"/>
            <a:ext cx="853500" cy="836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1250150" y="1665315"/>
            <a:ext cx="26265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dirty="0">
                <a:solidFill>
                  <a:schemeClr val="accent1">
                    <a:lumMod val="75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weden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in the EU</a:t>
            </a:r>
            <a:endParaRPr lang="sk-SK" sz="1800" dirty="0">
              <a:solidFill>
                <a:schemeClr val="accent1">
                  <a:lumMod val="75000"/>
                </a:schemeClr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1250150" y="2051085"/>
            <a:ext cx="26265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Perpetua" panose="02020502060401020303" pitchFamily="18" charset="0"/>
                <a:ea typeface="Roboto"/>
                <a:cs typeface="Roboto"/>
                <a:sym typeface="Roboto"/>
              </a:rPr>
              <a:t>21 seats in the European Parliament</a:t>
            </a:r>
            <a:endParaRPr sz="1800" dirty="0">
              <a:latin typeface="Perpetua" panose="02020502060401020303" pitchFamily="18" charset="0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218026" y="3012714"/>
            <a:ext cx="853500" cy="83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7"/>
          <p:cNvSpPr txBox="1"/>
          <p:nvPr/>
        </p:nvSpPr>
        <p:spPr>
          <a:xfrm>
            <a:off x="1250150" y="3016195"/>
            <a:ext cx="26265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dirty="0" err="1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Living</a:t>
            </a:r>
            <a:r>
              <a:rPr lang="sk-SK" sz="18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sk-SK" sz="1800" dirty="0" err="1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standards</a:t>
            </a:r>
            <a:r>
              <a:rPr lang="en" sz="18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endParaRPr sz="1800" dirty="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1250150" y="1935186"/>
            <a:ext cx="4889355" cy="4604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GB" sz="1800" b="0" i="0" dirty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*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Perpetua" panose="02020502060401020303" pitchFamily="18" charset="0"/>
              </a:rPr>
              <a:t>are calculated by measuring the price of certain goods and services in each country relative to income in that country. This is done using a common national currency called the purchasing power standard (PPS). Comparing gross domestic product (GDP) per inhabitant in PPS provides an overview of living standards across the EU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6" name="Picture 2" descr="Map of Sweden and surrounding countries - Sweden surround countries map ...">
            <a:extLst>
              <a:ext uri="{FF2B5EF4-FFF2-40B4-BE49-F238E27FC236}">
                <a16:creationId xmlns:a16="http://schemas.microsoft.com/office/drawing/2014/main" id="{34D5866B-7093-836A-E33E-DABCFF7A0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358" y="-37249"/>
            <a:ext cx="3715966" cy="5217998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9D24EE-DB89-20D2-3DBC-7980CB103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50" y="217758"/>
            <a:ext cx="8134500" cy="213600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" panose="020B0503050000020004" pitchFamily="34" charset="0"/>
              </a:rPr>
              <a:t>GDP per capita in PPS</a:t>
            </a:r>
            <a:endParaRPr lang="sk-SK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Extra Condensed" panose="020B0503050000020004" pitchFamily="34" charset="0"/>
            </a:endParaRPr>
          </a:p>
        </p:txBody>
      </p:sp>
      <p:pic>
        <p:nvPicPr>
          <p:cNvPr id="3" name="Obrázok 2" descr="Obrázok, na ktorom je snímka obrazovky, text, rad, vývoj&#10;&#10;Automaticky generovaný popis">
            <a:extLst>
              <a:ext uri="{FF2B5EF4-FFF2-40B4-BE49-F238E27FC236}">
                <a16:creationId xmlns:a16="http://schemas.microsoft.com/office/drawing/2014/main" id="{B3427F79-048E-B8E2-729B-3528DF1A0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12" y="1000539"/>
            <a:ext cx="7441850" cy="42158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Písanie rukou 4">
                <a:extLst>
                  <a:ext uri="{FF2B5EF4-FFF2-40B4-BE49-F238E27FC236}">
                    <a16:creationId xmlns:a16="http://schemas.microsoft.com/office/drawing/2014/main" id="{A23ADDC4-BDC0-2907-356F-70214953EC39}"/>
                  </a:ext>
                </a:extLst>
              </p14:cNvPr>
              <p14:cNvContentPartPr/>
              <p14:nvPr/>
            </p14:nvContentPartPr>
            <p14:xfrm>
              <a:off x="444021" y="3876214"/>
              <a:ext cx="291600" cy="6120"/>
            </p14:xfrm>
          </p:contentPart>
        </mc:Choice>
        <mc:Fallback xmlns="">
          <p:pic>
            <p:nvPicPr>
              <p:cNvPr id="5" name="Písanie rukou 4">
                <a:extLst>
                  <a:ext uri="{FF2B5EF4-FFF2-40B4-BE49-F238E27FC236}">
                    <a16:creationId xmlns:a16="http://schemas.microsoft.com/office/drawing/2014/main" id="{A23ADDC4-BDC0-2907-356F-70214953EC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6021" y="3840574"/>
                <a:ext cx="327240" cy="7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594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8"/>
          <p:cNvSpPr/>
          <p:nvPr/>
        </p:nvSpPr>
        <p:spPr>
          <a:xfrm>
            <a:off x="149968" y="3005146"/>
            <a:ext cx="1313732" cy="718500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37" name="Google Shape;1037;p18"/>
          <p:cNvCxnSpPr>
            <a:cxnSpLocks/>
            <a:stCxn id="1054" idx="2"/>
          </p:cNvCxnSpPr>
          <p:nvPr/>
        </p:nvCxnSpPr>
        <p:spPr>
          <a:xfrm>
            <a:off x="797127" y="3630435"/>
            <a:ext cx="1211960" cy="564419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8" name="Google Shape;1038;p18"/>
          <p:cNvSpPr/>
          <p:nvPr/>
        </p:nvSpPr>
        <p:spPr>
          <a:xfrm>
            <a:off x="149968" y="1901100"/>
            <a:ext cx="2774814" cy="718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39" name="Google Shape;1039;p18"/>
          <p:cNvCxnSpPr>
            <a:cxnSpLocks/>
            <a:endCxn id="8" idx="1"/>
          </p:cNvCxnSpPr>
          <p:nvPr/>
        </p:nvCxnSpPr>
        <p:spPr>
          <a:xfrm>
            <a:off x="2924782" y="2253685"/>
            <a:ext cx="2538457" cy="942373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0" name="Google Shape;1040;p18"/>
          <p:cNvSpPr/>
          <p:nvPr/>
        </p:nvSpPr>
        <p:spPr>
          <a:xfrm>
            <a:off x="149968" y="869739"/>
            <a:ext cx="2774815" cy="718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8"/>
          <p:cNvSpPr txBox="1">
            <a:spLocks noGrp="1"/>
          </p:cNvSpPr>
          <p:nvPr>
            <p:ph type="title"/>
          </p:nvPr>
        </p:nvSpPr>
        <p:spPr>
          <a:xfrm>
            <a:off x="504825" y="476175"/>
            <a:ext cx="8134500" cy="2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i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" panose="020B0503050000020004" pitchFamily="34" charset="0"/>
              </a:rPr>
              <a:t>Trade and economy</a:t>
            </a:r>
            <a:br>
              <a:rPr lang="en-US" sz="2800" b="0" i="0" dirty="0">
                <a:solidFill>
                  <a:srgbClr val="262B38"/>
                </a:solidFill>
                <a:effectLst/>
                <a:latin typeface="arial" panose="020B0604020202020204" pitchFamily="34" charset="0"/>
              </a:rPr>
            </a:br>
            <a:endParaRPr dirty="0"/>
          </a:p>
        </p:txBody>
      </p:sp>
      <p:sp>
        <p:nvSpPr>
          <p:cNvPr id="1043" name="Google Shape;1043;p18"/>
          <p:cNvSpPr txBox="1"/>
          <p:nvPr/>
        </p:nvSpPr>
        <p:spPr>
          <a:xfrm>
            <a:off x="7380663" y="273075"/>
            <a:ext cx="10692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044" name="Google Shape;1044;p18"/>
          <p:cNvSpPr txBox="1"/>
          <p:nvPr/>
        </p:nvSpPr>
        <p:spPr>
          <a:xfrm>
            <a:off x="2575111" y="1700550"/>
            <a:ext cx="8082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45" name="Google Shape;1045;p18"/>
          <p:cNvSpPr/>
          <p:nvPr/>
        </p:nvSpPr>
        <p:spPr>
          <a:xfrm>
            <a:off x="4301082" y="740528"/>
            <a:ext cx="3836273" cy="161449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sz="1800" b="0" i="0" dirty="0">
                <a:solidFill>
                  <a:schemeClr val="bg1"/>
                </a:solidFill>
                <a:effectLst/>
                <a:latin typeface="Perpetua" panose="02020502060401020303" pitchFamily="18" charset="0"/>
              </a:rPr>
              <a:t>public administration,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Perpetua" panose="02020502060401020303" pitchFamily="18" charset="0"/>
              </a:rPr>
              <a:t>defence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Perpetua" panose="02020502060401020303" pitchFamily="18" charset="0"/>
              </a:rPr>
              <a:t>, education, human health and social work activities (21.6%), industry (17.1%) and wholesale and retail trade, transport, accommodation and food services (16.6%)</a:t>
            </a:r>
          </a:p>
        </p:txBody>
      </p:sp>
      <p:sp>
        <p:nvSpPr>
          <p:cNvPr id="1049" name="Google Shape;1049;p18"/>
          <p:cNvSpPr txBox="1"/>
          <p:nvPr/>
        </p:nvSpPr>
        <p:spPr>
          <a:xfrm>
            <a:off x="551693" y="2005418"/>
            <a:ext cx="2001154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chemeClr val="bg1"/>
                </a:solidFill>
                <a:latin typeface="Perpetua" panose="02020502060401020303" pitchFamily="18" charset="0"/>
                <a:ea typeface="Fira Sans Extra Condensed Medium"/>
                <a:cs typeface="Fira Sans Extra Condensed Medium"/>
                <a:sym typeface="Fira Sans Extra Condensed Medium"/>
              </a:rPr>
              <a:t>Exports</a:t>
            </a:r>
            <a:endParaRPr sz="1800" u="sng" dirty="0">
              <a:solidFill>
                <a:schemeClr val="bg1"/>
              </a:solidFill>
              <a:latin typeface="Perpetua" panose="02020502060401020303" pitchFamily="18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50" name="Google Shape;1050;p18"/>
          <p:cNvSpPr/>
          <p:nvPr/>
        </p:nvSpPr>
        <p:spPr>
          <a:xfrm>
            <a:off x="5256033" y="2457394"/>
            <a:ext cx="3836272" cy="14001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1" name="Google Shape;1051;p18"/>
          <p:cNvGrpSpPr/>
          <p:nvPr/>
        </p:nvGrpSpPr>
        <p:grpSpPr>
          <a:xfrm>
            <a:off x="5360630" y="2533585"/>
            <a:ext cx="3595301" cy="533850"/>
            <a:chOff x="5667375" y="2475150"/>
            <a:chExt cx="2914800" cy="533850"/>
          </a:xfrm>
        </p:grpSpPr>
        <p:sp>
          <p:nvSpPr>
            <p:cNvPr id="1052" name="Google Shape;1052;p18"/>
            <p:cNvSpPr txBox="1"/>
            <p:nvPr/>
          </p:nvSpPr>
          <p:spPr>
            <a:xfrm>
              <a:off x="5667375" y="2553900"/>
              <a:ext cx="2914800" cy="45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53" name="Google Shape;1053;p18"/>
            <p:cNvSpPr txBox="1"/>
            <p:nvPr/>
          </p:nvSpPr>
          <p:spPr>
            <a:xfrm>
              <a:off x="5667375" y="2475150"/>
              <a:ext cx="2914800" cy="34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054" name="Google Shape;1054;p18"/>
          <p:cNvSpPr txBox="1"/>
          <p:nvPr/>
        </p:nvSpPr>
        <p:spPr>
          <a:xfrm>
            <a:off x="140261" y="3070635"/>
            <a:ext cx="1313732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chemeClr val="bg1"/>
                </a:solidFill>
                <a:latin typeface="Perpetua" panose="02020502060401020303" pitchFamily="18" charset="0"/>
              </a:rPr>
              <a:t>I</a:t>
            </a:r>
            <a:r>
              <a:rPr lang="en-US" sz="1800" b="0" i="0" u="sng" dirty="0">
                <a:solidFill>
                  <a:schemeClr val="bg1"/>
                </a:solidFill>
                <a:effectLst/>
                <a:latin typeface="Perpetua" panose="02020502060401020303" pitchFamily="18" charset="0"/>
              </a:rPr>
              <a:t>mports</a:t>
            </a:r>
            <a:endParaRPr sz="2300" u="sng" dirty="0">
              <a:solidFill>
                <a:schemeClr val="bg1"/>
              </a:solidFill>
              <a:latin typeface="Perpetua" panose="02020502060401020303" pitchFamily="18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55" name="Google Shape;1055;p18"/>
          <p:cNvSpPr/>
          <p:nvPr/>
        </p:nvSpPr>
        <p:spPr>
          <a:xfrm>
            <a:off x="1759291" y="3410928"/>
            <a:ext cx="3352800" cy="1400100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069" name="Google Shape;1069;p18"/>
          <p:cNvCxnSpPr>
            <a:cxnSpLocks/>
            <a:endCxn id="1045" idx="1"/>
          </p:cNvCxnSpPr>
          <p:nvPr/>
        </p:nvCxnSpPr>
        <p:spPr>
          <a:xfrm>
            <a:off x="2924783" y="1003706"/>
            <a:ext cx="1376299" cy="544067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46" name="Google Shape;1046;p18"/>
          <p:cNvGrpSpPr/>
          <p:nvPr/>
        </p:nvGrpSpPr>
        <p:grpSpPr>
          <a:xfrm>
            <a:off x="-452962" y="286496"/>
            <a:ext cx="3517730" cy="1098304"/>
            <a:chOff x="3545306" y="-465460"/>
            <a:chExt cx="3517730" cy="1098304"/>
          </a:xfrm>
        </p:grpSpPr>
        <p:sp>
          <p:nvSpPr>
            <p:cNvPr id="1047" name="Google Shape;1047;p18"/>
            <p:cNvSpPr txBox="1"/>
            <p:nvPr/>
          </p:nvSpPr>
          <p:spPr>
            <a:xfrm>
              <a:off x="3545306" y="-465460"/>
              <a:ext cx="2914800" cy="45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l"/>
              <a:endParaRPr lang="en-US" sz="1600" b="0" i="0" dirty="0">
                <a:solidFill>
                  <a:srgbClr val="515560"/>
                </a:solidFill>
                <a:effectLst/>
                <a:latin typeface="arial" panose="020B0604020202020204" pitchFamily="34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8" name="Google Shape;1048;p18"/>
            <p:cNvSpPr txBox="1"/>
            <p:nvPr/>
          </p:nvSpPr>
          <p:spPr>
            <a:xfrm>
              <a:off x="4148236" y="290244"/>
              <a:ext cx="2914800" cy="34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sng" dirty="0">
                  <a:solidFill>
                    <a:schemeClr val="bg1"/>
                  </a:solidFill>
                  <a:effectLst/>
                  <a:latin typeface="Perpetua" panose="02020502060401020303" pitchFamily="18" charset="0"/>
                </a:rPr>
                <a:t>The most important sectors of Sweden’s economy </a:t>
              </a:r>
              <a:endParaRPr sz="1800" u="sng" dirty="0">
                <a:solidFill>
                  <a:schemeClr val="bg1"/>
                </a:solidFill>
                <a:latin typeface="Perpetua" panose="02020502060401020303" pitchFamily="18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8" name="BlokTextu 7">
            <a:extLst>
              <a:ext uri="{FF2B5EF4-FFF2-40B4-BE49-F238E27FC236}">
                <a16:creationId xmlns:a16="http://schemas.microsoft.com/office/drawing/2014/main" id="{D17D5268-F01E-8F68-72AD-9CF6B45E24FB}"/>
              </a:ext>
            </a:extLst>
          </p:cNvPr>
          <p:cNvSpPr txBox="1"/>
          <p:nvPr/>
        </p:nvSpPr>
        <p:spPr>
          <a:xfrm>
            <a:off x="5463239" y="2457394"/>
            <a:ext cx="368076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chemeClr val="bg1"/>
                </a:solidFill>
                <a:effectLst/>
                <a:latin typeface="Perpetua" panose="02020502060401020303" pitchFamily="18" charset="0"/>
              </a:rPr>
              <a:t>Intra</a:t>
            </a:r>
            <a:r>
              <a:rPr lang="sk-SK" sz="1800" b="0" i="0" dirty="0">
                <a:solidFill>
                  <a:schemeClr val="bg1"/>
                </a:solidFill>
                <a:effectLst/>
                <a:latin typeface="Perpetua" panose="02020502060401020303" pitchFamily="18" charset="0"/>
              </a:rPr>
              <a:t>-EU </a:t>
            </a:r>
            <a:r>
              <a:rPr lang="sk-SK" sz="1800" b="0" i="0" dirty="0" err="1">
                <a:solidFill>
                  <a:schemeClr val="bg1"/>
                </a:solidFill>
                <a:effectLst/>
                <a:latin typeface="Perpetua" panose="02020502060401020303" pitchFamily="18" charset="0"/>
              </a:rPr>
              <a:t>trade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Perpetua" panose="02020502060401020303" pitchFamily="18" charset="0"/>
              </a:rPr>
              <a:t> accounts for 52% of Sweden’s exports (Germany 11%, Denmark 8% and Finland  7%), while outside the EU 11% go to Norway and 8% to the United States</a:t>
            </a:r>
            <a:endParaRPr lang="sk-SK" sz="1800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C9FF3E1F-92AB-43AC-5DFF-C9633C6725AB}"/>
              </a:ext>
            </a:extLst>
          </p:cNvPr>
          <p:cNvSpPr txBox="1"/>
          <p:nvPr/>
        </p:nvSpPr>
        <p:spPr>
          <a:xfrm>
            <a:off x="1886944" y="3394093"/>
            <a:ext cx="32654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dirty="0">
                <a:solidFill>
                  <a:schemeClr val="bg1"/>
                </a:solidFill>
                <a:effectLst/>
                <a:latin typeface="Perpetua" panose="02020502060401020303" pitchFamily="18" charset="0"/>
              </a:rPr>
              <a:t>68% come from EU countries (Germany 18%, the Netherlands 10% and Denmark 7%), while outside the EU 9% come from Norway and 6% from China.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BE2631-DDA7-A786-C612-1C3585C6C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50" y="151920"/>
            <a:ext cx="8134500" cy="213600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" panose="020B0503050000020004" pitchFamily="34" charset="0"/>
              </a:rPr>
              <a:t>Euroscepticism</a:t>
            </a:r>
            <a:endParaRPr lang="sk-SK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Extra Condensed" panose="020B0503050000020004" pitchFamily="34" charset="0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BB6A4B68-C34E-F4EA-F747-1D0EEAF0C2BE}"/>
              </a:ext>
            </a:extLst>
          </p:cNvPr>
          <p:cNvSpPr txBox="1"/>
          <p:nvPr/>
        </p:nvSpPr>
        <p:spPr>
          <a:xfrm>
            <a:off x="504750" y="797154"/>
            <a:ext cx="39505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b="0" i="0" dirty="0">
                <a:solidFill>
                  <a:srgbClr val="2A2A2A"/>
                </a:solidFill>
                <a:effectLst/>
                <a:latin typeface="Perpetua" panose="02020502060401020303" pitchFamily="18" charset="0"/>
              </a:rPr>
              <a:t>Sweden is a Eurosceptical country</a:t>
            </a:r>
            <a:endParaRPr lang="en-US" sz="1800" dirty="0">
              <a:solidFill>
                <a:srgbClr val="2A2A2A"/>
              </a:solidFill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Perpetua" panose="02020502060401020303" pitchFamily="18" charset="0"/>
              </a:rPr>
              <a:t>The Sweden Democrats try to reform first, and then leave the EU</a:t>
            </a:r>
            <a:endParaRPr lang="sk-SK" sz="1800" b="0" i="0" dirty="0">
              <a:solidFill>
                <a:srgbClr val="333333"/>
              </a:solidFill>
              <a:effectLst/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1800" b="0" i="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Elections</a:t>
            </a:r>
            <a:r>
              <a:rPr lang="sk-SK" sz="18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 2022:</a:t>
            </a:r>
          </a:p>
          <a:p>
            <a:r>
              <a:rPr lang="sk-SK" sz="1800" dirty="0">
                <a:solidFill>
                  <a:srgbClr val="333333"/>
                </a:solidFill>
                <a:latin typeface="Perpetua" panose="02020502060401020303" pitchFamily="18" charset="0"/>
                <a:sym typeface="Wingdings" panose="05000000000000000000" pitchFamily="2" charset="2"/>
              </a:rPr>
              <a:t></a:t>
            </a:r>
            <a:r>
              <a:rPr lang="en-US" sz="1800" b="0" i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Sweden Democrats stood at 21.5%, compared to the Moderate’s 17.4%, pitting the </a:t>
            </a:r>
            <a:r>
              <a:rPr lang="en-US" sz="1800" b="0" i="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eurosceptic</a:t>
            </a:r>
            <a:r>
              <a:rPr lang="en-US" sz="1800" b="0" i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 party only behind the ruling Social Democrats, who stood at 27.8%</a:t>
            </a:r>
            <a:endParaRPr lang="en-US" b="0" i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anose="02020502060401020303" pitchFamily="18" charset="0"/>
            </a:endParaRPr>
          </a:p>
        </p:txBody>
      </p:sp>
      <p:sp>
        <p:nvSpPr>
          <p:cNvPr id="118" name="Google Shape;6482;p36">
            <a:extLst>
              <a:ext uri="{FF2B5EF4-FFF2-40B4-BE49-F238E27FC236}">
                <a16:creationId xmlns:a16="http://schemas.microsoft.com/office/drawing/2014/main" id="{F8A635E1-7D5E-4A28-D8E0-921A7714FB9D}"/>
              </a:ext>
            </a:extLst>
          </p:cNvPr>
          <p:cNvSpPr/>
          <p:nvPr/>
        </p:nvSpPr>
        <p:spPr>
          <a:xfrm>
            <a:off x="7571240" y="3060451"/>
            <a:ext cx="287632" cy="177032"/>
          </a:xfrm>
          <a:custGeom>
            <a:avLst/>
            <a:gdLst/>
            <a:ahLst/>
            <a:cxnLst/>
            <a:rect l="l" t="t" r="r" b="b"/>
            <a:pathLst>
              <a:path w="5480" h="3373" extrusionOk="0">
                <a:moveTo>
                  <a:pt x="4833" y="0"/>
                </a:moveTo>
                <a:lnTo>
                  <a:pt x="3282" y="593"/>
                </a:lnTo>
                <a:lnTo>
                  <a:pt x="2359" y="441"/>
                </a:lnTo>
                <a:lnTo>
                  <a:pt x="1941" y="630"/>
                </a:lnTo>
                <a:lnTo>
                  <a:pt x="1" y="781"/>
                </a:lnTo>
                <a:lnTo>
                  <a:pt x="1" y="2095"/>
                </a:lnTo>
                <a:lnTo>
                  <a:pt x="1485" y="2095"/>
                </a:lnTo>
                <a:lnTo>
                  <a:pt x="1676" y="3144"/>
                </a:lnTo>
                <a:lnTo>
                  <a:pt x="2513" y="3373"/>
                </a:lnTo>
                <a:lnTo>
                  <a:pt x="3268" y="2558"/>
                </a:lnTo>
                <a:lnTo>
                  <a:pt x="3913" y="2558"/>
                </a:lnTo>
                <a:lnTo>
                  <a:pt x="4104" y="2027"/>
                </a:lnTo>
                <a:lnTo>
                  <a:pt x="4903" y="2027"/>
                </a:lnTo>
                <a:lnTo>
                  <a:pt x="5436" y="1799"/>
                </a:lnTo>
                <a:lnTo>
                  <a:pt x="5480" y="0"/>
                </a:lnTo>
                <a:close/>
              </a:path>
            </a:pathLst>
          </a:custGeom>
          <a:solidFill>
            <a:srgbClr val="53728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6483;p36">
            <a:extLst>
              <a:ext uri="{FF2B5EF4-FFF2-40B4-BE49-F238E27FC236}">
                <a16:creationId xmlns:a16="http://schemas.microsoft.com/office/drawing/2014/main" id="{A500B93E-7184-6D58-37BD-B14523FEA8AC}"/>
              </a:ext>
            </a:extLst>
          </p:cNvPr>
          <p:cNvSpPr/>
          <p:nvPr/>
        </p:nvSpPr>
        <p:spPr>
          <a:xfrm>
            <a:off x="7569928" y="1509447"/>
            <a:ext cx="52015" cy="57996"/>
          </a:xfrm>
          <a:custGeom>
            <a:avLst/>
            <a:gdLst/>
            <a:ahLst/>
            <a:cxnLst/>
            <a:rect l="l" t="t" r="r" b="b"/>
            <a:pathLst>
              <a:path w="991" h="1105" extrusionOk="0">
                <a:moveTo>
                  <a:pt x="26" y="1"/>
                </a:moveTo>
                <a:lnTo>
                  <a:pt x="1" y="571"/>
                </a:lnTo>
                <a:lnTo>
                  <a:pt x="459" y="1104"/>
                </a:lnTo>
                <a:lnTo>
                  <a:pt x="991" y="1104"/>
                </a:lnTo>
                <a:lnTo>
                  <a:pt x="991" y="724"/>
                </a:lnTo>
                <a:lnTo>
                  <a:pt x="991" y="306"/>
                </a:lnTo>
                <a:lnTo>
                  <a:pt x="26" y="1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6484;p36">
            <a:extLst>
              <a:ext uri="{FF2B5EF4-FFF2-40B4-BE49-F238E27FC236}">
                <a16:creationId xmlns:a16="http://schemas.microsoft.com/office/drawing/2014/main" id="{B104CB23-F497-4D3B-23AF-360E314E4E59}"/>
              </a:ext>
            </a:extLst>
          </p:cNvPr>
          <p:cNvSpPr/>
          <p:nvPr/>
        </p:nvSpPr>
        <p:spPr>
          <a:xfrm>
            <a:off x="6580466" y="1617305"/>
            <a:ext cx="42042" cy="54584"/>
          </a:xfrm>
          <a:custGeom>
            <a:avLst/>
            <a:gdLst/>
            <a:ahLst/>
            <a:cxnLst/>
            <a:rect l="l" t="t" r="r" b="b"/>
            <a:pathLst>
              <a:path w="801" h="1040" extrusionOk="0">
                <a:moveTo>
                  <a:pt x="800" y="0"/>
                </a:moveTo>
                <a:lnTo>
                  <a:pt x="0" y="95"/>
                </a:lnTo>
                <a:lnTo>
                  <a:pt x="0" y="753"/>
                </a:lnTo>
                <a:lnTo>
                  <a:pt x="153" y="1039"/>
                </a:lnTo>
                <a:lnTo>
                  <a:pt x="420" y="1039"/>
                </a:lnTo>
                <a:lnTo>
                  <a:pt x="800" y="658"/>
                </a:lnTo>
                <a:lnTo>
                  <a:pt x="80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6485;p36">
            <a:extLst>
              <a:ext uri="{FF2B5EF4-FFF2-40B4-BE49-F238E27FC236}">
                <a16:creationId xmlns:a16="http://schemas.microsoft.com/office/drawing/2014/main" id="{3ED382D6-1450-A74E-5016-D1094F9B204A}"/>
              </a:ext>
            </a:extLst>
          </p:cNvPr>
          <p:cNvSpPr/>
          <p:nvPr/>
        </p:nvSpPr>
        <p:spPr>
          <a:xfrm>
            <a:off x="6780384" y="2229603"/>
            <a:ext cx="59626" cy="72219"/>
          </a:xfrm>
          <a:custGeom>
            <a:avLst/>
            <a:gdLst/>
            <a:ahLst/>
            <a:cxnLst/>
            <a:rect l="l" t="t" r="r" b="b"/>
            <a:pathLst>
              <a:path w="1136" h="1376" extrusionOk="0">
                <a:moveTo>
                  <a:pt x="1136" y="1"/>
                </a:moveTo>
                <a:lnTo>
                  <a:pt x="0" y="322"/>
                </a:lnTo>
                <a:lnTo>
                  <a:pt x="0" y="1199"/>
                </a:lnTo>
                <a:cubicBezTo>
                  <a:pt x="0" y="1199"/>
                  <a:pt x="220" y="1376"/>
                  <a:pt x="398" y="1376"/>
                </a:cubicBezTo>
                <a:cubicBezTo>
                  <a:pt x="408" y="1376"/>
                  <a:pt x="417" y="1375"/>
                  <a:pt x="427" y="1374"/>
                </a:cubicBezTo>
                <a:cubicBezTo>
                  <a:pt x="609" y="1353"/>
                  <a:pt x="953" y="1199"/>
                  <a:pt x="953" y="1199"/>
                </a:cubicBezTo>
                <a:lnTo>
                  <a:pt x="1136" y="878"/>
                </a:lnTo>
                <a:lnTo>
                  <a:pt x="1136" y="1"/>
                </a:lnTo>
                <a:close/>
              </a:path>
            </a:pathLst>
          </a:custGeom>
          <a:solidFill>
            <a:srgbClr val="53728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6486;p36">
            <a:extLst>
              <a:ext uri="{FF2B5EF4-FFF2-40B4-BE49-F238E27FC236}">
                <a16:creationId xmlns:a16="http://schemas.microsoft.com/office/drawing/2014/main" id="{2CA97868-A5A4-92D8-342A-9CD61A822F0A}"/>
              </a:ext>
            </a:extLst>
          </p:cNvPr>
          <p:cNvSpPr/>
          <p:nvPr/>
        </p:nvSpPr>
        <p:spPr>
          <a:xfrm>
            <a:off x="6791354" y="2206772"/>
            <a:ext cx="40205" cy="39259"/>
          </a:xfrm>
          <a:custGeom>
            <a:avLst/>
            <a:gdLst/>
            <a:ahLst/>
            <a:cxnLst/>
            <a:rect l="l" t="t" r="r" b="b"/>
            <a:pathLst>
              <a:path w="766" h="748" extrusionOk="0">
                <a:moveTo>
                  <a:pt x="35" y="0"/>
                </a:moveTo>
                <a:lnTo>
                  <a:pt x="0" y="546"/>
                </a:lnTo>
                <a:cubicBezTo>
                  <a:pt x="0" y="546"/>
                  <a:pt x="346" y="748"/>
                  <a:pt x="477" y="748"/>
                </a:cubicBezTo>
                <a:cubicBezTo>
                  <a:pt x="609" y="748"/>
                  <a:pt x="730" y="546"/>
                  <a:pt x="730" y="546"/>
                </a:cubicBezTo>
                <a:lnTo>
                  <a:pt x="765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6487;p36">
            <a:extLst>
              <a:ext uri="{FF2B5EF4-FFF2-40B4-BE49-F238E27FC236}">
                <a16:creationId xmlns:a16="http://schemas.microsoft.com/office/drawing/2014/main" id="{A6B689C0-FA5B-613A-CF6E-7B0E68DD166C}"/>
              </a:ext>
            </a:extLst>
          </p:cNvPr>
          <p:cNvSpPr/>
          <p:nvPr/>
        </p:nvSpPr>
        <p:spPr>
          <a:xfrm>
            <a:off x="6027896" y="2356566"/>
            <a:ext cx="158722" cy="149530"/>
          </a:xfrm>
          <a:custGeom>
            <a:avLst/>
            <a:gdLst/>
            <a:ahLst/>
            <a:cxnLst/>
            <a:rect l="l" t="t" r="r" b="b"/>
            <a:pathLst>
              <a:path w="3024" h="2849" extrusionOk="0">
                <a:moveTo>
                  <a:pt x="2960" y="1"/>
                </a:moveTo>
                <a:cubicBezTo>
                  <a:pt x="2818" y="1"/>
                  <a:pt x="1645" y="345"/>
                  <a:pt x="1645" y="345"/>
                </a:cubicBezTo>
                <a:lnTo>
                  <a:pt x="1512" y="596"/>
                </a:lnTo>
                <a:lnTo>
                  <a:pt x="1194" y="463"/>
                </a:lnTo>
                <a:lnTo>
                  <a:pt x="894" y="647"/>
                </a:lnTo>
                <a:lnTo>
                  <a:pt x="494" y="463"/>
                </a:lnTo>
                <a:cubicBezTo>
                  <a:pt x="494" y="463"/>
                  <a:pt x="1" y="770"/>
                  <a:pt x="10" y="803"/>
                </a:cubicBezTo>
                <a:cubicBezTo>
                  <a:pt x="18" y="836"/>
                  <a:pt x="10" y="1680"/>
                  <a:pt x="10" y="1680"/>
                </a:cubicBezTo>
                <a:lnTo>
                  <a:pt x="327" y="2507"/>
                </a:lnTo>
                <a:lnTo>
                  <a:pt x="1161" y="2849"/>
                </a:lnTo>
                <a:lnTo>
                  <a:pt x="1345" y="2164"/>
                </a:lnTo>
                <a:lnTo>
                  <a:pt x="2863" y="1280"/>
                </a:lnTo>
                <a:lnTo>
                  <a:pt x="2973" y="880"/>
                </a:lnTo>
                <a:cubicBezTo>
                  <a:pt x="2973" y="880"/>
                  <a:pt x="3024" y="36"/>
                  <a:pt x="2973" y="3"/>
                </a:cubicBezTo>
                <a:cubicBezTo>
                  <a:pt x="2971" y="1"/>
                  <a:pt x="2967" y="1"/>
                  <a:pt x="2960" y="1"/>
                </a:cubicBezTo>
                <a:close/>
              </a:path>
            </a:pathLst>
          </a:custGeom>
          <a:solidFill>
            <a:srgbClr val="53728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6488;p36">
            <a:extLst>
              <a:ext uri="{FF2B5EF4-FFF2-40B4-BE49-F238E27FC236}">
                <a16:creationId xmlns:a16="http://schemas.microsoft.com/office/drawing/2014/main" id="{4AD148D3-43AB-3304-3FEF-01D512B14FB9}"/>
              </a:ext>
            </a:extLst>
          </p:cNvPr>
          <p:cNvSpPr/>
          <p:nvPr/>
        </p:nvSpPr>
        <p:spPr>
          <a:xfrm>
            <a:off x="6066053" y="2266448"/>
            <a:ext cx="146755" cy="120033"/>
          </a:xfrm>
          <a:custGeom>
            <a:avLst/>
            <a:gdLst/>
            <a:ahLst/>
            <a:cxnLst/>
            <a:rect l="l" t="t" r="r" b="b"/>
            <a:pathLst>
              <a:path w="2796" h="2287" extrusionOk="0">
                <a:moveTo>
                  <a:pt x="2720" y="0"/>
                </a:moveTo>
                <a:cubicBezTo>
                  <a:pt x="2720" y="0"/>
                  <a:pt x="1786" y="662"/>
                  <a:pt x="1720" y="695"/>
                </a:cubicBezTo>
                <a:cubicBezTo>
                  <a:pt x="1653" y="728"/>
                  <a:pt x="1100" y="874"/>
                  <a:pt x="1100" y="874"/>
                </a:cubicBezTo>
                <a:lnTo>
                  <a:pt x="0" y="1136"/>
                </a:lnTo>
                <a:lnTo>
                  <a:pt x="44" y="1660"/>
                </a:lnTo>
                <a:lnTo>
                  <a:pt x="909" y="1692"/>
                </a:lnTo>
                <a:lnTo>
                  <a:pt x="1627" y="2285"/>
                </a:lnTo>
                <a:cubicBezTo>
                  <a:pt x="1627" y="2286"/>
                  <a:pt x="1632" y="2286"/>
                  <a:pt x="1641" y="2286"/>
                </a:cubicBezTo>
                <a:cubicBezTo>
                  <a:pt x="1768" y="2286"/>
                  <a:pt x="2725" y="2181"/>
                  <a:pt x="2725" y="2181"/>
                </a:cubicBezTo>
                <a:lnTo>
                  <a:pt x="2795" y="979"/>
                </a:lnTo>
                <a:lnTo>
                  <a:pt x="2720" y="0"/>
                </a:lnTo>
                <a:close/>
              </a:path>
            </a:pathLst>
          </a:custGeom>
          <a:solidFill>
            <a:srgbClr val="53728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6489;p36">
            <a:extLst>
              <a:ext uri="{FF2B5EF4-FFF2-40B4-BE49-F238E27FC236}">
                <a16:creationId xmlns:a16="http://schemas.microsoft.com/office/drawing/2014/main" id="{63008EBD-5478-F355-2B13-1BF30484E292}"/>
              </a:ext>
            </a:extLst>
          </p:cNvPr>
          <p:cNvSpPr/>
          <p:nvPr/>
        </p:nvSpPr>
        <p:spPr>
          <a:xfrm>
            <a:off x="6116754" y="2424902"/>
            <a:ext cx="43932" cy="63139"/>
          </a:xfrm>
          <a:custGeom>
            <a:avLst/>
            <a:gdLst/>
            <a:ahLst/>
            <a:cxnLst/>
            <a:rect l="l" t="t" r="r" b="b"/>
            <a:pathLst>
              <a:path w="837" h="1203" extrusionOk="0">
                <a:moveTo>
                  <a:pt x="836" y="1"/>
                </a:moveTo>
                <a:lnTo>
                  <a:pt x="1" y="326"/>
                </a:lnTo>
                <a:cubicBezTo>
                  <a:pt x="1" y="326"/>
                  <a:pt x="68" y="929"/>
                  <a:pt x="1" y="996"/>
                </a:cubicBezTo>
                <a:lnTo>
                  <a:pt x="1" y="1203"/>
                </a:lnTo>
                <a:lnTo>
                  <a:pt x="836" y="1203"/>
                </a:lnTo>
                <a:lnTo>
                  <a:pt x="836" y="878"/>
                </a:lnTo>
                <a:lnTo>
                  <a:pt x="836" y="1"/>
                </a:lnTo>
                <a:close/>
              </a:path>
            </a:pathLst>
          </a:custGeom>
          <a:solidFill>
            <a:srgbClr val="53728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6490;p36">
            <a:extLst>
              <a:ext uri="{FF2B5EF4-FFF2-40B4-BE49-F238E27FC236}">
                <a16:creationId xmlns:a16="http://schemas.microsoft.com/office/drawing/2014/main" id="{9B4B323E-6063-92F1-2F4D-9BD6F22B824C}"/>
              </a:ext>
            </a:extLst>
          </p:cNvPr>
          <p:cNvSpPr/>
          <p:nvPr/>
        </p:nvSpPr>
        <p:spPr>
          <a:xfrm>
            <a:off x="6179055" y="2404748"/>
            <a:ext cx="77944" cy="107699"/>
          </a:xfrm>
          <a:custGeom>
            <a:avLst/>
            <a:gdLst/>
            <a:ahLst/>
            <a:cxnLst/>
            <a:rect l="l" t="t" r="r" b="b"/>
            <a:pathLst>
              <a:path w="1485" h="2052" extrusionOk="0">
                <a:moveTo>
                  <a:pt x="1446" y="1"/>
                </a:moveTo>
                <a:lnTo>
                  <a:pt x="1093" y="418"/>
                </a:lnTo>
                <a:lnTo>
                  <a:pt x="965" y="643"/>
                </a:lnTo>
                <a:lnTo>
                  <a:pt x="614" y="810"/>
                </a:lnTo>
                <a:lnTo>
                  <a:pt x="469" y="604"/>
                </a:lnTo>
                <a:cubicBezTo>
                  <a:pt x="469" y="604"/>
                  <a:pt x="133" y="687"/>
                  <a:pt x="0" y="753"/>
                </a:cubicBezTo>
                <a:lnTo>
                  <a:pt x="0" y="1838"/>
                </a:lnTo>
                <a:lnTo>
                  <a:pt x="567" y="2052"/>
                </a:lnTo>
                <a:lnTo>
                  <a:pt x="1084" y="1838"/>
                </a:lnTo>
                <a:lnTo>
                  <a:pt x="1484" y="1187"/>
                </a:lnTo>
                <a:lnTo>
                  <a:pt x="1446" y="1"/>
                </a:lnTo>
                <a:close/>
              </a:path>
            </a:pathLst>
          </a:custGeom>
          <a:solidFill>
            <a:srgbClr val="53728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6491;p36">
            <a:extLst>
              <a:ext uri="{FF2B5EF4-FFF2-40B4-BE49-F238E27FC236}">
                <a16:creationId xmlns:a16="http://schemas.microsoft.com/office/drawing/2014/main" id="{B019ADD6-706E-74A7-55C0-BA38BE462C09}"/>
              </a:ext>
            </a:extLst>
          </p:cNvPr>
          <p:cNvSpPr/>
          <p:nvPr/>
        </p:nvSpPr>
        <p:spPr>
          <a:xfrm>
            <a:off x="6160632" y="2465264"/>
            <a:ext cx="36794" cy="64504"/>
          </a:xfrm>
          <a:custGeom>
            <a:avLst/>
            <a:gdLst/>
            <a:ahLst/>
            <a:cxnLst/>
            <a:rect l="l" t="t" r="r" b="b"/>
            <a:pathLst>
              <a:path w="701" h="1229" extrusionOk="0">
                <a:moveTo>
                  <a:pt x="0" y="0"/>
                </a:moveTo>
                <a:lnTo>
                  <a:pt x="118" y="1127"/>
                </a:lnTo>
                <a:lnTo>
                  <a:pt x="518" y="1229"/>
                </a:lnTo>
                <a:lnTo>
                  <a:pt x="700" y="1078"/>
                </a:lnTo>
                <a:lnTo>
                  <a:pt x="700" y="200"/>
                </a:lnTo>
                <a:cubicBezTo>
                  <a:pt x="700" y="200"/>
                  <a:pt x="10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6492;p36">
            <a:extLst>
              <a:ext uri="{FF2B5EF4-FFF2-40B4-BE49-F238E27FC236}">
                <a16:creationId xmlns:a16="http://schemas.microsoft.com/office/drawing/2014/main" id="{5501AE0C-1188-2F6C-0FE2-D624CE27F4C4}"/>
              </a:ext>
            </a:extLst>
          </p:cNvPr>
          <p:cNvSpPr/>
          <p:nvPr/>
        </p:nvSpPr>
        <p:spPr>
          <a:xfrm>
            <a:off x="5137527" y="1519525"/>
            <a:ext cx="353556" cy="261008"/>
          </a:xfrm>
          <a:custGeom>
            <a:avLst/>
            <a:gdLst/>
            <a:ahLst/>
            <a:cxnLst/>
            <a:rect l="l" t="t" r="r" b="b"/>
            <a:pathLst>
              <a:path w="6736" h="4973" extrusionOk="0">
                <a:moveTo>
                  <a:pt x="3309" y="0"/>
                </a:moveTo>
                <a:lnTo>
                  <a:pt x="2398" y="449"/>
                </a:lnTo>
                <a:lnTo>
                  <a:pt x="1233" y="274"/>
                </a:lnTo>
                <a:lnTo>
                  <a:pt x="1249" y="1012"/>
                </a:lnTo>
                <a:lnTo>
                  <a:pt x="597" y="963"/>
                </a:lnTo>
                <a:lnTo>
                  <a:pt x="656" y="1572"/>
                </a:lnTo>
                <a:lnTo>
                  <a:pt x="511" y="1818"/>
                </a:lnTo>
                <a:lnTo>
                  <a:pt x="1237" y="2135"/>
                </a:lnTo>
                <a:lnTo>
                  <a:pt x="4" y="2048"/>
                </a:lnTo>
                <a:lnTo>
                  <a:pt x="0" y="2760"/>
                </a:lnTo>
                <a:lnTo>
                  <a:pt x="0" y="2988"/>
                </a:lnTo>
                <a:lnTo>
                  <a:pt x="828" y="3385"/>
                </a:lnTo>
                <a:lnTo>
                  <a:pt x="786" y="4336"/>
                </a:lnTo>
                <a:lnTo>
                  <a:pt x="1637" y="4972"/>
                </a:lnTo>
                <a:lnTo>
                  <a:pt x="2434" y="4713"/>
                </a:lnTo>
                <a:lnTo>
                  <a:pt x="5318" y="4781"/>
                </a:lnTo>
                <a:lnTo>
                  <a:pt x="5741" y="4458"/>
                </a:lnTo>
                <a:lnTo>
                  <a:pt x="6257" y="4227"/>
                </a:lnTo>
                <a:lnTo>
                  <a:pt x="6736" y="3146"/>
                </a:lnTo>
                <a:lnTo>
                  <a:pt x="6678" y="2458"/>
                </a:lnTo>
                <a:lnTo>
                  <a:pt x="6546" y="1349"/>
                </a:lnTo>
                <a:lnTo>
                  <a:pt x="6283" y="2107"/>
                </a:lnTo>
                <a:lnTo>
                  <a:pt x="6132" y="2328"/>
                </a:lnTo>
                <a:cubicBezTo>
                  <a:pt x="6132" y="2328"/>
                  <a:pt x="4962" y="2204"/>
                  <a:pt x="4916" y="2193"/>
                </a:cubicBezTo>
                <a:cubicBezTo>
                  <a:pt x="4914" y="2193"/>
                  <a:pt x="4911" y="2192"/>
                  <a:pt x="4907" y="2192"/>
                </a:cubicBezTo>
                <a:cubicBezTo>
                  <a:pt x="4835" y="2192"/>
                  <a:pt x="4497" y="2295"/>
                  <a:pt x="4497" y="2295"/>
                </a:cubicBezTo>
                <a:lnTo>
                  <a:pt x="4758" y="1965"/>
                </a:lnTo>
                <a:lnTo>
                  <a:pt x="4715" y="1086"/>
                </a:lnTo>
                <a:lnTo>
                  <a:pt x="3964" y="2079"/>
                </a:lnTo>
                <a:lnTo>
                  <a:pt x="4109" y="1272"/>
                </a:lnTo>
                <a:lnTo>
                  <a:pt x="3990" y="846"/>
                </a:lnTo>
                <a:lnTo>
                  <a:pt x="2567" y="1920"/>
                </a:lnTo>
                <a:lnTo>
                  <a:pt x="3202" y="1363"/>
                </a:lnTo>
                <a:lnTo>
                  <a:pt x="3353" y="856"/>
                </a:lnTo>
                <a:lnTo>
                  <a:pt x="3309" y="0"/>
                </a:lnTo>
                <a:close/>
              </a:path>
            </a:pathLst>
          </a:custGeom>
          <a:solidFill>
            <a:srgbClr val="53728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6493;p36">
            <a:extLst>
              <a:ext uri="{FF2B5EF4-FFF2-40B4-BE49-F238E27FC236}">
                <a16:creationId xmlns:a16="http://schemas.microsoft.com/office/drawing/2014/main" id="{5736090A-78D1-04AD-0517-76C4508902C2}"/>
              </a:ext>
            </a:extLst>
          </p:cNvPr>
          <p:cNvSpPr/>
          <p:nvPr/>
        </p:nvSpPr>
        <p:spPr>
          <a:xfrm>
            <a:off x="5084569" y="2132715"/>
            <a:ext cx="519784" cy="606569"/>
          </a:xfrm>
          <a:custGeom>
            <a:avLst/>
            <a:gdLst/>
            <a:ahLst/>
            <a:cxnLst/>
            <a:rect l="l" t="t" r="r" b="b"/>
            <a:pathLst>
              <a:path w="9903" h="11557" extrusionOk="0">
                <a:moveTo>
                  <a:pt x="9261" y="1"/>
                </a:moveTo>
                <a:lnTo>
                  <a:pt x="7415" y="824"/>
                </a:lnTo>
                <a:lnTo>
                  <a:pt x="7043" y="824"/>
                </a:lnTo>
                <a:lnTo>
                  <a:pt x="7043" y="1196"/>
                </a:lnTo>
                <a:lnTo>
                  <a:pt x="6436" y="1111"/>
                </a:lnTo>
                <a:lnTo>
                  <a:pt x="6167" y="1397"/>
                </a:lnTo>
                <a:lnTo>
                  <a:pt x="6162" y="1555"/>
                </a:lnTo>
                <a:lnTo>
                  <a:pt x="5020" y="1599"/>
                </a:lnTo>
                <a:lnTo>
                  <a:pt x="5037" y="2712"/>
                </a:lnTo>
                <a:lnTo>
                  <a:pt x="5738" y="3215"/>
                </a:lnTo>
                <a:lnTo>
                  <a:pt x="5880" y="3775"/>
                </a:lnTo>
                <a:lnTo>
                  <a:pt x="5880" y="3775"/>
                </a:lnTo>
                <a:lnTo>
                  <a:pt x="4434" y="3773"/>
                </a:lnTo>
                <a:lnTo>
                  <a:pt x="5106" y="5657"/>
                </a:lnTo>
                <a:lnTo>
                  <a:pt x="5834" y="5871"/>
                </a:lnTo>
                <a:lnTo>
                  <a:pt x="6167" y="6050"/>
                </a:lnTo>
                <a:lnTo>
                  <a:pt x="5425" y="6944"/>
                </a:lnTo>
                <a:lnTo>
                  <a:pt x="4490" y="6408"/>
                </a:lnTo>
                <a:lnTo>
                  <a:pt x="3285" y="6310"/>
                </a:lnTo>
                <a:lnTo>
                  <a:pt x="3451" y="7035"/>
                </a:lnTo>
                <a:lnTo>
                  <a:pt x="3790" y="7314"/>
                </a:lnTo>
                <a:lnTo>
                  <a:pt x="3216" y="7989"/>
                </a:lnTo>
                <a:lnTo>
                  <a:pt x="1948" y="7230"/>
                </a:lnTo>
                <a:lnTo>
                  <a:pt x="1674" y="7412"/>
                </a:lnTo>
                <a:lnTo>
                  <a:pt x="2104" y="8630"/>
                </a:lnTo>
                <a:lnTo>
                  <a:pt x="4244" y="9237"/>
                </a:lnTo>
                <a:lnTo>
                  <a:pt x="3436" y="9439"/>
                </a:lnTo>
                <a:lnTo>
                  <a:pt x="1723" y="8981"/>
                </a:lnTo>
                <a:cubicBezTo>
                  <a:pt x="1723" y="8981"/>
                  <a:pt x="86" y="9351"/>
                  <a:pt x="0" y="9384"/>
                </a:cubicBezTo>
                <a:lnTo>
                  <a:pt x="207" y="10967"/>
                </a:lnTo>
                <a:lnTo>
                  <a:pt x="1049" y="10747"/>
                </a:lnTo>
                <a:lnTo>
                  <a:pt x="2097" y="11009"/>
                </a:lnTo>
                <a:lnTo>
                  <a:pt x="2409" y="10668"/>
                </a:lnTo>
                <a:lnTo>
                  <a:pt x="3551" y="10711"/>
                </a:lnTo>
                <a:lnTo>
                  <a:pt x="7552" y="11556"/>
                </a:lnTo>
                <a:lnTo>
                  <a:pt x="8494" y="10247"/>
                </a:lnTo>
                <a:lnTo>
                  <a:pt x="8857" y="10147"/>
                </a:lnTo>
                <a:lnTo>
                  <a:pt x="9459" y="9886"/>
                </a:lnTo>
                <a:lnTo>
                  <a:pt x="9903" y="9181"/>
                </a:lnTo>
                <a:lnTo>
                  <a:pt x="9782" y="7770"/>
                </a:lnTo>
                <a:lnTo>
                  <a:pt x="8426" y="8377"/>
                </a:lnTo>
                <a:lnTo>
                  <a:pt x="8038" y="8191"/>
                </a:lnTo>
                <a:lnTo>
                  <a:pt x="8729" y="7533"/>
                </a:lnTo>
                <a:lnTo>
                  <a:pt x="8703" y="6661"/>
                </a:lnTo>
                <a:lnTo>
                  <a:pt x="8519" y="6661"/>
                </a:lnTo>
                <a:lnTo>
                  <a:pt x="8612" y="5993"/>
                </a:lnTo>
                <a:lnTo>
                  <a:pt x="8190" y="5747"/>
                </a:lnTo>
                <a:lnTo>
                  <a:pt x="8510" y="4601"/>
                </a:lnTo>
                <a:lnTo>
                  <a:pt x="8510" y="3724"/>
                </a:lnTo>
                <a:lnTo>
                  <a:pt x="7060" y="3640"/>
                </a:lnTo>
                <a:lnTo>
                  <a:pt x="7840" y="3334"/>
                </a:lnTo>
                <a:lnTo>
                  <a:pt x="8285" y="3484"/>
                </a:lnTo>
                <a:lnTo>
                  <a:pt x="9596" y="3078"/>
                </a:lnTo>
                <a:lnTo>
                  <a:pt x="9673" y="2089"/>
                </a:lnTo>
                <a:lnTo>
                  <a:pt x="9655" y="1520"/>
                </a:lnTo>
                <a:lnTo>
                  <a:pt x="7647" y="1711"/>
                </a:lnTo>
                <a:lnTo>
                  <a:pt x="9338" y="585"/>
                </a:lnTo>
                <a:lnTo>
                  <a:pt x="9261" y="1"/>
                </a:lnTo>
                <a:close/>
              </a:path>
            </a:pathLst>
          </a:custGeom>
          <a:solidFill>
            <a:srgbClr val="53728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6494;p36">
            <a:extLst>
              <a:ext uri="{FF2B5EF4-FFF2-40B4-BE49-F238E27FC236}">
                <a16:creationId xmlns:a16="http://schemas.microsoft.com/office/drawing/2014/main" id="{D6CBA1EB-108A-C592-C1F8-B473ABED9657}"/>
              </a:ext>
            </a:extLst>
          </p:cNvPr>
          <p:cNvSpPr/>
          <p:nvPr/>
        </p:nvSpPr>
        <p:spPr>
          <a:xfrm>
            <a:off x="5265330" y="2421806"/>
            <a:ext cx="25299" cy="27502"/>
          </a:xfrm>
          <a:custGeom>
            <a:avLst/>
            <a:gdLst/>
            <a:ahLst/>
            <a:cxnLst/>
            <a:rect l="l" t="t" r="r" b="b"/>
            <a:pathLst>
              <a:path w="482" h="524" extrusionOk="0">
                <a:moveTo>
                  <a:pt x="460" y="0"/>
                </a:moveTo>
                <a:lnTo>
                  <a:pt x="7" y="230"/>
                </a:lnTo>
                <a:lnTo>
                  <a:pt x="0" y="402"/>
                </a:lnTo>
                <a:lnTo>
                  <a:pt x="481" y="523"/>
                </a:lnTo>
                <a:lnTo>
                  <a:pt x="46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6495;p36">
            <a:extLst>
              <a:ext uri="{FF2B5EF4-FFF2-40B4-BE49-F238E27FC236}">
                <a16:creationId xmlns:a16="http://schemas.microsoft.com/office/drawing/2014/main" id="{970C4B2D-0AB3-227B-6D6C-C7707A7B3374}"/>
              </a:ext>
            </a:extLst>
          </p:cNvPr>
          <p:cNvSpPr/>
          <p:nvPr/>
        </p:nvSpPr>
        <p:spPr>
          <a:xfrm>
            <a:off x="5311832" y="2372049"/>
            <a:ext cx="33644" cy="37264"/>
          </a:xfrm>
          <a:custGeom>
            <a:avLst/>
            <a:gdLst/>
            <a:ahLst/>
            <a:cxnLst/>
            <a:rect l="l" t="t" r="r" b="b"/>
            <a:pathLst>
              <a:path w="641" h="710" extrusionOk="0">
                <a:moveTo>
                  <a:pt x="0" y="1"/>
                </a:moveTo>
                <a:lnTo>
                  <a:pt x="7" y="589"/>
                </a:lnTo>
                <a:cubicBezTo>
                  <a:pt x="7" y="589"/>
                  <a:pt x="347" y="709"/>
                  <a:pt x="468" y="709"/>
                </a:cubicBezTo>
                <a:cubicBezTo>
                  <a:pt x="475" y="709"/>
                  <a:pt x="482" y="709"/>
                  <a:pt x="488" y="708"/>
                </a:cubicBezTo>
                <a:cubicBezTo>
                  <a:pt x="641" y="680"/>
                  <a:pt x="592" y="111"/>
                  <a:pt x="592" y="111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6496;p36">
            <a:extLst>
              <a:ext uri="{FF2B5EF4-FFF2-40B4-BE49-F238E27FC236}">
                <a16:creationId xmlns:a16="http://schemas.microsoft.com/office/drawing/2014/main" id="{4242B510-A99A-4133-8C44-44554F11F258}"/>
              </a:ext>
            </a:extLst>
          </p:cNvPr>
          <p:cNvSpPr/>
          <p:nvPr/>
        </p:nvSpPr>
        <p:spPr>
          <a:xfrm>
            <a:off x="5356393" y="2100593"/>
            <a:ext cx="69598" cy="39574"/>
          </a:xfrm>
          <a:custGeom>
            <a:avLst/>
            <a:gdLst/>
            <a:ahLst/>
            <a:cxnLst/>
            <a:rect l="l" t="t" r="r" b="b"/>
            <a:pathLst>
              <a:path w="1326" h="754" extrusionOk="0">
                <a:moveTo>
                  <a:pt x="1325" y="0"/>
                </a:moveTo>
                <a:lnTo>
                  <a:pt x="1" y="314"/>
                </a:lnTo>
                <a:lnTo>
                  <a:pt x="11" y="627"/>
                </a:lnTo>
                <a:lnTo>
                  <a:pt x="659" y="753"/>
                </a:lnTo>
                <a:lnTo>
                  <a:pt x="1259" y="260"/>
                </a:lnTo>
                <a:lnTo>
                  <a:pt x="1325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6497;p36">
            <a:extLst>
              <a:ext uri="{FF2B5EF4-FFF2-40B4-BE49-F238E27FC236}">
                <a16:creationId xmlns:a16="http://schemas.microsoft.com/office/drawing/2014/main" id="{62A762CF-1AAB-7DB2-654C-4E5D3498F87F}"/>
              </a:ext>
            </a:extLst>
          </p:cNvPr>
          <p:cNvSpPr/>
          <p:nvPr/>
        </p:nvSpPr>
        <p:spPr>
          <a:xfrm>
            <a:off x="5363006" y="2150402"/>
            <a:ext cx="28553" cy="41936"/>
          </a:xfrm>
          <a:custGeom>
            <a:avLst/>
            <a:gdLst/>
            <a:ahLst/>
            <a:cxnLst/>
            <a:rect l="l" t="t" r="r" b="b"/>
            <a:pathLst>
              <a:path w="544" h="799" extrusionOk="0">
                <a:moveTo>
                  <a:pt x="526" y="1"/>
                </a:moveTo>
                <a:lnTo>
                  <a:pt x="334" y="44"/>
                </a:lnTo>
                <a:lnTo>
                  <a:pt x="1" y="148"/>
                </a:lnTo>
                <a:lnTo>
                  <a:pt x="10" y="506"/>
                </a:lnTo>
                <a:lnTo>
                  <a:pt x="543" y="799"/>
                </a:lnTo>
                <a:lnTo>
                  <a:pt x="543" y="799"/>
                </a:lnTo>
                <a:lnTo>
                  <a:pt x="526" y="1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6498;p36">
            <a:extLst>
              <a:ext uri="{FF2B5EF4-FFF2-40B4-BE49-F238E27FC236}">
                <a16:creationId xmlns:a16="http://schemas.microsoft.com/office/drawing/2014/main" id="{25ECEBA9-8B36-5414-4F2E-146DEB8CB8F8}"/>
              </a:ext>
            </a:extLst>
          </p:cNvPr>
          <p:cNvSpPr/>
          <p:nvPr/>
        </p:nvSpPr>
        <p:spPr>
          <a:xfrm>
            <a:off x="5696763" y="2027114"/>
            <a:ext cx="29708" cy="66551"/>
          </a:xfrm>
          <a:custGeom>
            <a:avLst/>
            <a:gdLst/>
            <a:ahLst/>
            <a:cxnLst/>
            <a:rect l="l" t="t" r="r" b="b"/>
            <a:pathLst>
              <a:path w="566" h="1268" extrusionOk="0">
                <a:moveTo>
                  <a:pt x="565" y="0"/>
                </a:moveTo>
                <a:lnTo>
                  <a:pt x="18" y="669"/>
                </a:lnTo>
                <a:lnTo>
                  <a:pt x="0" y="1267"/>
                </a:lnTo>
                <a:lnTo>
                  <a:pt x="425" y="955"/>
                </a:lnTo>
                <a:lnTo>
                  <a:pt x="565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6499;p36">
            <a:extLst>
              <a:ext uri="{FF2B5EF4-FFF2-40B4-BE49-F238E27FC236}">
                <a16:creationId xmlns:a16="http://schemas.microsoft.com/office/drawing/2014/main" id="{48AC0D6F-A29E-0D73-3A0F-0704D073BD5A}"/>
              </a:ext>
            </a:extLst>
          </p:cNvPr>
          <p:cNvSpPr/>
          <p:nvPr/>
        </p:nvSpPr>
        <p:spPr>
          <a:xfrm>
            <a:off x="5577410" y="2095607"/>
            <a:ext cx="24092" cy="41411"/>
          </a:xfrm>
          <a:custGeom>
            <a:avLst/>
            <a:gdLst/>
            <a:ahLst/>
            <a:cxnLst/>
            <a:rect l="l" t="t" r="r" b="b"/>
            <a:pathLst>
              <a:path w="459" h="789" extrusionOk="0">
                <a:moveTo>
                  <a:pt x="1" y="1"/>
                </a:moveTo>
                <a:lnTo>
                  <a:pt x="115" y="788"/>
                </a:lnTo>
                <a:lnTo>
                  <a:pt x="458" y="788"/>
                </a:lnTo>
                <a:lnTo>
                  <a:pt x="450" y="97"/>
                </a:lnTo>
                <a:cubicBezTo>
                  <a:pt x="450" y="97"/>
                  <a:pt x="243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6500;p36">
            <a:extLst>
              <a:ext uri="{FF2B5EF4-FFF2-40B4-BE49-F238E27FC236}">
                <a16:creationId xmlns:a16="http://schemas.microsoft.com/office/drawing/2014/main" id="{9313AC3F-E5AA-74E6-6A09-034F2044C0C8}"/>
              </a:ext>
            </a:extLst>
          </p:cNvPr>
          <p:cNvSpPr/>
          <p:nvPr/>
        </p:nvSpPr>
        <p:spPr>
          <a:xfrm>
            <a:off x="4893101" y="2287705"/>
            <a:ext cx="380849" cy="273814"/>
          </a:xfrm>
          <a:custGeom>
            <a:avLst/>
            <a:gdLst/>
            <a:ahLst/>
            <a:cxnLst/>
            <a:rect l="l" t="t" r="r" b="b"/>
            <a:pathLst>
              <a:path w="7256" h="5217" extrusionOk="0">
                <a:moveTo>
                  <a:pt x="4099" y="1"/>
                </a:moveTo>
                <a:lnTo>
                  <a:pt x="4473" y="1252"/>
                </a:lnTo>
                <a:lnTo>
                  <a:pt x="4034" y="1638"/>
                </a:lnTo>
                <a:lnTo>
                  <a:pt x="2883" y="1104"/>
                </a:lnTo>
                <a:lnTo>
                  <a:pt x="2466" y="1638"/>
                </a:lnTo>
                <a:lnTo>
                  <a:pt x="1820" y="999"/>
                </a:lnTo>
                <a:lnTo>
                  <a:pt x="1985" y="2462"/>
                </a:lnTo>
                <a:lnTo>
                  <a:pt x="2653" y="2534"/>
                </a:lnTo>
                <a:lnTo>
                  <a:pt x="18" y="2801"/>
                </a:lnTo>
                <a:lnTo>
                  <a:pt x="0" y="3612"/>
                </a:lnTo>
                <a:lnTo>
                  <a:pt x="209" y="4684"/>
                </a:lnTo>
                <a:lnTo>
                  <a:pt x="992" y="5127"/>
                </a:lnTo>
                <a:lnTo>
                  <a:pt x="3225" y="4829"/>
                </a:lnTo>
                <a:lnTo>
                  <a:pt x="4275" y="5217"/>
                </a:lnTo>
                <a:lnTo>
                  <a:pt x="6219" y="3168"/>
                </a:lnTo>
                <a:lnTo>
                  <a:pt x="7096" y="2727"/>
                </a:lnTo>
                <a:lnTo>
                  <a:pt x="7256" y="134"/>
                </a:lnTo>
                <a:lnTo>
                  <a:pt x="6562" y="811"/>
                </a:lnTo>
                <a:lnTo>
                  <a:pt x="6584" y="499"/>
                </a:lnTo>
                <a:lnTo>
                  <a:pt x="5261" y="329"/>
                </a:lnTo>
                <a:lnTo>
                  <a:pt x="4099" y="1"/>
                </a:lnTo>
                <a:close/>
              </a:path>
            </a:pathLst>
          </a:custGeom>
          <a:solidFill>
            <a:srgbClr val="53728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6501;p36">
            <a:extLst>
              <a:ext uri="{FF2B5EF4-FFF2-40B4-BE49-F238E27FC236}">
                <a16:creationId xmlns:a16="http://schemas.microsoft.com/office/drawing/2014/main" id="{BF66A1BC-496B-087B-41A4-2BD48E348024}"/>
              </a:ext>
            </a:extLst>
          </p:cNvPr>
          <p:cNvSpPr/>
          <p:nvPr/>
        </p:nvSpPr>
        <p:spPr>
          <a:xfrm>
            <a:off x="5727782" y="3379249"/>
            <a:ext cx="80936" cy="114785"/>
          </a:xfrm>
          <a:custGeom>
            <a:avLst/>
            <a:gdLst/>
            <a:ahLst/>
            <a:cxnLst/>
            <a:rect l="l" t="t" r="r" b="b"/>
            <a:pathLst>
              <a:path w="1542" h="2187" extrusionOk="0">
                <a:moveTo>
                  <a:pt x="1541" y="1"/>
                </a:moveTo>
                <a:lnTo>
                  <a:pt x="792" y="104"/>
                </a:lnTo>
                <a:cubicBezTo>
                  <a:pt x="792" y="106"/>
                  <a:pt x="104" y="560"/>
                  <a:pt x="1" y="644"/>
                </a:cubicBezTo>
                <a:lnTo>
                  <a:pt x="1" y="1522"/>
                </a:lnTo>
                <a:lnTo>
                  <a:pt x="438" y="2187"/>
                </a:lnTo>
                <a:lnTo>
                  <a:pt x="855" y="1980"/>
                </a:lnTo>
                <a:lnTo>
                  <a:pt x="1208" y="1146"/>
                </a:lnTo>
                <a:lnTo>
                  <a:pt x="1541" y="895"/>
                </a:lnTo>
                <a:lnTo>
                  <a:pt x="1541" y="1"/>
                </a:lnTo>
                <a:close/>
              </a:path>
            </a:pathLst>
          </a:custGeom>
          <a:solidFill>
            <a:srgbClr val="53728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6502;p36">
            <a:extLst>
              <a:ext uri="{FF2B5EF4-FFF2-40B4-BE49-F238E27FC236}">
                <a16:creationId xmlns:a16="http://schemas.microsoft.com/office/drawing/2014/main" id="{C03C4E3F-D934-CADC-E92E-39F865E2B6F7}"/>
              </a:ext>
            </a:extLst>
          </p:cNvPr>
          <p:cNvSpPr/>
          <p:nvPr/>
        </p:nvSpPr>
        <p:spPr>
          <a:xfrm>
            <a:off x="5631628" y="3504848"/>
            <a:ext cx="156360" cy="211305"/>
          </a:xfrm>
          <a:custGeom>
            <a:avLst/>
            <a:gdLst/>
            <a:ahLst/>
            <a:cxnLst/>
            <a:rect l="l" t="t" r="r" b="b"/>
            <a:pathLst>
              <a:path w="2979" h="4026" extrusionOk="0">
                <a:moveTo>
                  <a:pt x="2978" y="1"/>
                </a:moveTo>
                <a:lnTo>
                  <a:pt x="2145" y="127"/>
                </a:lnTo>
                <a:lnTo>
                  <a:pt x="333" y="604"/>
                </a:lnTo>
                <a:cubicBezTo>
                  <a:pt x="333" y="604"/>
                  <a:pt x="354" y="1418"/>
                  <a:pt x="333" y="1482"/>
                </a:cubicBezTo>
                <a:cubicBezTo>
                  <a:pt x="313" y="1545"/>
                  <a:pt x="1" y="2083"/>
                  <a:pt x="1" y="2083"/>
                </a:cubicBezTo>
                <a:lnTo>
                  <a:pt x="19" y="3234"/>
                </a:lnTo>
                <a:lnTo>
                  <a:pt x="540" y="4026"/>
                </a:lnTo>
                <a:lnTo>
                  <a:pt x="1026" y="3705"/>
                </a:lnTo>
                <a:lnTo>
                  <a:pt x="898" y="3449"/>
                </a:lnTo>
                <a:lnTo>
                  <a:pt x="2187" y="3364"/>
                </a:lnTo>
                <a:lnTo>
                  <a:pt x="2978" y="878"/>
                </a:lnTo>
                <a:lnTo>
                  <a:pt x="2978" y="1"/>
                </a:lnTo>
                <a:close/>
              </a:path>
            </a:pathLst>
          </a:custGeom>
          <a:solidFill>
            <a:srgbClr val="53728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6503;p36">
            <a:extLst>
              <a:ext uri="{FF2B5EF4-FFF2-40B4-BE49-F238E27FC236}">
                <a16:creationId xmlns:a16="http://schemas.microsoft.com/office/drawing/2014/main" id="{09D32277-43FA-0DE3-C9E5-D7B5D0101CBA}"/>
              </a:ext>
            </a:extLst>
          </p:cNvPr>
          <p:cNvSpPr/>
          <p:nvPr/>
        </p:nvSpPr>
        <p:spPr>
          <a:xfrm>
            <a:off x="5017702" y="3551192"/>
            <a:ext cx="50231" cy="54637"/>
          </a:xfrm>
          <a:custGeom>
            <a:avLst/>
            <a:gdLst/>
            <a:ahLst/>
            <a:cxnLst/>
            <a:rect l="l" t="t" r="r" b="b"/>
            <a:pathLst>
              <a:path w="957" h="1041" extrusionOk="0">
                <a:moveTo>
                  <a:pt x="871" y="0"/>
                </a:moveTo>
                <a:lnTo>
                  <a:pt x="0" y="414"/>
                </a:lnTo>
                <a:lnTo>
                  <a:pt x="44" y="1041"/>
                </a:lnTo>
                <a:lnTo>
                  <a:pt x="585" y="1041"/>
                </a:lnTo>
                <a:lnTo>
                  <a:pt x="957" y="593"/>
                </a:lnTo>
                <a:lnTo>
                  <a:pt x="871" y="0"/>
                </a:lnTo>
                <a:close/>
              </a:path>
            </a:pathLst>
          </a:custGeom>
          <a:solidFill>
            <a:srgbClr val="53728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6504;p36">
            <a:extLst>
              <a:ext uri="{FF2B5EF4-FFF2-40B4-BE49-F238E27FC236}">
                <a16:creationId xmlns:a16="http://schemas.microsoft.com/office/drawing/2014/main" id="{D84C4E87-6954-0D79-F03B-80A608A05D27}"/>
              </a:ext>
            </a:extLst>
          </p:cNvPr>
          <p:cNvSpPr/>
          <p:nvPr/>
        </p:nvSpPr>
        <p:spPr>
          <a:xfrm>
            <a:off x="5155267" y="3514977"/>
            <a:ext cx="84505" cy="74109"/>
          </a:xfrm>
          <a:custGeom>
            <a:avLst/>
            <a:gdLst/>
            <a:ahLst/>
            <a:cxnLst/>
            <a:rect l="l" t="t" r="r" b="b"/>
            <a:pathLst>
              <a:path w="1610" h="1412" extrusionOk="0">
                <a:moveTo>
                  <a:pt x="1041" y="1"/>
                </a:moveTo>
                <a:lnTo>
                  <a:pt x="811" y="210"/>
                </a:lnTo>
                <a:lnTo>
                  <a:pt x="36" y="243"/>
                </a:lnTo>
                <a:lnTo>
                  <a:pt x="1" y="843"/>
                </a:lnTo>
                <a:lnTo>
                  <a:pt x="438" y="843"/>
                </a:lnTo>
                <a:lnTo>
                  <a:pt x="1022" y="1411"/>
                </a:lnTo>
                <a:lnTo>
                  <a:pt x="1387" y="990"/>
                </a:lnTo>
                <a:lnTo>
                  <a:pt x="1610" y="227"/>
                </a:lnTo>
                <a:lnTo>
                  <a:pt x="1250" y="334"/>
                </a:lnTo>
                <a:lnTo>
                  <a:pt x="1041" y="1"/>
                </a:lnTo>
                <a:close/>
              </a:path>
            </a:pathLst>
          </a:custGeom>
          <a:solidFill>
            <a:srgbClr val="53728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6505;p36">
            <a:extLst>
              <a:ext uri="{FF2B5EF4-FFF2-40B4-BE49-F238E27FC236}">
                <a16:creationId xmlns:a16="http://schemas.microsoft.com/office/drawing/2014/main" id="{2A0CB66F-01AE-E416-A25C-943477B84C5C}"/>
              </a:ext>
            </a:extLst>
          </p:cNvPr>
          <p:cNvSpPr/>
          <p:nvPr/>
        </p:nvSpPr>
        <p:spPr>
          <a:xfrm>
            <a:off x="5284120" y="3506422"/>
            <a:ext cx="46451" cy="53850"/>
          </a:xfrm>
          <a:custGeom>
            <a:avLst/>
            <a:gdLst/>
            <a:ahLst/>
            <a:cxnLst/>
            <a:rect l="l" t="t" r="r" b="b"/>
            <a:pathLst>
              <a:path w="885" h="1026" extrusionOk="0">
                <a:moveTo>
                  <a:pt x="885" y="1"/>
                </a:moveTo>
                <a:lnTo>
                  <a:pt x="611" y="343"/>
                </a:lnTo>
                <a:cubicBezTo>
                  <a:pt x="611" y="343"/>
                  <a:pt x="83" y="95"/>
                  <a:pt x="0" y="32"/>
                </a:cubicBezTo>
                <a:lnTo>
                  <a:pt x="0" y="32"/>
                </a:lnTo>
                <a:lnTo>
                  <a:pt x="28" y="587"/>
                </a:lnTo>
                <a:lnTo>
                  <a:pt x="302" y="1008"/>
                </a:lnTo>
                <a:lnTo>
                  <a:pt x="814" y="1025"/>
                </a:lnTo>
                <a:lnTo>
                  <a:pt x="885" y="1"/>
                </a:lnTo>
                <a:close/>
              </a:path>
            </a:pathLst>
          </a:custGeom>
          <a:solidFill>
            <a:srgbClr val="53728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6506;p36">
            <a:extLst>
              <a:ext uri="{FF2B5EF4-FFF2-40B4-BE49-F238E27FC236}">
                <a16:creationId xmlns:a16="http://schemas.microsoft.com/office/drawing/2014/main" id="{63701E1C-6BCB-F135-504D-9D1AAB1C097D}"/>
              </a:ext>
            </a:extLst>
          </p:cNvPr>
          <p:cNvSpPr/>
          <p:nvPr/>
        </p:nvSpPr>
        <p:spPr>
          <a:xfrm>
            <a:off x="5952474" y="3751688"/>
            <a:ext cx="281700" cy="199863"/>
          </a:xfrm>
          <a:custGeom>
            <a:avLst/>
            <a:gdLst/>
            <a:ahLst/>
            <a:cxnLst/>
            <a:rect l="l" t="t" r="r" b="b"/>
            <a:pathLst>
              <a:path w="5367" h="3808" extrusionOk="0">
                <a:moveTo>
                  <a:pt x="5338" y="0"/>
                </a:moveTo>
                <a:lnTo>
                  <a:pt x="4205" y="877"/>
                </a:lnTo>
                <a:cubicBezTo>
                  <a:pt x="4205" y="877"/>
                  <a:pt x="2985" y="1105"/>
                  <a:pt x="2898" y="1126"/>
                </a:cubicBezTo>
                <a:cubicBezTo>
                  <a:pt x="2896" y="1127"/>
                  <a:pt x="2893" y="1127"/>
                  <a:pt x="2891" y="1127"/>
                </a:cubicBezTo>
                <a:cubicBezTo>
                  <a:pt x="2761" y="1127"/>
                  <a:pt x="1655" y="626"/>
                  <a:pt x="1655" y="626"/>
                </a:cubicBezTo>
                <a:cubicBezTo>
                  <a:pt x="1655" y="626"/>
                  <a:pt x="89" y="316"/>
                  <a:pt x="1" y="316"/>
                </a:cubicBezTo>
                <a:lnTo>
                  <a:pt x="17" y="1586"/>
                </a:lnTo>
                <a:lnTo>
                  <a:pt x="255" y="2000"/>
                </a:lnTo>
                <a:lnTo>
                  <a:pt x="1215" y="2239"/>
                </a:lnTo>
                <a:lnTo>
                  <a:pt x="1976" y="2958"/>
                </a:lnTo>
                <a:lnTo>
                  <a:pt x="2989" y="2981"/>
                </a:lnTo>
                <a:lnTo>
                  <a:pt x="3633" y="3807"/>
                </a:lnTo>
                <a:lnTo>
                  <a:pt x="4350" y="3807"/>
                </a:lnTo>
                <a:lnTo>
                  <a:pt x="4808" y="3176"/>
                </a:lnTo>
                <a:lnTo>
                  <a:pt x="4887" y="1942"/>
                </a:lnTo>
                <a:lnTo>
                  <a:pt x="5366" y="1507"/>
                </a:lnTo>
                <a:lnTo>
                  <a:pt x="5338" y="0"/>
                </a:lnTo>
                <a:close/>
              </a:path>
            </a:pathLst>
          </a:custGeom>
          <a:solidFill>
            <a:srgbClr val="53728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6508;p36">
            <a:extLst>
              <a:ext uri="{FF2B5EF4-FFF2-40B4-BE49-F238E27FC236}">
                <a16:creationId xmlns:a16="http://schemas.microsoft.com/office/drawing/2014/main" id="{8FC8A69A-52E3-88D9-A940-98CC08810152}"/>
              </a:ext>
            </a:extLst>
          </p:cNvPr>
          <p:cNvSpPr/>
          <p:nvPr/>
        </p:nvSpPr>
        <p:spPr>
          <a:xfrm>
            <a:off x="6810196" y="2603406"/>
            <a:ext cx="1208210" cy="444076"/>
          </a:xfrm>
          <a:custGeom>
            <a:avLst/>
            <a:gdLst/>
            <a:ahLst/>
            <a:cxnLst/>
            <a:rect l="l" t="t" r="r" b="b"/>
            <a:pathLst>
              <a:path w="23019" h="8461" extrusionOk="0">
                <a:moveTo>
                  <a:pt x="13346" y="0"/>
                </a:moveTo>
                <a:lnTo>
                  <a:pt x="11505" y="230"/>
                </a:lnTo>
                <a:lnTo>
                  <a:pt x="9933" y="355"/>
                </a:lnTo>
                <a:lnTo>
                  <a:pt x="10009" y="1458"/>
                </a:lnTo>
                <a:lnTo>
                  <a:pt x="8791" y="1420"/>
                </a:lnTo>
                <a:lnTo>
                  <a:pt x="7307" y="1383"/>
                </a:lnTo>
                <a:lnTo>
                  <a:pt x="6623" y="1572"/>
                </a:lnTo>
                <a:lnTo>
                  <a:pt x="2589" y="1269"/>
                </a:lnTo>
                <a:lnTo>
                  <a:pt x="1675" y="1725"/>
                </a:lnTo>
                <a:lnTo>
                  <a:pt x="2550" y="3209"/>
                </a:lnTo>
                <a:lnTo>
                  <a:pt x="838" y="4541"/>
                </a:lnTo>
                <a:lnTo>
                  <a:pt x="1" y="6026"/>
                </a:lnTo>
                <a:lnTo>
                  <a:pt x="418" y="6368"/>
                </a:lnTo>
                <a:lnTo>
                  <a:pt x="2055" y="6673"/>
                </a:lnTo>
                <a:lnTo>
                  <a:pt x="3882" y="6445"/>
                </a:lnTo>
                <a:lnTo>
                  <a:pt x="4491" y="6406"/>
                </a:lnTo>
                <a:lnTo>
                  <a:pt x="5252" y="6064"/>
                </a:lnTo>
                <a:lnTo>
                  <a:pt x="6128" y="6064"/>
                </a:lnTo>
                <a:lnTo>
                  <a:pt x="6926" y="5606"/>
                </a:lnTo>
                <a:lnTo>
                  <a:pt x="8258" y="5950"/>
                </a:lnTo>
                <a:lnTo>
                  <a:pt x="9096" y="6178"/>
                </a:lnTo>
                <a:lnTo>
                  <a:pt x="9591" y="7129"/>
                </a:lnTo>
                <a:lnTo>
                  <a:pt x="10748" y="8233"/>
                </a:lnTo>
                <a:lnTo>
                  <a:pt x="11570" y="8461"/>
                </a:lnTo>
                <a:lnTo>
                  <a:pt x="11646" y="7966"/>
                </a:lnTo>
                <a:lnTo>
                  <a:pt x="13016" y="7624"/>
                </a:lnTo>
                <a:lnTo>
                  <a:pt x="13130" y="7168"/>
                </a:lnTo>
                <a:lnTo>
                  <a:pt x="13778" y="7813"/>
                </a:lnTo>
                <a:lnTo>
                  <a:pt x="13397" y="8043"/>
                </a:lnTo>
                <a:lnTo>
                  <a:pt x="13967" y="8461"/>
                </a:lnTo>
                <a:lnTo>
                  <a:pt x="14501" y="8461"/>
                </a:lnTo>
                <a:lnTo>
                  <a:pt x="15299" y="7966"/>
                </a:lnTo>
                <a:lnTo>
                  <a:pt x="15641" y="8271"/>
                </a:lnTo>
                <a:lnTo>
                  <a:pt x="15946" y="7891"/>
                </a:lnTo>
                <a:lnTo>
                  <a:pt x="17278" y="8043"/>
                </a:lnTo>
                <a:lnTo>
                  <a:pt x="17620" y="7282"/>
                </a:lnTo>
                <a:lnTo>
                  <a:pt x="18001" y="7548"/>
                </a:lnTo>
                <a:lnTo>
                  <a:pt x="21012" y="5954"/>
                </a:lnTo>
                <a:lnTo>
                  <a:pt x="21603" y="4967"/>
                </a:lnTo>
                <a:lnTo>
                  <a:pt x="22756" y="4539"/>
                </a:lnTo>
                <a:lnTo>
                  <a:pt x="23019" y="3967"/>
                </a:lnTo>
                <a:lnTo>
                  <a:pt x="22196" y="3223"/>
                </a:lnTo>
                <a:lnTo>
                  <a:pt x="22426" y="2137"/>
                </a:lnTo>
                <a:lnTo>
                  <a:pt x="18018" y="1678"/>
                </a:lnTo>
                <a:lnTo>
                  <a:pt x="17459" y="1941"/>
                </a:lnTo>
                <a:lnTo>
                  <a:pt x="16143" y="1809"/>
                </a:lnTo>
                <a:lnTo>
                  <a:pt x="15387" y="955"/>
                </a:lnTo>
                <a:lnTo>
                  <a:pt x="14399" y="955"/>
                </a:lnTo>
                <a:lnTo>
                  <a:pt x="14136" y="395"/>
                </a:lnTo>
                <a:lnTo>
                  <a:pt x="13346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6509;p36">
            <a:extLst>
              <a:ext uri="{FF2B5EF4-FFF2-40B4-BE49-F238E27FC236}">
                <a16:creationId xmlns:a16="http://schemas.microsoft.com/office/drawing/2014/main" id="{0549A090-B195-A82A-0ABC-6844CCC0E609}"/>
              </a:ext>
            </a:extLst>
          </p:cNvPr>
          <p:cNvSpPr/>
          <p:nvPr/>
        </p:nvSpPr>
        <p:spPr>
          <a:xfrm>
            <a:off x="7571240" y="3037515"/>
            <a:ext cx="287632" cy="127853"/>
          </a:xfrm>
          <a:custGeom>
            <a:avLst/>
            <a:gdLst/>
            <a:ahLst/>
            <a:cxnLst/>
            <a:rect l="l" t="t" r="r" b="b"/>
            <a:pathLst>
              <a:path w="5480" h="2436" extrusionOk="0">
                <a:moveTo>
                  <a:pt x="2359" y="0"/>
                </a:moveTo>
                <a:lnTo>
                  <a:pt x="1941" y="190"/>
                </a:lnTo>
                <a:lnTo>
                  <a:pt x="1408" y="190"/>
                </a:lnTo>
                <a:lnTo>
                  <a:pt x="1" y="1218"/>
                </a:lnTo>
                <a:lnTo>
                  <a:pt x="1485" y="1218"/>
                </a:lnTo>
                <a:lnTo>
                  <a:pt x="1636" y="2208"/>
                </a:lnTo>
                <a:lnTo>
                  <a:pt x="2474" y="2436"/>
                </a:lnTo>
                <a:lnTo>
                  <a:pt x="3311" y="1636"/>
                </a:lnTo>
                <a:lnTo>
                  <a:pt x="3957" y="1636"/>
                </a:lnTo>
                <a:lnTo>
                  <a:pt x="4148" y="1104"/>
                </a:lnTo>
                <a:lnTo>
                  <a:pt x="4947" y="1104"/>
                </a:lnTo>
                <a:lnTo>
                  <a:pt x="5480" y="876"/>
                </a:lnTo>
                <a:lnTo>
                  <a:pt x="5480" y="437"/>
                </a:lnTo>
                <a:lnTo>
                  <a:pt x="4833" y="437"/>
                </a:lnTo>
                <a:lnTo>
                  <a:pt x="3843" y="723"/>
                </a:lnTo>
                <a:lnTo>
                  <a:pt x="2359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6510;p36">
            <a:extLst>
              <a:ext uri="{FF2B5EF4-FFF2-40B4-BE49-F238E27FC236}">
                <a16:creationId xmlns:a16="http://schemas.microsoft.com/office/drawing/2014/main" id="{83DEE059-80A7-4F44-2C9A-6C8573B3B6DA}"/>
              </a:ext>
            </a:extLst>
          </p:cNvPr>
          <p:cNvSpPr/>
          <p:nvPr/>
        </p:nvSpPr>
        <p:spPr>
          <a:xfrm>
            <a:off x="7595173" y="3081446"/>
            <a:ext cx="52" cy="52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miter lim="175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6511;p36">
            <a:extLst>
              <a:ext uri="{FF2B5EF4-FFF2-40B4-BE49-F238E27FC236}">
                <a16:creationId xmlns:a16="http://schemas.microsoft.com/office/drawing/2014/main" id="{5A3B2727-9666-A641-EB76-33EACAC197C7}"/>
              </a:ext>
            </a:extLst>
          </p:cNvPr>
          <p:cNvSpPr/>
          <p:nvPr/>
        </p:nvSpPr>
        <p:spPr>
          <a:xfrm>
            <a:off x="6942201" y="1382625"/>
            <a:ext cx="2107214" cy="1800672"/>
          </a:xfrm>
          <a:custGeom>
            <a:avLst/>
            <a:gdLst/>
            <a:ahLst/>
            <a:cxnLst/>
            <a:rect l="l" t="t" r="r" b="b"/>
            <a:pathLst>
              <a:path w="40075" h="34746" extrusionOk="0">
                <a:moveTo>
                  <a:pt x="19714" y="0"/>
                </a:moveTo>
                <a:lnTo>
                  <a:pt x="17621" y="267"/>
                </a:lnTo>
                <a:lnTo>
                  <a:pt x="18307" y="1941"/>
                </a:lnTo>
                <a:lnTo>
                  <a:pt x="17393" y="1674"/>
                </a:lnTo>
                <a:lnTo>
                  <a:pt x="15605" y="3350"/>
                </a:lnTo>
                <a:lnTo>
                  <a:pt x="15605" y="2741"/>
                </a:lnTo>
                <a:lnTo>
                  <a:pt x="15072" y="2435"/>
                </a:lnTo>
                <a:lnTo>
                  <a:pt x="15072" y="3388"/>
                </a:lnTo>
                <a:lnTo>
                  <a:pt x="14652" y="3197"/>
                </a:lnTo>
                <a:lnTo>
                  <a:pt x="13740" y="5137"/>
                </a:lnTo>
                <a:lnTo>
                  <a:pt x="11494" y="4757"/>
                </a:lnTo>
                <a:lnTo>
                  <a:pt x="12370" y="4376"/>
                </a:lnTo>
                <a:lnTo>
                  <a:pt x="10199" y="4148"/>
                </a:lnTo>
                <a:lnTo>
                  <a:pt x="10199" y="4148"/>
                </a:lnTo>
                <a:lnTo>
                  <a:pt x="11912" y="6622"/>
                </a:lnTo>
                <a:lnTo>
                  <a:pt x="10391" y="6394"/>
                </a:lnTo>
                <a:lnTo>
                  <a:pt x="9362" y="7650"/>
                </a:lnTo>
                <a:lnTo>
                  <a:pt x="10391" y="8259"/>
                </a:lnTo>
                <a:lnTo>
                  <a:pt x="8715" y="8412"/>
                </a:lnTo>
                <a:lnTo>
                  <a:pt x="7497" y="8715"/>
                </a:lnTo>
                <a:lnTo>
                  <a:pt x="8601" y="8906"/>
                </a:lnTo>
                <a:lnTo>
                  <a:pt x="8922" y="9743"/>
                </a:lnTo>
                <a:lnTo>
                  <a:pt x="6888" y="9515"/>
                </a:lnTo>
                <a:lnTo>
                  <a:pt x="5937" y="7954"/>
                </a:lnTo>
                <a:lnTo>
                  <a:pt x="3806" y="7041"/>
                </a:lnTo>
                <a:lnTo>
                  <a:pt x="3958" y="6699"/>
                </a:lnTo>
                <a:lnTo>
                  <a:pt x="8715" y="7078"/>
                </a:lnTo>
                <a:lnTo>
                  <a:pt x="9440" y="5785"/>
                </a:lnTo>
                <a:lnTo>
                  <a:pt x="5634" y="4529"/>
                </a:lnTo>
                <a:lnTo>
                  <a:pt x="1334" y="4339"/>
                </a:lnTo>
                <a:lnTo>
                  <a:pt x="305" y="4834"/>
                </a:lnTo>
                <a:lnTo>
                  <a:pt x="0" y="5366"/>
                </a:lnTo>
                <a:lnTo>
                  <a:pt x="1067" y="6166"/>
                </a:lnTo>
                <a:lnTo>
                  <a:pt x="839" y="7003"/>
                </a:lnTo>
                <a:lnTo>
                  <a:pt x="1942" y="7954"/>
                </a:lnTo>
                <a:lnTo>
                  <a:pt x="3085" y="10275"/>
                </a:lnTo>
                <a:lnTo>
                  <a:pt x="2590" y="10275"/>
                </a:lnTo>
                <a:lnTo>
                  <a:pt x="4339" y="11228"/>
                </a:lnTo>
                <a:lnTo>
                  <a:pt x="2209" y="13814"/>
                </a:lnTo>
                <a:lnTo>
                  <a:pt x="3388" y="14479"/>
                </a:lnTo>
                <a:cubicBezTo>
                  <a:pt x="3388" y="14479"/>
                  <a:pt x="3844" y="14309"/>
                  <a:pt x="3958" y="14272"/>
                </a:cubicBezTo>
                <a:cubicBezTo>
                  <a:pt x="3963" y="14270"/>
                  <a:pt x="3968" y="14269"/>
                  <a:pt x="3974" y="14269"/>
                </a:cubicBezTo>
                <a:cubicBezTo>
                  <a:pt x="4116" y="14269"/>
                  <a:pt x="4606" y="14689"/>
                  <a:pt x="4606" y="14689"/>
                </a:cubicBezTo>
                <a:lnTo>
                  <a:pt x="3046" y="14995"/>
                </a:lnTo>
                <a:lnTo>
                  <a:pt x="2779" y="14842"/>
                </a:lnTo>
                <a:lnTo>
                  <a:pt x="2437" y="15070"/>
                </a:lnTo>
                <a:lnTo>
                  <a:pt x="2779" y="15642"/>
                </a:lnTo>
                <a:lnTo>
                  <a:pt x="2513" y="16479"/>
                </a:lnTo>
                <a:lnTo>
                  <a:pt x="3046" y="17088"/>
                </a:lnTo>
                <a:lnTo>
                  <a:pt x="2513" y="17011"/>
                </a:lnTo>
                <a:lnTo>
                  <a:pt x="2932" y="17811"/>
                </a:lnTo>
                <a:lnTo>
                  <a:pt x="2855" y="18306"/>
                </a:lnTo>
                <a:lnTo>
                  <a:pt x="3541" y="19104"/>
                </a:lnTo>
                <a:lnTo>
                  <a:pt x="4036" y="19371"/>
                </a:lnTo>
                <a:lnTo>
                  <a:pt x="4660" y="19449"/>
                </a:lnTo>
                <a:lnTo>
                  <a:pt x="5253" y="19523"/>
                </a:lnTo>
                <a:lnTo>
                  <a:pt x="5481" y="19181"/>
                </a:lnTo>
                <a:lnTo>
                  <a:pt x="6432" y="19637"/>
                </a:lnTo>
                <a:lnTo>
                  <a:pt x="6432" y="20057"/>
                </a:lnTo>
                <a:lnTo>
                  <a:pt x="7118" y="21122"/>
                </a:lnTo>
                <a:lnTo>
                  <a:pt x="8297" y="21541"/>
                </a:lnTo>
                <a:lnTo>
                  <a:pt x="9401" y="22074"/>
                </a:lnTo>
                <a:lnTo>
                  <a:pt x="7994" y="22683"/>
                </a:lnTo>
                <a:lnTo>
                  <a:pt x="8918" y="23927"/>
                </a:lnTo>
                <a:lnTo>
                  <a:pt x="10761" y="23697"/>
                </a:lnTo>
                <a:lnTo>
                  <a:pt x="11550" y="24092"/>
                </a:lnTo>
                <a:lnTo>
                  <a:pt x="11814" y="24652"/>
                </a:lnTo>
                <a:lnTo>
                  <a:pt x="12800" y="24652"/>
                </a:lnTo>
                <a:lnTo>
                  <a:pt x="13556" y="25506"/>
                </a:lnTo>
                <a:lnTo>
                  <a:pt x="14872" y="25638"/>
                </a:lnTo>
                <a:lnTo>
                  <a:pt x="15431" y="25375"/>
                </a:lnTo>
                <a:lnTo>
                  <a:pt x="19839" y="25836"/>
                </a:lnTo>
                <a:lnTo>
                  <a:pt x="19609" y="26922"/>
                </a:lnTo>
                <a:lnTo>
                  <a:pt x="20432" y="27664"/>
                </a:lnTo>
                <a:lnTo>
                  <a:pt x="20169" y="28238"/>
                </a:lnTo>
                <a:lnTo>
                  <a:pt x="19018" y="28664"/>
                </a:lnTo>
                <a:lnTo>
                  <a:pt x="18637" y="29298"/>
                </a:lnTo>
                <a:lnTo>
                  <a:pt x="18637" y="29298"/>
                </a:lnTo>
                <a:lnTo>
                  <a:pt x="19639" y="29191"/>
                </a:lnTo>
                <a:lnTo>
                  <a:pt x="19828" y="29419"/>
                </a:lnTo>
                <a:lnTo>
                  <a:pt x="19030" y="29875"/>
                </a:lnTo>
                <a:lnTo>
                  <a:pt x="19486" y="30217"/>
                </a:lnTo>
                <a:lnTo>
                  <a:pt x="18611" y="30217"/>
                </a:lnTo>
                <a:lnTo>
                  <a:pt x="18458" y="30523"/>
                </a:lnTo>
                <a:lnTo>
                  <a:pt x="19525" y="31321"/>
                </a:lnTo>
                <a:lnTo>
                  <a:pt x="18839" y="31170"/>
                </a:lnTo>
                <a:lnTo>
                  <a:pt x="18839" y="31170"/>
                </a:lnTo>
                <a:lnTo>
                  <a:pt x="18877" y="31968"/>
                </a:lnTo>
                <a:lnTo>
                  <a:pt x="18421" y="32805"/>
                </a:lnTo>
                <a:lnTo>
                  <a:pt x="22874" y="34251"/>
                </a:lnTo>
                <a:lnTo>
                  <a:pt x="23255" y="34062"/>
                </a:lnTo>
                <a:lnTo>
                  <a:pt x="24015" y="33605"/>
                </a:lnTo>
                <a:lnTo>
                  <a:pt x="29305" y="34251"/>
                </a:lnTo>
                <a:lnTo>
                  <a:pt x="29838" y="34023"/>
                </a:lnTo>
                <a:lnTo>
                  <a:pt x="31017" y="34023"/>
                </a:lnTo>
                <a:lnTo>
                  <a:pt x="31589" y="33872"/>
                </a:lnTo>
                <a:lnTo>
                  <a:pt x="32387" y="34404"/>
                </a:lnTo>
                <a:lnTo>
                  <a:pt x="33872" y="34404"/>
                </a:lnTo>
                <a:lnTo>
                  <a:pt x="35812" y="34746"/>
                </a:lnTo>
                <a:lnTo>
                  <a:pt x="36307" y="33795"/>
                </a:lnTo>
                <a:lnTo>
                  <a:pt x="31703" y="30979"/>
                </a:lnTo>
                <a:lnTo>
                  <a:pt x="31131" y="30979"/>
                </a:lnTo>
                <a:lnTo>
                  <a:pt x="31322" y="28580"/>
                </a:lnTo>
                <a:lnTo>
                  <a:pt x="31665" y="28810"/>
                </a:lnTo>
                <a:lnTo>
                  <a:pt x="32654" y="27664"/>
                </a:lnTo>
                <a:lnTo>
                  <a:pt x="30105" y="26031"/>
                </a:lnTo>
                <a:lnTo>
                  <a:pt x="28087" y="24738"/>
                </a:lnTo>
                <a:lnTo>
                  <a:pt x="27745" y="24738"/>
                </a:lnTo>
                <a:lnTo>
                  <a:pt x="27061" y="23697"/>
                </a:lnTo>
                <a:lnTo>
                  <a:pt x="27517" y="22720"/>
                </a:lnTo>
                <a:lnTo>
                  <a:pt x="28392" y="23253"/>
                </a:lnTo>
                <a:lnTo>
                  <a:pt x="28696" y="22834"/>
                </a:lnTo>
                <a:lnTo>
                  <a:pt x="28048" y="22187"/>
                </a:lnTo>
                <a:lnTo>
                  <a:pt x="29533" y="20322"/>
                </a:lnTo>
                <a:lnTo>
                  <a:pt x="30066" y="20627"/>
                </a:lnTo>
                <a:lnTo>
                  <a:pt x="30600" y="19904"/>
                </a:lnTo>
                <a:lnTo>
                  <a:pt x="33719" y="20171"/>
                </a:lnTo>
                <a:lnTo>
                  <a:pt x="35204" y="19943"/>
                </a:lnTo>
                <a:lnTo>
                  <a:pt x="35774" y="19028"/>
                </a:lnTo>
                <a:lnTo>
                  <a:pt x="36421" y="19028"/>
                </a:lnTo>
                <a:lnTo>
                  <a:pt x="37107" y="18228"/>
                </a:lnTo>
                <a:lnTo>
                  <a:pt x="38857" y="18458"/>
                </a:lnTo>
                <a:lnTo>
                  <a:pt x="40074" y="17277"/>
                </a:lnTo>
                <a:lnTo>
                  <a:pt x="39465" y="16783"/>
                </a:lnTo>
                <a:lnTo>
                  <a:pt x="36877" y="16440"/>
                </a:lnTo>
                <a:lnTo>
                  <a:pt x="35890" y="16783"/>
                </a:lnTo>
                <a:lnTo>
                  <a:pt x="33605" y="14005"/>
                </a:lnTo>
                <a:lnTo>
                  <a:pt x="32921" y="15184"/>
                </a:lnTo>
                <a:lnTo>
                  <a:pt x="31779" y="15184"/>
                </a:lnTo>
                <a:lnTo>
                  <a:pt x="31322" y="14689"/>
                </a:lnTo>
                <a:lnTo>
                  <a:pt x="32654" y="14386"/>
                </a:lnTo>
                <a:lnTo>
                  <a:pt x="32654" y="13510"/>
                </a:lnTo>
                <a:cubicBezTo>
                  <a:pt x="32654" y="13510"/>
                  <a:pt x="32121" y="13205"/>
                  <a:pt x="32007" y="13205"/>
                </a:cubicBezTo>
                <a:cubicBezTo>
                  <a:pt x="31893" y="13205"/>
                  <a:pt x="30561" y="13549"/>
                  <a:pt x="30561" y="13549"/>
                </a:cubicBezTo>
                <a:lnTo>
                  <a:pt x="29533" y="12824"/>
                </a:lnTo>
                <a:lnTo>
                  <a:pt x="29838" y="12482"/>
                </a:lnTo>
                <a:lnTo>
                  <a:pt x="29152" y="11684"/>
                </a:lnTo>
                <a:lnTo>
                  <a:pt x="29533" y="11378"/>
                </a:lnTo>
                <a:lnTo>
                  <a:pt x="29305" y="10808"/>
                </a:lnTo>
                <a:lnTo>
                  <a:pt x="22188" y="4604"/>
                </a:lnTo>
                <a:lnTo>
                  <a:pt x="22836" y="4376"/>
                </a:lnTo>
                <a:lnTo>
                  <a:pt x="22836" y="1788"/>
                </a:lnTo>
                <a:lnTo>
                  <a:pt x="22036" y="876"/>
                </a:lnTo>
                <a:lnTo>
                  <a:pt x="19942" y="570"/>
                </a:lnTo>
                <a:lnTo>
                  <a:pt x="19714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6512;p36">
            <a:extLst>
              <a:ext uri="{FF2B5EF4-FFF2-40B4-BE49-F238E27FC236}">
                <a16:creationId xmlns:a16="http://schemas.microsoft.com/office/drawing/2014/main" id="{C4E1D55A-4758-3E32-C6EE-7C78BAE093B2}"/>
              </a:ext>
            </a:extLst>
          </p:cNvPr>
          <p:cNvSpPr/>
          <p:nvPr/>
        </p:nvSpPr>
        <p:spPr>
          <a:xfrm>
            <a:off x="7571240" y="1495486"/>
            <a:ext cx="52015" cy="41936"/>
          </a:xfrm>
          <a:custGeom>
            <a:avLst/>
            <a:gdLst/>
            <a:ahLst/>
            <a:cxnLst/>
            <a:rect l="l" t="t" r="r" b="b"/>
            <a:pathLst>
              <a:path w="991" h="799" extrusionOk="0">
                <a:moveTo>
                  <a:pt x="457" y="0"/>
                </a:moveTo>
                <a:lnTo>
                  <a:pt x="1" y="267"/>
                </a:lnTo>
                <a:lnTo>
                  <a:pt x="457" y="798"/>
                </a:lnTo>
                <a:lnTo>
                  <a:pt x="990" y="798"/>
                </a:lnTo>
                <a:lnTo>
                  <a:pt x="990" y="418"/>
                </a:lnTo>
                <a:lnTo>
                  <a:pt x="990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6513;p36">
            <a:extLst>
              <a:ext uri="{FF2B5EF4-FFF2-40B4-BE49-F238E27FC236}">
                <a16:creationId xmlns:a16="http://schemas.microsoft.com/office/drawing/2014/main" id="{7A012C04-59EE-C671-4CB2-4EE6B7A316BB}"/>
              </a:ext>
            </a:extLst>
          </p:cNvPr>
          <p:cNvSpPr/>
          <p:nvPr/>
        </p:nvSpPr>
        <p:spPr>
          <a:xfrm>
            <a:off x="6698979" y="1567392"/>
            <a:ext cx="474802" cy="585260"/>
          </a:xfrm>
          <a:custGeom>
            <a:avLst/>
            <a:gdLst/>
            <a:ahLst/>
            <a:cxnLst/>
            <a:rect l="l" t="t" r="r" b="b"/>
            <a:pathLst>
              <a:path w="9046" h="11151" extrusionOk="0">
                <a:moveTo>
                  <a:pt x="4060" y="0"/>
                </a:moveTo>
                <a:lnTo>
                  <a:pt x="3260" y="190"/>
                </a:lnTo>
                <a:lnTo>
                  <a:pt x="3146" y="1141"/>
                </a:lnTo>
                <a:lnTo>
                  <a:pt x="2501" y="1713"/>
                </a:lnTo>
                <a:lnTo>
                  <a:pt x="1167" y="1446"/>
                </a:lnTo>
                <a:lnTo>
                  <a:pt x="330" y="1141"/>
                </a:lnTo>
                <a:lnTo>
                  <a:pt x="0" y="1287"/>
                </a:lnTo>
                <a:lnTo>
                  <a:pt x="1434" y="1980"/>
                </a:lnTo>
                <a:lnTo>
                  <a:pt x="2022" y="2436"/>
                </a:lnTo>
                <a:lnTo>
                  <a:pt x="2120" y="3311"/>
                </a:lnTo>
                <a:lnTo>
                  <a:pt x="2120" y="3882"/>
                </a:lnTo>
                <a:lnTo>
                  <a:pt x="2615" y="4490"/>
                </a:lnTo>
                <a:lnTo>
                  <a:pt x="3452" y="5441"/>
                </a:lnTo>
                <a:lnTo>
                  <a:pt x="597" y="8029"/>
                </a:lnTo>
                <a:lnTo>
                  <a:pt x="825" y="9438"/>
                </a:lnTo>
                <a:lnTo>
                  <a:pt x="444" y="9705"/>
                </a:lnTo>
                <a:lnTo>
                  <a:pt x="864" y="10466"/>
                </a:lnTo>
                <a:lnTo>
                  <a:pt x="1244" y="10275"/>
                </a:lnTo>
                <a:lnTo>
                  <a:pt x="2804" y="11151"/>
                </a:lnTo>
                <a:lnTo>
                  <a:pt x="6915" y="9856"/>
                </a:lnTo>
                <a:lnTo>
                  <a:pt x="9045" y="7270"/>
                </a:lnTo>
                <a:lnTo>
                  <a:pt x="7296" y="6317"/>
                </a:lnTo>
                <a:lnTo>
                  <a:pt x="7791" y="6317"/>
                </a:lnTo>
                <a:lnTo>
                  <a:pt x="6648" y="3996"/>
                </a:lnTo>
                <a:lnTo>
                  <a:pt x="5545" y="3045"/>
                </a:lnTo>
                <a:lnTo>
                  <a:pt x="5773" y="2208"/>
                </a:lnTo>
                <a:lnTo>
                  <a:pt x="4708" y="1408"/>
                </a:lnTo>
                <a:lnTo>
                  <a:pt x="5011" y="876"/>
                </a:lnTo>
                <a:lnTo>
                  <a:pt x="5011" y="457"/>
                </a:lnTo>
                <a:lnTo>
                  <a:pt x="406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6514;p36">
            <a:extLst>
              <a:ext uri="{FF2B5EF4-FFF2-40B4-BE49-F238E27FC236}">
                <a16:creationId xmlns:a16="http://schemas.microsoft.com/office/drawing/2014/main" id="{B435FDAC-8ADD-3965-6FD0-A1235B899C88}"/>
              </a:ext>
            </a:extLst>
          </p:cNvPr>
          <p:cNvSpPr/>
          <p:nvPr/>
        </p:nvSpPr>
        <p:spPr>
          <a:xfrm>
            <a:off x="6256839" y="1634888"/>
            <a:ext cx="579305" cy="805382"/>
          </a:xfrm>
          <a:custGeom>
            <a:avLst/>
            <a:gdLst/>
            <a:ahLst/>
            <a:cxnLst/>
            <a:rect l="l" t="t" r="r" b="b"/>
            <a:pathLst>
              <a:path w="11037" h="15345" extrusionOk="0">
                <a:moveTo>
                  <a:pt x="8424" y="1"/>
                </a:moveTo>
                <a:lnTo>
                  <a:pt x="8145" y="122"/>
                </a:lnTo>
                <a:lnTo>
                  <a:pt x="5785" y="1645"/>
                </a:lnTo>
                <a:lnTo>
                  <a:pt x="5785" y="1987"/>
                </a:lnTo>
                <a:lnTo>
                  <a:pt x="5177" y="2367"/>
                </a:lnTo>
                <a:lnTo>
                  <a:pt x="3389" y="4536"/>
                </a:lnTo>
                <a:lnTo>
                  <a:pt x="3692" y="5222"/>
                </a:lnTo>
                <a:lnTo>
                  <a:pt x="2894" y="5489"/>
                </a:lnTo>
                <a:lnTo>
                  <a:pt x="1829" y="5755"/>
                </a:lnTo>
                <a:lnTo>
                  <a:pt x="1676" y="7582"/>
                </a:lnTo>
                <a:lnTo>
                  <a:pt x="1904" y="8266"/>
                </a:lnTo>
                <a:lnTo>
                  <a:pt x="1485" y="8494"/>
                </a:lnTo>
                <a:lnTo>
                  <a:pt x="1599" y="9331"/>
                </a:lnTo>
                <a:lnTo>
                  <a:pt x="417" y="10486"/>
                </a:lnTo>
                <a:lnTo>
                  <a:pt x="1" y="10893"/>
                </a:lnTo>
                <a:lnTo>
                  <a:pt x="345" y="13062"/>
                </a:lnTo>
                <a:lnTo>
                  <a:pt x="801" y="13823"/>
                </a:lnTo>
                <a:lnTo>
                  <a:pt x="345" y="14241"/>
                </a:lnTo>
                <a:lnTo>
                  <a:pt x="801" y="15344"/>
                </a:lnTo>
                <a:lnTo>
                  <a:pt x="1943" y="15344"/>
                </a:lnTo>
                <a:lnTo>
                  <a:pt x="2171" y="14600"/>
                </a:lnTo>
                <a:lnTo>
                  <a:pt x="3998" y="14584"/>
                </a:lnTo>
                <a:lnTo>
                  <a:pt x="4987" y="11958"/>
                </a:lnTo>
                <a:cubicBezTo>
                  <a:pt x="4987" y="11958"/>
                  <a:pt x="4834" y="11577"/>
                  <a:pt x="4759" y="11463"/>
                </a:cubicBezTo>
                <a:lnTo>
                  <a:pt x="4759" y="11463"/>
                </a:lnTo>
                <a:lnTo>
                  <a:pt x="5519" y="11577"/>
                </a:lnTo>
                <a:lnTo>
                  <a:pt x="7042" y="9865"/>
                </a:lnTo>
                <a:lnTo>
                  <a:pt x="5519" y="8533"/>
                </a:lnTo>
                <a:lnTo>
                  <a:pt x="6091" y="7277"/>
                </a:lnTo>
                <a:lnTo>
                  <a:pt x="5710" y="7238"/>
                </a:lnTo>
                <a:lnTo>
                  <a:pt x="5785" y="6782"/>
                </a:lnTo>
                <a:lnTo>
                  <a:pt x="6966" y="6743"/>
                </a:lnTo>
                <a:lnTo>
                  <a:pt x="8451" y="5792"/>
                </a:lnTo>
                <a:lnTo>
                  <a:pt x="8451" y="5106"/>
                </a:lnTo>
                <a:lnTo>
                  <a:pt x="9210" y="4878"/>
                </a:lnTo>
                <a:lnTo>
                  <a:pt x="9174" y="3966"/>
                </a:lnTo>
                <a:lnTo>
                  <a:pt x="11037" y="3204"/>
                </a:lnTo>
                <a:lnTo>
                  <a:pt x="10542" y="2596"/>
                </a:lnTo>
                <a:lnTo>
                  <a:pt x="10542" y="2025"/>
                </a:lnTo>
                <a:lnTo>
                  <a:pt x="10446" y="1150"/>
                </a:lnTo>
                <a:lnTo>
                  <a:pt x="9858" y="692"/>
                </a:lnTo>
                <a:lnTo>
                  <a:pt x="8424" y="1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6515;p36">
            <a:extLst>
              <a:ext uri="{FF2B5EF4-FFF2-40B4-BE49-F238E27FC236}">
                <a16:creationId xmlns:a16="http://schemas.microsoft.com/office/drawing/2014/main" id="{F4A08C0F-A73A-EA61-E7A5-B1BB09F9BD9B}"/>
              </a:ext>
            </a:extLst>
          </p:cNvPr>
          <p:cNvSpPr/>
          <p:nvPr/>
        </p:nvSpPr>
        <p:spPr>
          <a:xfrm>
            <a:off x="5973311" y="1509447"/>
            <a:ext cx="1042717" cy="737047"/>
          </a:xfrm>
          <a:custGeom>
            <a:avLst/>
            <a:gdLst/>
            <a:ahLst/>
            <a:cxnLst/>
            <a:rect l="l" t="t" r="r" b="b"/>
            <a:pathLst>
              <a:path w="19866" h="14043" extrusionOk="0">
                <a:moveTo>
                  <a:pt x="17962" y="1"/>
                </a:moveTo>
                <a:lnTo>
                  <a:pt x="16446" y="787"/>
                </a:lnTo>
                <a:lnTo>
                  <a:pt x="16441" y="571"/>
                </a:lnTo>
                <a:lnTo>
                  <a:pt x="16935" y="229"/>
                </a:lnTo>
                <a:lnTo>
                  <a:pt x="16213" y="229"/>
                </a:lnTo>
                <a:lnTo>
                  <a:pt x="14993" y="799"/>
                </a:lnTo>
                <a:lnTo>
                  <a:pt x="13853" y="1294"/>
                </a:lnTo>
                <a:lnTo>
                  <a:pt x="13853" y="1675"/>
                </a:lnTo>
                <a:lnTo>
                  <a:pt x="13205" y="1675"/>
                </a:lnTo>
                <a:lnTo>
                  <a:pt x="13205" y="2055"/>
                </a:lnTo>
                <a:lnTo>
                  <a:pt x="11454" y="2931"/>
                </a:lnTo>
                <a:lnTo>
                  <a:pt x="11265" y="3234"/>
                </a:lnTo>
                <a:lnTo>
                  <a:pt x="10351" y="3501"/>
                </a:lnTo>
                <a:lnTo>
                  <a:pt x="10047" y="4375"/>
                </a:lnTo>
                <a:lnTo>
                  <a:pt x="9438" y="4377"/>
                </a:lnTo>
                <a:lnTo>
                  <a:pt x="8791" y="4986"/>
                </a:lnTo>
                <a:lnTo>
                  <a:pt x="8791" y="5328"/>
                </a:lnTo>
                <a:lnTo>
                  <a:pt x="7954" y="5936"/>
                </a:lnTo>
                <a:lnTo>
                  <a:pt x="7573" y="6679"/>
                </a:lnTo>
                <a:lnTo>
                  <a:pt x="6164" y="7079"/>
                </a:lnTo>
                <a:lnTo>
                  <a:pt x="5404" y="7840"/>
                </a:lnTo>
                <a:lnTo>
                  <a:pt x="3159" y="8677"/>
                </a:lnTo>
                <a:lnTo>
                  <a:pt x="2511" y="8677"/>
                </a:lnTo>
                <a:lnTo>
                  <a:pt x="2511" y="8982"/>
                </a:lnTo>
                <a:lnTo>
                  <a:pt x="1332" y="8982"/>
                </a:lnTo>
                <a:lnTo>
                  <a:pt x="457" y="11190"/>
                </a:lnTo>
                <a:lnTo>
                  <a:pt x="1027" y="11265"/>
                </a:lnTo>
                <a:lnTo>
                  <a:pt x="0" y="12063"/>
                </a:lnTo>
                <a:lnTo>
                  <a:pt x="0" y="12444"/>
                </a:lnTo>
                <a:lnTo>
                  <a:pt x="418" y="12255"/>
                </a:lnTo>
                <a:lnTo>
                  <a:pt x="418" y="12255"/>
                </a:lnTo>
                <a:lnTo>
                  <a:pt x="0" y="13130"/>
                </a:lnTo>
                <a:lnTo>
                  <a:pt x="990" y="14043"/>
                </a:lnTo>
                <a:lnTo>
                  <a:pt x="2283" y="14043"/>
                </a:lnTo>
                <a:lnTo>
                  <a:pt x="4718" y="12788"/>
                </a:lnTo>
                <a:lnTo>
                  <a:pt x="4718" y="12255"/>
                </a:lnTo>
                <a:lnTo>
                  <a:pt x="5138" y="12255"/>
                </a:lnTo>
                <a:lnTo>
                  <a:pt x="5404" y="13281"/>
                </a:lnTo>
                <a:lnTo>
                  <a:pt x="7001" y="11721"/>
                </a:lnTo>
                <a:lnTo>
                  <a:pt x="6887" y="10884"/>
                </a:lnTo>
                <a:lnTo>
                  <a:pt x="7306" y="10656"/>
                </a:lnTo>
                <a:lnTo>
                  <a:pt x="7078" y="9972"/>
                </a:lnTo>
                <a:lnTo>
                  <a:pt x="7231" y="8144"/>
                </a:lnTo>
                <a:lnTo>
                  <a:pt x="8296" y="7879"/>
                </a:lnTo>
                <a:lnTo>
                  <a:pt x="9094" y="7612"/>
                </a:lnTo>
                <a:lnTo>
                  <a:pt x="8791" y="6926"/>
                </a:lnTo>
                <a:lnTo>
                  <a:pt x="10579" y="4757"/>
                </a:lnTo>
                <a:lnTo>
                  <a:pt x="11187" y="4377"/>
                </a:lnTo>
                <a:lnTo>
                  <a:pt x="11187" y="4035"/>
                </a:lnTo>
                <a:lnTo>
                  <a:pt x="13547" y="2512"/>
                </a:lnTo>
                <a:lnTo>
                  <a:pt x="14156" y="2245"/>
                </a:lnTo>
                <a:lnTo>
                  <a:pt x="14993" y="2550"/>
                </a:lnTo>
                <a:lnTo>
                  <a:pt x="16327" y="2817"/>
                </a:lnTo>
                <a:lnTo>
                  <a:pt x="16972" y="2245"/>
                </a:lnTo>
                <a:lnTo>
                  <a:pt x="17086" y="1294"/>
                </a:lnTo>
                <a:lnTo>
                  <a:pt x="17886" y="1104"/>
                </a:lnTo>
                <a:lnTo>
                  <a:pt x="18837" y="1561"/>
                </a:lnTo>
                <a:lnTo>
                  <a:pt x="18837" y="1980"/>
                </a:lnTo>
                <a:lnTo>
                  <a:pt x="19866" y="1485"/>
                </a:lnTo>
                <a:lnTo>
                  <a:pt x="19446" y="1104"/>
                </a:lnTo>
                <a:lnTo>
                  <a:pt x="19751" y="457"/>
                </a:lnTo>
                <a:lnTo>
                  <a:pt x="17962" y="532"/>
                </a:lnTo>
                <a:lnTo>
                  <a:pt x="17962" y="1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6516;p36">
            <a:extLst>
              <a:ext uri="{FF2B5EF4-FFF2-40B4-BE49-F238E27FC236}">
                <a16:creationId xmlns:a16="http://schemas.microsoft.com/office/drawing/2014/main" id="{65DD1240-3162-8D22-F2BC-7D6390273200}"/>
              </a:ext>
            </a:extLst>
          </p:cNvPr>
          <p:cNvSpPr/>
          <p:nvPr/>
        </p:nvSpPr>
        <p:spPr>
          <a:xfrm>
            <a:off x="6580466" y="1607281"/>
            <a:ext cx="42042" cy="30074"/>
          </a:xfrm>
          <a:custGeom>
            <a:avLst/>
            <a:gdLst/>
            <a:ahLst/>
            <a:cxnLst/>
            <a:rect l="l" t="t" r="r" b="b"/>
            <a:pathLst>
              <a:path w="801" h="573" extrusionOk="0">
                <a:moveTo>
                  <a:pt x="153" y="0"/>
                </a:moveTo>
                <a:lnTo>
                  <a:pt x="0" y="286"/>
                </a:lnTo>
                <a:lnTo>
                  <a:pt x="153" y="572"/>
                </a:lnTo>
                <a:lnTo>
                  <a:pt x="420" y="572"/>
                </a:lnTo>
                <a:lnTo>
                  <a:pt x="800" y="191"/>
                </a:lnTo>
                <a:lnTo>
                  <a:pt x="476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6517;p36">
            <a:extLst>
              <a:ext uri="{FF2B5EF4-FFF2-40B4-BE49-F238E27FC236}">
                <a16:creationId xmlns:a16="http://schemas.microsoft.com/office/drawing/2014/main" id="{62311008-54BD-E56E-1C0C-7D8FFD6DDE6E}"/>
              </a:ext>
            </a:extLst>
          </p:cNvPr>
          <p:cNvSpPr/>
          <p:nvPr/>
        </p:nvSpPr>
        <p:spPr>
          <a:xfrm>
            <a:off x="7131776" y="2897641"/>
            <a:ext cx="285637" cy="229359"/>
          </a:xfrm>
          <a:custGeom>
            <a:avLst/>
            <a:gdLst/>
            <a:ahLst/>
            <a:cxnLst/>
            <a:rect l="l" t="t" r="r" b="b"/>
            <a:pathLst>
              <a:path w="5442" h="4370" extrusionOk="0">
                <a:moveTo>
                  <a:pt x="799" y="0"/>
                </a:moveTo>
                <a:lnTo>
                  <a:pt x="1" y="458"/>
                </a:lnTo>
                <a:lnTo>
                  <a:pt x="650" y="860"/>
                </a:lnTo>
                <a:lnTo>
                  <a:pt x="650" y="1320"/>
                </a:lnTo>
                <a:lnTo>
                  <a:pt x="1306" y="1516"/>
                </a:lnTo>
                <a:lnTo>
                  <a:pt x="2322" y="2665"/>
                </a:lnTo>
                <a:lnTo>
                  <a:pt x="2159" y="3157"/>
                </a:lnTo>
                <a:lnTo>
                  <a:pt x="2355" y="3883"/>
                </a:lnTo>
                <a:lnTo>
                  <a:pt x="2585" y="4369"/>
                </a:lnTo>
                <a:lnTo>
                  <a:pt x="3273" y="4369"/>
                </a:lnTo>
                <a:lnTo>
                  <a:pt x="4027" y="4074"/>
                </a:lnTo>
                <a:lnTo>
                  <a:pt x="4092" y="3504"/>
                </a:lnTo>
                <a:lnTo>
                  <a:pt x="4224" y="3123"/>
                </a:lnTo>
                <a:lnTo>
                  <a:pt x="4485" y="3504"/>
                </a:lnTo>
                <a:cubicBezTo>
                  <a:pt x="4485" y="3504"/>
                  <a:pt x="4769" y="3480"/>
                  <a:pt x="4984" y="3480"/>
                </a:cubicBezTo>
                <a:cubicBezTo>
                  <a:pt x="5088" y="3480"/>
                  <a:pt x="5176" y="3486"/>
                  <a:pt x="5208" y="3502"/>
                </a:cubicBezTo>
                <a:cubicBezTo>
                  <a:pt x="5212" y="3504"/>
                  <a:pt x="5215" y="3505"/>
                  <a:pt x="5219" y="3505"/>
                </a:cubicBezTo>
                <a:cubicBezTo>
                  <a:pt x="5316" y="3505"/>
                  <a:pt x="5442" y="2855"/>
                  <a:pt x="5442" y="2855"/>
                </a:cubicBezTo>
                <a:lnTo>
                  <a:pt x="4621" y="2627"/>
                </a:lnTo>
                <a:lnTo>
                  <a:pt x="3464" y="1523"/>
                </a:lnTo>
                <a:lnTo>
                  <a:pt x="2969" y="572"/>
                </a:lnTo>
                <a:lnTo>
                  <a:pt x="799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6518;p36">
            <a:extLst>
              <a:ext uri="{FF2B5EF4-FFF2-40B4-BE49-F238E27FC236}">
                <a16:creationId xmlns:a16="http://schemas.microsoft.com/office/drawing/2014/main" id="{590CCC83-DBAA-DC7A-1488-56405932AA9E}"/>
              </a:ext>
            </a:extLst>
          </p:cNvPr>
          <p:cNvSpPr/>
          <p:nvPr/>
        </p:nvSpPr>
        <p:spPr>
          <a:xfrm>
            <a:off x="6708006" y="2921679"/>
            <a:ext cx="666119" cy="373903"/>
          </a:xfrm>
          <a:custGeom>
            <a:avLst/>
            <a:gdLst/>
            <a:ahLst/>
            <a:cxnLst/>
            <a:rect l="l" t="t" r="r" b="b"/>
            <a:pathLst>
              <a:path w="12691" h="7124" extrusionOk="0">
                <a:moveTo>
                  <a:pt x="7199" y="0"/>
                </a:moveTo>
                <a:lnTo>
                  <a:pt x="6438" y="342"/>
                </a:lnTo>
                <a:lnTo>
                  <a:pt x="5829" y="381"/>
                </a:lnTo>
                <a:lnTo>
                  <a:pt x="4002" y="609"/>
                </a:lnTo>
                <a:lnTo>
                  <a:pt x="2365" y="304"/>
                </a:lnTo>
                <a:lnTo>
                  <a:pt x="2365" y="304"/>
                </a:lnTo>
                <a:lnTo>
                  <a:pt x="2657" y="730"/>
                </a:lnTo>
                <a:lnTo>
                  <a:pt x="1574" y="1727"/>
                </a:lnTo>
                <a:lnTo>
                  <a:pt x="1344" y="2632"/>
                </a:lnTo>
                <a:lnTo>
                  <a:pt x="985" y="2632"/>
                </a:lnTo>
                <a:lnTo>
                  <a:pt x="163" y="3221"/>
                </a:lnTo>
                <a:lnTo>
                  <a:pt x="0" y="3564"/>
                </a:lnTo>
                <a:lnTo>
                  <a:pt x="427" y="4643"/>
                </a:lnTo>
                <a:lnTo>
                  <a:pt x="1016" y="4985"/>
                </a:lnTo>
                <a:lnTo>
                  <a:pt x="886" y="5485"/>
                </a:lnTo>
                <a:cubicBezTo>
                  <a:pt x="886" y="5485"/>
                  <a:pt x="2000" y="5780"/>
                  <a:pt x="2099" y="5780"/>
                </a:cubicBezTo>
                <a:cubicBezTo>
                  <a:pt x="2197" y="5780"/>
                  <a:pt x="2688" y="5616"/>
                  <a:pt x="2688" y="5616"/>
                </a:cubicBezTo>
                <a:lnTo>
                  <a:pt x="2985" y="6371"/>
                </a:lnTo>
                <a:lnTo>
                  <a:pt x="3509" y="6927"/>
                </a:lnTo>
                <a:lnTo>
                  <a:pt x="6887" y="7124"/>
                </a:lnTo>
                <a:lnTo>
                  <a:pt x="8296" y="6173"/>
                </a:lnTo>
                <a:lnTo>
                  <a:pt x="9019" y="6043"/>
                </a:lnTo>
                <a:lnTo>
                  <a:pt x="10794" y="6206"/>
                </a:lnTo>
                <a:lnTo>
                  <a:pt x="11347" y="6534"/>
                </a:lnTo>
                <a:lnTo>
                  <a:pt x="11673" y="6108"/>
                </a:lnTo>
                <a:lnTo>
                  <a:pt x="11412" y="5715"/>
                </a:lnTo>
                <a:lnTo>
                  <a:pt x="11608" y="5222"/>
                </a:lnTo>
                <a:lnTo>
                  <a:pt x="11345" y="4985"/>
                </a:lnTo>
                <a:lnTo>
                  <a:pt x="11772" y="4643"/>
                </a:lnTo>
                <a:lnTo>
                  <a:pt x="12198" y="4985"/>
                </a:lnTo>
                <a:lnTo>
                  <a:pt x="12691" y="4369"/>
                </a:lnTo>
                <a:lnTo>
                  <a:pt x="12691" y="3911"/>
                </a:lnTo>
                <a:lnTo>
                  <a:pt x="12100" y="3616"/>
                </a:lnTo>
                <a:lnTo>
                  <a:pt x="11347" y="3911"/>
                </a:lnTo>
                <a:lnTo>
                  <a:pt x="10657" y="3911"/>
                </a:lnTo>
                <a:lnTo>
                  <a:pt x="10231" y="2697"/>
                </a:lnTo>
                <a:lnTo>
                  <a:pt x="10396" y="2207"/>
                </a:lnTo>
                <a:lnTo>
                  <a:pt x="9378" y="1058"/>
                </a:lnTo>
                <a:lnTo>
                  <a:pt x="8722" y="862"/>
                </a:lnTo>
                <a:lnTo>
                  <a:pt x="8722" y="402"/>
                </a:lnTo>
                <a:lnTo>
                  <a:pt x="8075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6519;p36">
            <a:extLst>
              <a:ext uri="{FF2B5EF4-FFF2-40B4-BE49-F238E27FC236}">
                <a16:creationId xmlns:a16="http://schemas.microsoft.com/office/drawing/2014/main" id="{53FCCB50-CBF7-C575-2D11-A022443FEFF7}"/>
              </a:ext>
            </a:extLst>
          </p:cNvPr>
          <p:cNvSpPr/>
          <p:nvPr/>
        </p:nvSpPr>
        <p:spPr>
          <a:xfrm>
            <a:off x="6839063" y="3238798"/>
            <a:ext cx="464514" cy="235815"/>
          </a:xfrm>
          <a:custGeom>
            <a:avLst/>
            <a:gdLst/>
            <a:ahLst/>
            <a:cxnLst/>
            <a:rect l="l" t="t" r="r" b="b"/>
            <a:pathLst>
              <a:path w="8850" h="4493" extrusionOk="0">
                <a:moveTo>
                  <a:pt x="6522" y="1"/>
                </a:moveTo>
                <a:lnTo>
                  <a:pt x="5801" y="132"/>
                </a:lnTo>
                <a:lnTo>
                  <a:pt x="4390" y="1083"/>
                </a:lnTo>
                <a:lnTo>
                  <a:pt x="1012" y="885"/>
                </a:lnTo>
                <a:lnTo>
                  <a:pt x="488" y="329"/>
                </a:lnTo>
                <a:lnTo>
                  <a:pt x="0" y="722"/>
                </a:lnTo>
                <a:lnTo>
                  <a:pt x="0" y="1280"/>
                </a:lnTo>
                <a:lnTo>
                  <a:pt x="651" y="1738"/>
                </a:lnTo>
                <a:lnTo>
                  <a:pt x="28" y="2657"/>
                </a:lnTo>
                <a:lnTo>
                  <a:pt x="28" y="3084"/>
                </a:lnTo>
                <a:lnTo>
                  <a:pt x="354" y="3336"/>
                </a:lnTo>
                <a:lnTo>
                  <a:pt x="1144" y="4100"/>
                </a:lnTo>
                <a:lnTo>
                  <a:pt x="1077" y="4493"/>
                </a:lnTo>
                <a:lnTo>
                  <a:pt x="2684" y="4493"/>
                </a:lnTo>
                <a:lnTo>
                  <a:pt x="3111" y="4198"/>
                </a:lnTo>
                <a:lnTo>
                  <a:pt x="3850" y="4263"/>
                </a:lnTo>
                <a:lnTo>
                  <a:pt x="4128" y="4493"/>
                </a:lnTo>
                <a:lnTo>
                  <a:pt x="6488" y="3673"/>
                </a:lnTo>
                <a:lnTo>
                  <a:pt x="7308" y="3115"/>
                </a:lnTo>
                <a:lnTo>
                  <a:pt x="8299" y="3412"/>
                </a:lnTo>
                <a:lnTo>
                  <a:pt x="8718" y="3280"/>
                </a:lnTo>
                <a:lnTo>
                  <a:pt x="8850" y="3084"/>
                </a:lnTo>
                <a:lnTo>
                  <a:pt x="8299" y="2689"/>
                </a:lnTo>
                <a:lnTo>
                  <a:pt x="7932" y="2722"/>
                </a:lnTo>
                <a:lnTo>
                  <a:pt x="7899" y="2231"/>
                </a:lnTo>
                <a:lnTo>
                  <a:pt x="8299" y="1903"/>
                </a:lnTo>
                <a:lnTo>
                  <a:pt x="8160" y="1541"/>
                </a:lnTo>
                <a:lnTo>
                  <a:pt x="8299" y="918"/>
                </a:lnTo>
                <a:lnTo>
                  <a:pt x="8850" y="854"/>
                </a:lnTo>
                <a:lnTo>
                  <a:pt x="8850" y="492"/>
                </a:lnTo>
                <a:lnTo>
                  <a:pt x="8299" y="164"/>
                </a:lnTo>
                <a:lnTo>
                  <a:pt x="6522" y="1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6520;p36">
            <a:extLst>
              <a:ext uri="{FF2B5EF4-FFF2-40B4-BE49-F238E27FC236}">
                <a16:creationId xmlns:a16="http://schemas.microsoft.com/office/drawing/2014/main" id="{935DD4ED-0604-ABE6-18E6-E729223FFAD6}"/>
              </a:ext>
            </a:extLst>
          </p:cNvPr>
          <p:cNvSpPr/>
          <p:nvPr/>
        </p:nvSpPr>
        <p:spPr>
          <a:xfrm>
            <a:off x="7162376" y="3402291"/>
            <a:ext cx="232415" cy="158452"/>
          </a:xfrm>
          <a:custGeom>
            <a:avLst/>
            <a:gdLst/>
            <a:ahLst/>
            <a:cxnLst/>
            <a:rect l="l" t="t" r="r" b="b"/>
            <a:pathLst>
              <a:path w="4428" h="3019" extrusionOk="0">
                <a:moveTo>
                  <a:pt x="1148" y="0"/>
                </a:moveTo>
                <a:lnTo>
                  <a:pt x="328" y="558"/>
                </a:lnTo>
                <a:lnTo>
                  <a:pt x="755" y="1018"/>
                </a:lnTo>
                <a:lnTo>
                  <a:pt x="0" y="2297"/>
                </a:lnTo>
                <a:lnTo>
                  <a:pt x="788" y="2297"/>
                </a:lnTo>
                <a:lnTo>
                  <a:pt x="1018" y="2460"/>
                </a:lnTo>
                <a:lnTo>
                  <a:pt x="395" y="2788"/>
                </a:lnTo>
                <a:lnTo>
                  <a:pt x="592" y="3018"/>
                </a:lnTo>
                <a:lnTo>
                  <a:pt x="1378" y="2755"/>
                </a:lnTo>
                <a:lnTo>
                  <a:pt x="2920" y="1641"/>
                </a:lnTo>
                <a:lnTo>
                  <a:pt x="4297" y="1378"/>
                </a:lnTo>
                <a:lnTo>
                  <a:pt x="4427" y="1148"/>
                </a:lnTo>
                <a:lnTo>
                  <a:pt x="3181" y="656"/>
                </a:lnTo>
                <a:lnTo>
                  <a:pt x="3018" y="656"/>
                </a:lnTo>
                <a:lnTo>
                  <a:pt x="2558" y="165"/>
                </a:lnTo>
                <a:lnTo>
                  <a:pt x="2139" y="297"/>
                </a:lnTo>
                <a:lnTo>
                  <a:pt x="1148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6521;p36">
            <a:extLst>
              <a:ext uri="{FF2B5EF4-FFF2-40B4-BE49-F238E27FC236}">
                <a16:creationId xmlns:a16="http://schemas.microsoft.com/office/drawing/2014/main" id="{6440FD72-D79B-BECA-2DA5-77103A80FDB7}"/>
              </a:ext>
            </a:extLst>
          </p:cNvPr>
          <p:cNvSpPr/>
          <p:nvPr/>
        </p:nvSpPr>
        <p:spPr>
          <a:xfrm>
            <a:off x="6664968" y="3431578"/>
            <a:ext cx="537052" cy="464702"/>
          </a:xfrm>
          <a:custGeom>
            <a:avLst/>
            <a:gdLst/>
            <a:ahLst/>
            <a:cxnLst/>
            <a:rect l="l" t="t" r="r" b="b"/>
            <a:pathLst>
              <a:path w="10232" h="8854" extrusionOk="0">
                <a:moveTo>
                  <a:pt x="9805" y="0"/>
                </a:moveTo>
                <a:lnTo>
                  <a:pt x="7445" y="820"/>
                </a:lnTo>
                <a:lnTo>
                  <a:pt x="7167" y="590"/>
                </a:lnTo>
                <a:lnTo>
                  <a:pt x="6428" y="525"/>
                </a:lnTo>
                <a:lnTo>
                  <a:pt x="6001" y="820"/>
                </a:lnTo>
                <a:lnTo>
                  <a:pt x="4394" y="820"/>
                </a:lnTo>
                <a:lnTo>
                  <a:pt x="3640" y="1411"/>
                </a:lnTo>
                <a:lnTo>
                  <a:pt x="3317" y="1279"/>
                </a:lnTo>
                <a:lnTo>
                  <a:pt x="2066" y="1641"/>
                </a:lnTo>
                <a:lnTo>
                  <a:pt x="1050" y="1641"/>
                </a:lnTo>
                <a:lnTo>
                  <a:pt x="1443" y="2328"/>
                </a:lnTo>
                <a:lnTo>
                  <a:pt x="820" y="3083"/>
                </a:lnTo>
                <a:lnTo>
                  <a:pt x="231" y="3215"/>
                </a:lnTo>
                <a:lnTo>
                  <a:pt x="1" y="3672"/>
                </a:lnTo>
                <a:lnTo>
                  <a:pt x="164" y="4197"/>
                </a:lnTo>
                <a:lnTo>
                  <a:pt x="624" y="4230"/>
                </a:lnTo>
                <a:lnTo>
                  <a:pt x="526" y="4657"/>
                </a:lnTo>
                <a:lnTo>
                  <a:pt x="1640" y="4722"/>
                </a:lnTo>
                <a:lnTo>
                  <a:pt x="1608" y="4920"/>
                </a:lnTo>
                <a:lnTo>
                  <a:pt x="820" y="5215"/>
                </a:lnTo>
                <a:lnTo>
                  <a:pt x="1213" y="5608"/>
                </a:lnTo>
                <a:lnTo>
                  <a:pt x="2952" y="5574"/>
                </a:lnTo>
                <a:lnTo>
                  <a:pt x="4363" y="5903"/>
                </a:lnTo>
                <a:lnTo>
                  <a:pt x="4624" y="6362"/>
                </a:lnTo>
                <a:lnTo>
                  <a:pt x="3542" y="6034"/>
                </a:lnTo>
                <a:lnTo>
                  <a:pt x="1838" y="6231"/>
                </a:lnTo>
                <a:lnTo>
                  <a:pt x="1738" y="6525"/>
                </a:lnTo>
                <a:lnTo>
                  <a:pt x="2296" y="7182"/>
                </a:lnTo>
                <a:lnTo>
                  <a:pt x="2133" y="7773"/>
                </a:lnTo>
                <a:lnTo>
                  <a:pt x="2329" y="8362"/>
                </a:lnTo>
                <a:lnTo>
                  <a:pt x="2768" y="8626"/>
                </a:lnTo>
                <a:lnTo>
                  <a:pt x="3317" y="8068"/>
                </a:lnTo>
                <a:lnTo>
                  <a:pt x="3317" y="8526"/>
                </a:lnTo>
                <a:lnTo>
                  <a:pt x="3936" y="8854"/>
                </a:lnTo>
                <a:lnTo>
                  <a:pt x="4231" y="8494"/>
                </a:lnTo>
                <a:lnTo>
                  <a:pt x="4657" y="8854"/>
                </a:lnTo>
                <a:lnTo>
                  <a:pt x="5117" y="8724"/>
                </a:lnTo>
                <a:lnTo>
                  <a:pt x="4296" y="7378"/>
                </a:lnTo>
                <a:lnTo>
                  <a:pt x="4394" y="7117"/>
                </a:lnTo>
                <a:lnTo>
                  <a:pt x="5117" y="7608"/>
                </a:lnTo>
                <a:lnTo>
                  <a:pt x="5838" y="7248"/>
                </a:lnTo>
                <a:lnTo>
                  <a:pt x="5117" y="6822"/>
                </a:lnTo>
                <a:lnTo>
                  <a:pt x="5838" y="6494"/>
                </a:lnTo>
                <a:lnTo>
                  <a:pt x="6265" y="6690"/>
                </a:lnTo>
                <a:lnTo>
                  <a:pt x="6461" y="6264"/>
                </a:lnTo>
                <a:lnTo>
                  <a:pt x="6296" y="5869"/>
                </a:lnTo>
                <a:lnTo>
                  <a:pt x="4854" y="5181"/>
                </a:lnTo>
                <a:lnTo>
                  <a:pt x="4854" y="5181"/>
                </a:lnTo>
                <a:lnTo>
                  <a:pt x="5968" y="5346"/>
                </a:lnTo>
                <a:lnTo>
                  <a:pt x="7314" y="6264"/>
                </a:lnTo>
                <a:lnTo>
                  <a:pt x="7609" y="6034"/>
                </a:lnTo>
                <a:lnTo>
                  <a:pt x="7019" y="5543"/>
                </a:lnTo>
                <a:lnTo>
                  <a:pt x="6296" y="5148"/>
                </a:lnTo>
                <a:lnTo>
                  <a:pt x="4264" y="4657"/>
                </a:lnTo>
                <a:lnTo>
                  <a:pt x="4198" y="4197"/>
                </a:lnTo>
                <a:lnTo>
                  <a:pt x="4821" y="3672"/>
                </a:lnTo>
                <a:lnTo>
                  <a:pt x="4001" y="3215"/>
                </a:lnTo>
                <a:lnTo>
                  <a:pt x="3771" y="2460"/>
                </a:lnTo>
                <a:lnTo>
                  <a:pt x="4329" y="2099"/>
                </a:lnTo>
                <a:lnTo>
                  <a:pt x="5117" y="2755"/>
                </a:lnTo>
                <a:lnTo>
                  <a:pt x="5968" y="3018"/>
                </a:lnTo>
                <a:lnTo>
                  <a:pt x="5968" y="2755"/>
                </a:lnTo>
                <a:lnTo>
                  <a:pt x="6363" y="2820"/>
                </a:lnTo>
                <a:lnTo>
                  <a:pt x="6888" y="2460"/>
                </a:lnTo>
                <a:lnTo>
                  <a:pt x="5805" y="1837"/>
                </a:lnTo>
                <a:lnTo>
                  <a:pt x="6624" y="1837"/>
                </a:lnTo>
                <a:lnTo>
                  <a:pt x="6821" y="1607"/>
                </a:lnTo>
                <a:lnTo>
                  <a:pt x="7345" y="1837"/>
                </a:lnTo>
                <a:lnTo>
                  <a:pt x="8002" y="1476"/>
                </a:lnTo>
                <a:lnTo>
                  <a:pt x="9477" y="1739"/>
                </a:lnTo>
                <a:lnTo>
                  <a:pt x="10232" y="460"/>
                </a:lnTo>
                <a:lnTo>
                  <a:pt x="9805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6522;p36">
            <a:extLst>
              <a:ext uri="{FF2B5EF4-FFF2-40B4-BE49-F238E27FC236}">
                <a16:creationId xmlns:a16="http://schemas.microsoft.com/office/drawing/2014/main" id="{0F8E7298-0B84-89D5-E663-F7E798E10D56}"/>
              </a:ext>
            </a:extLst>
          </p:cNvPr>
          <p:cNvSpPr/>
          <p:nvPr/>
        </p:nvSpPr>
        <p:spPr>
          <a:xfrm>
            <a:off x="6689111" y="3413890"/>
            <a:ext cx="210002" cy="103815"/>
          </a:xfrm>
          <a:custGeom>
            <a:avLst/>
            <a:gdLst/>
            <a:ahLst/>
            <a:cxnLst/>
            <a:rect l="l" t="t" r="r" b="b"/>
            <a:pathLst>
              <a:path w="4001" h="1978" extrusionOk="0">
                <a:moveTo>
                  <a:pt x="2131" y="0"/>
                </a:moveTo>
                <a:lnTo>
                  <a:pt x="1903" y="169"/>
                </a:lnTo>
                <a:lnTo>
                  <a:pt x="1443" y="9"/>
                </a:lnTo>
                <a:lnTo>
                  <a:pt x="983" y="255"/>
                </a:lnTo>
                <a:lnTo>
                  <a:pt x="623" y="174"/>
                </a:lnTo>
                <a:lnTo>
                  <a:pt x="360" y="337"/>
                </a:lnTo>
                <a:lnTo>
                  <a:pt x="1" y="988"/>
                </a:lnTo>
                <a:lnTo>
                  <a:pt x="229" y="1288"/>
                </a:lnTo>
                <a:lnTo>
                  <a:pt x="360" y="1714"/>
                </a:lnTo>
                <a:lnTo>
                  <a:pt x="590" y="1978"/>
                </a:lnTo>
                <a:lnTo>
                  <a:pt x="1606" y="1978"/>
                </a:lnTo>
                <a:lnTo>
                  <a:pt x="2857" y="1616"/>
                </a:lnTo>
                <a:lnTo>
                  <a:pt x="3180" y="1748"/>
                </a:lnTo>
                <a:lnTo>
                  <a:pt x="3934" y="1157"/>
                </a:lnTo>
                <a:lnTo>
                  <a:pt x="4001" y="764"/>
                </a:lnTo>
                <a:lnTo>
                  <a:pt x="3211" y="0"/>
                </a:lnTo>
                <a:lnTo>
                  <a:pt x="2525" y="169"/>
                </a:lnTo>
                <a:lnTo>
                  <a:pt x="2131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6523;p36">
            <a:extLst>
              <a:ext uri="{FF2B5EF4-FFF2-40B4-BE49-F238E27FC236}">
                <a16:creationId xmlns:a16="http://schemas.microsoft.com/office/drawing/2014/main" id="{8675150B-E490-B639-B6A2-62738FDFE769}"/>
              </a:ext>
            </a:extLst>
          </p:cNvPr>
          <p:cNvSpPr/>
          <p:nvPr/>
        </p:nvSpPr>
        <p:spPr>
          <a:xfrm>
            <a:off x="6609910" y="3391951"/>
            <a:ext cx="130851" cy="232404"/>
          </a:xfrm>
          <a:custGeom>
            <a:avLst/>
            <a:gdLst/>
            <a:ahLst/>
            <a:cxnLst/>
            <a:rect l="l" t="t" r="r" b="b"/>
            <a:pathLst>
              <a:path w="2493" h="4428" extrusionOk="0">
                <a:moveTo>
                  <a:pt x="688" y="1"/>
                </a:moveTo>
                <a:lnTo>
                  <a:pt x="180" y="197"/>
                </a:lnTo>
                <a:lnTo>
                  <a:pt x="180" y="1083"/>
                </a:lnTo>
                <a:lnTo>
                  <a:pt x="360" y="1406"/>
                </a:lnTo>
                <a:lnTo>
                  <a:pt x="132" y="1575"/>
                </a:lnTo>
                <a:lnTo>
                  <a:pt x="132" y="2396"/>
                </a:lnTo>
                <a:lnTo>
                  <a:pt x="1" y="2657"/>
                </a:lnTo>
                <a:lnTo>
                  <a:pt x="1" y="3215"/>
                </a:lnTo>
                <a:lnTo>
                  <a:pt x="1" y="3740"/>
                </a:lnTo>
                <a:lnTo>
                  <a:pt x="329" y="4166"/>
                </a:lnTo>
                <a:lnTo>
                  <a:pt x="688" y="4068"/>
                </a:lnTo>
                <a:lnTo>
                  <a:pt x="1050" y="4427"/>
                </a:lnTo>
                <a:lnTo>
                  <a:pt x="1280" y="3970"/>
                </a:lnTo>
                <a:lnTo>
                  <a:pt x="1869" y="3838"/>
                </a:lnTo>
                <a:lnTo>
                  <a:pt x="2492" y="3083"/>
                </a:lnTo>
                <a:lnTo>
                  <a:pt x="2099" y="2396"/>
                </a:lnTo>
                <a:lnTo>
                  <a:pt x="1869" y="2132"/>
                </a:lnTo>
                <a:lnTo>
                  <a:pt x="1738" y="1706"/>
                </a:lnTo>
                <a:lnTo>
                  <a:pt x="1510" y="1406"/>
                </a:lnTo>
                <a:lnTo>
                  <a:pt x="1869" y="755"/>
                </a:lnTo>
                <a:lnTo>
                  <a:pt x="1510" y="418"/>
                </a:lnTo>
                <a:lnTo>
                  <a:pt x="688" y="1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6524;p36">
            <a:extLst>
              <a:ext uri="{FF2B5EF4-FFF2-40B4-BE49-F238E27FC236}">
                <a16:creationId xmlns:a16="http://schemas.microsoft.com/office/drawing/2014/main" id="{26C8B615-D3A1-938B-79CD-1364F85F0ED9}"/>
              </a:ext>
            </a:extLst>
          </p:cNvPr>
          <p:cNvSpPr/>
          <p:nvPr/>
        </p:nvSpPr>
        <p:spPr>
          <a:xfrm>
            <a:off x="6572068" y="3094252"/>
            <a:ext cx="301173" cy="337374"/>
          </a:xfrm>
          <a:custGeom>
            <a:avLst/>
            <a:gdLst/>
            <a:ahLst/>
            <a:cxnLst/>
            <a:rect l="l" t="t" r="r" b="b"/>
            <a:pathLst>
              <a:path w="5738" h="6428" extrusionOk="0">
                <a:moveTo>
                  <a:pt x="2231" y="0"/>
                </a:moveTo>
                <a:lnTo>
                  <a:pt x="1476" y="276"/>
                </a:lnTo>
                <a:lnTo>
                  <a:pt x="492" y="276"/>
                </a:lnTo>
                <a:lnTo>
                  <a:pt x="1" y="458"/>
                </a:lnTo>
                <a:lnTo>
                  <a:pt x="1" y="1181"/>
                </a:lnTo>
                <a:lnTo>
                  <a:pt x="492" y="1902"/>
                </a:lnTo>
                <a:lnTo>
                  <a:pt x="885" y="2393"/>
                </a:lnTo>
                <a:lnTo>
                  <a:pt x="1050" y="2886"/>
                </a:lnTo>
                <a:lnTo>
                  <a:pt x="1771" y="3213"/>
                </a:lnTo>
                <a:lnTo>
                  <a:pt x="1967" y="3706"/>
                </a:lnTo>
                <a:lnTo>
                  <a:pt x="1771" y="3839"/>
                </a:lnTo>
                <a:lnTo>
                  <a:pt x="1771" y="5001"/>
                </a:lnTo>
                <a:lnTo>
                  <a:pt x="1967" y="5378"/>
                </a:lnTo>
                <a:lnTo>
                  <a:pt x="1409" y="5673"/>
                </a:lnTo>
                <a:lnTo>
                  <a:pt x="2231" y="6090"/>
                </a:lnTo>
                <a:lnTo>
                  <a:pt x="2590" y="6427"/>
                </a:lnTo>
                <a:lnTo>
                  <a:pt x="2853" y="6264"/>
                </a:lnTo>
                <a:lnTo>
                  <a:pt x="3213" y="6345"/>
                </a:lnTo>
                <a:lnTo>
                  <a:pt x="3673" y="6099"/>
                </a:lnTo>
                <a:lnTo>
                  <a:pt x="4133" y="6259"/>
                </a:lnTo>
                <a:lnTo>
                  <a:pt x="4361" y="6090"/>
                </a:lnTo>
                <a:lnTo>
                  <a:pt x="4755" y="6259"/>
                </a:lnTo>
                <a:lnTo>
                  <a:pt x="5441" y="6090"/>
                </a:lnTo>
                <a:lnTo>
                  <a:pt x="5115" y="5838"/>
                </a:lnTo>
                <a:lnTo>
                  <a:pt x="5115" y="5411"/>
                </a:lnTo>
                <a:lnTo>
                  <a:pt x="5738" y="4492"/>
                </a:lnTo>
                <a:lnTo>
                  <a:pt x="5087" y="4034"/>
                </a:lnTo>
                <a:lnTo>
                  <a:pt x="5087" y="3476"/>
                </a:lnTo>
                <a:lnTo>
                  <a:pt x="5575" y="3083"/>
                </a:lnTo>
                <a:lnTo>
                  <a:pt x="5280" y="2328"/>
                </a:lnTo>
                <a:lnTo>
                  <a:pt x="4689" y="2492"/>
                </a:lnTo>
                <a:lnTo>
                  <a:pt x="3476" y="2197"/>
                </a:lnTo>
                <a:lnTo>
                  <a:pt x="3608" y="1697"/>
                </a:lnTo>
                <a:lnTo>
                  <a:pt x="3017" y="1355"/>
                </a:lnTo>
                <a:lnTo>
                  <a:pt x="2590" y="276"/>
                </a:lnTo>
                <a:lnTo>
                  <a:pt x="2231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6525;p36">
            <a:extLst>
              <a:ext uri="{FF2B5EF4-FFF2-40B4-BE49-F238E27FC236}">
                <a16:creationId xmlns:a16="http://schemas.microsoft.com/office/drawing/2014/main" id="{CC7B13AD-12F8-55EE-3633-52D4C7A4AEF5}"/>
              </a:ext>
            </a:extLst>
          </p:cNvPr>
          <p:cNvSpPr/>
          <p:nvPr/>
        </p:nvSpPr>
        <p:spPr>
          <a:xfrm>
            <a:off x="6485992" y="3355683"/>
            <a:ext cx="160087" cy="93161"/>
          </a:xfrm>
          <a:custGeom>
            <a:avLst/>
            <a:gdLst/>
            <a:ahLst/>
            <a:cxnLst/>
            <a:rect l="l" t="t" r="r" b="b"/>
            <a:pathLst>
              <a:path w="3050" h="1775" extrusionOk="0">
                <a:moveTo>
                  <a:pt x="1442" y="0"/>
                </a:moveTo>
                <a:lnTo>
                  <a:pt x="1049" y="183"/>
                </a:lnTo>
                <a:lnTo>
                  <a:pt x="393" y="20"/>
                </a:lnTo>
                <a:lnTo>
                  <a:pt x="0" y="364"/>
                </a:lnTo>
                <a:lnTo>
                  <a:pt x="754" y="888"/>
                </a:lnTo>
                <a:lnTo>
                  <a:pt x="1279" y="888"/>
                </a:lnTo>
                <a:lnTo>
                  <a:pt x="1525" y="1283"/>
                </a:lnTo>
                <a:lnTo>
                  <a:pt x="2230" y="1774"/>
                </a:lnTo>
                <a:lnTo>
                  <a:pt x="2541" y="1774"/>
                </a:lnTo>
                <a:lnTo>
                  <a:pt x="2541" y="888"/>
                </a:lnTo>
                <a:lnTo>
                  <a:pt x="3049" y="692"/>
                </a:lnTo>
                <a:lnTo>
                  <a:pt x="2788" y="364"/>
                </a:lnTo>
                <a:lnTo>
                  <a:pt x="2362" y="183"/>
                </a:lnTo>
                <a:lnTo>
                  <a:pt x="1902" y="183"/>
                </a:lnTo>
                <a:lnTo>
                  <a:pt x="1442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6526;p36">
            <a:extLst>
              <a:ext uri="{FF2B5EF4-FFF2-40B4-BE49-F238E27FC236}">
                <a16:creationId xmlns:a16="http://schemas.microsoft.com/office/drawing/2014/main" id="{04FD6AEB-F9EB-33E8-457A-513436A1A32F}"/>
              </a:ext>
            </a:extLst>
          </p:cNvPr>
          <p:cNvSpPr/>
          <p:nvPr/>
        </p:nvSpPr>
        <p:spPr>
          <a:xfrm>
            <a:off x="6336250" y="3166525"/>
            <a:ext cx="339122" cy="225476"/>
          </a:xfrm>
          <a:custGeom>
            <a:avLst/>
            <a:gdLst/>
            <a:ahLst/>
            <a:cxnLst/>
            <a:rect l="l" t="t" r="r" b="b"/>
            <a:pathLst>
              <a:path w="6461" h="4296" extrusionOk="0">
                <a:moveTo>
                  <a:pt x="623" y="1"/>
                </a:moveTo>
                <a:lnTo>
                  <a:pt x="0" y="525"/>
                </a:lnTo>
                <a:lnTo>
                  <a:pt x="0" y="1016"/>
                </a:lnTo>
                <a:lnTo>
                  <a:pt x="819" y="1378"/>
                </a:lnTo>
                <a:lnTo>
                  <a:pt x="819" y="1836"/>
                </a:lnTo>
                <a:lnTo>
                  <a:pt x="1804" y="2295"/>
                </a:lnTo>
                <a:lnTo>
                  <a:pt x="2034" y="2853"/>
                </a:lnTo>
                <a:lnTo>
                  <a:pt x="2034" y="3604"/>
                </a:lnTo>
                <a:lnTo>
                  <a:pt x="2853" y="3968"/>
                </a:lnTo>
                <a:lnTo>
                  <a:pt x="3246" y="3624"/>
                </a:lnTo>
                <a:lnTo>
                  <a:pt x="3902" y="3787"/>
                </a:lnTo>
                <a:lnTo>
                  <a:pt x="4295" y="3606"/>
                </a:lnTo>
                <a:lnTo>
                  <a:pt x="4755" y="3787"/>
                </a:lnTo>
                <a:lnTo>
                  <a:pt x="5213" y="3787"/>
                </a:lnTo>
                <a:lnTo>
                  <a:pt x="5639" y="3968"/>
                </a:lnTo>
                <a:lnTo>
                  <a:pt x="5902" y="4296"/>
                </a:lnTo>
                <a:lnTo>
                  <a:pt x="6460" y="4001"/>
                </a:lnTo>
                <a:lnTo>
                  <a:pt x="6264" y="3624"/>
                </a:lnTo>
                <a:lnTo>
                  <a:pt x="6264" y="2462"/>
                </a:lnTo>
                <a:lnTo>
                  <a:pt x="6460" y="2329"/>
                </a:lnTo>
                <a:lnTo>
                  <a:pt x="6264" y="1836"/>
                </a:lnTo>
                <a:lnTo>
                  <a:pt x="5541" y="1508"/>
                </a:lnTo>
                <a:lnTo>
                  <a:pt x="5378" y="1016"/>
                </a:lnTo>
                <a:lnTo>
                  <a:pt x="4985" y="525"/>
                </a:lnTo>
                <a:lnTo>
                  <a:pt x="4788" y="655"/>
                </a:lnTo>
                <a:lnTo>
                  <a:pt x="4378" y="492"/>
                </a:lnTo>
                <a:lnTo>
                  <a:pt x="3967" y="590"/>
                </a:lnTo>
                <a:lnTo>
                  <a:pt x="2034" y="1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6527;p36">
            <a:extLst>
              <a:ext uri="{FF2B5EF4-FFF2-40B4-BE49-F238E27FC236}">
                <a16:creationId xmlns:a16="http://schemas.microsoft.com/office/drawing/2014/main" id="{4022A144-3A0E-D53B-0CA1-B8A323E2CB1C}"/>
              </a:ext>
            </a:extLst>
          </p:cNvPr>
          <p:cNvSpPr/>
          <p:nvPr/>
        </p:nvSpPr>
        <p:spPr>
          <a:xfrm>
            <a:off x="6188240" y="3094252"/>
            <a:ext cx="409665" cy="261480"/>
          </a:xfrm>
          <a:custGeom>
            <a:avLst/>
            <a:gdLst/>
            <a:ahLst/>
            <a:cxnLst/>
            <a:rect l="l" t="t" r="r" b="b"/>
            <a:pathLst>
              <a:path w="7805" h="4982" extrusionOk="0">
                <a:moveTo>
                  <a:pt x="4590" y="0"/>
                </a:moveTo>
                <a:lnTo>
                  <a:pt x="3706" y="276"/>
                </a:lnTo>
                <a:lnTo>
                  <a:pt x="3213" y="623"/>
                </a:lnTo>
                <a:lnTo>
                  <a:pt x="2624" y="623"/>
                </a:lnTo>
                <a:lnTo>
                  <a:pt x="2164" y="853"/>
                </a:lnTo>
                <a:lnTo>
                  <a:pt x="1771" y="1049"/>
                </a:lnTo>
                <a:lnTo>
                  <a:pt x="952" y="1049"/>
                </a:lnTo>
                <a:lnTo>
                  <a:pt x="1" y="1541"/>
                </a:lnTo>
                <a:lnTo>
                  <a:pt x="230" y="2034"/>
                </a:lnTo>
                <a:lnTo>
                  <a:pt x="1213" y="1378"/>
                </a:lnTo>
                <a:lnTo>
                  <a:pt x="1869" y="1967"/>
                </a:lnTo>
                <a:lnTo>
                  <a:pt x="1476" y="2492"/>
                </a:lnTo>
                <a:lnTo>
                  <a:pt x="2459" y="2985"/>
                </a:lnTo>
                <a:lnTo>
                  <a:pt x="2099" y="3525"/>
                </a:lnTo>
                <a:lnTo>
                  <a:pt x="3213" y="4262"/>
                </a:lnTo>
                <a:lnTo>
                  <a:pt x="3673" y="4099"/>
                </a:lnTo>
                <a:lnTo>
                  <a:pt x="4854" y="4981"/>
                </a:lnTo>
                <a:lnTo>
                  <a:pt x="4854" y="4230"/>
                </a:lnTo>
                <a:lnTo>
                  <a:pt x="4624" y="3672"/>
                </a:lnTo>
                <a:lnTo>
                  <a:pt x="3639" y="3213"/>
                </a:lnTo>
                <a:lnTo>
                  <a:pt x="3639" y="2755"/>
                </a:lnTo>
                <a:lnTo>
                  <a:pt x="2820" y="2393"/>
                </a:lnTo>
                <a:lnTo>
                  <a:pt x="2820" y="1902"/>
                </a:lnTo>
                <a:lnTo>
                  <a:pt x="3443" y="1378"/>
                </a:lnTo>
                <a:lnTo>
                  <a:pt x="4854" y="1378"/>
                </a:lnTo>
                <a:lnTo>
                  <a:pt x="6787" y="1967"/>
                </a:lnTo>
                <a:lnTo>
                  <a:pt x="7198" y="1869"/>
                </a:lnTo>
                <a:lnTo>
                  <a:pt x="7608" y="2034"/>
                </a:lnTo>
                <a:lnTo>
                  <a:pt x="7805" y="1902"/>
                </a:lnTo>
                <a:lnTo>
                  <a:pt x="7314" y="1181"/>
                </a:lnTo>
                <a:lnTo>
                  <a:pt x="7314" y="458"/>
                </a:lnTo>
                <a:lnTo>
                  <a:pt x="6689" y="786"/>
                </a:lnTo>
                <a:lnTo>
                  <a:pt x="5673" y="755"/>
                </a:lnTo>
                <a:lnTo>
                  <a:pt x="459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6528;p36">
            <a:extLst>
              <a:ext uri="{FF2B5EF4-FFF2-40B4-BE49-F238E27FC236}">
                <a16:creationId xmlns:a16="http://schemas.microsoft.com/office/drawing/2014/main" id="{7F76B1D6-400C-E86F-D8DD-7BD92CDF1916}"/>
              </a:ext>
            </a:extLst>
          </p:cNvPr>
          <p:cNvSpPr/>
          <p:nvPr/>
        </p:nvSpPr>
        <p:spPr>
          <a:xfrm>
            <a:off x="6278778" y="2179165"/>
            <a:ext cx="52" cy="52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miter lim="175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6529;p36">
            <a:extLst>
              <a:ext uri="{FF2B5EF4-FFF2-40B4-BE49-F238E27FC236}">
                <a16:creationId xmlns:a16="http://schemas.microsoft.com/office/drawing/2014/main" id="{CD142856-B348-6B9A-1E01-814A62D468EB}"/>
              </a:ext>
            </a:extLst>
          </p:cNvPr>
          <p:cNvSpPr/>
          <p:nvPr/>
        </p:nvSpPr>
        <p:spPr>
          <a:xfrm>
            <a:off x="6886301" y="2362287"/>
            <a:ext cx="553113" cy="331705"/>
          </a:xfrm>
          <a:custGeom>
            <a:avLst/>
            <a:gdLst/>
            <a:ahLst/>
            <a:cxnLst/>
            <a:rect l="l" t="t" r="r" b="b"/>
            <a:pathLst>
              <a:path w="10538" h="6320" extrusionOk="0">
                <a:moveTo>
                  <a:pt x="4678" y="1"/>
                </a:moveTo>
                <a:lnTo>
                  <a:pt x="4055" y="376"/>
                </a:lnTo>
                <a:lnTo>
                  <a:pt x="4260" y="645"/>
                </a:lnTo>
                <a:lnTo>
                  <a:pt x="3107" y="1041"/>
                </a:lnTo>
                <a:lnTo>
                  <a:pt x="3025" y="1231"/>
                </a:lnTo>
                <a:lnTo>
                  <a:pt x="3358" y="1612"/>
                </a:lnTo>
                <a:lnTo>
                  <a:pt x="2123" y="1864"/>
                </a:lnTo>
                <a:lnTo>
                  <a:pt x="2123" y="2594"/>
                </a:lnTo>
                <a:lnTo>
                  <a:pt x="1042" y="2910"/>
                </a:lnTo>
                <a:lnTo>
                  <a:pt x="697" y="2999"/>
                </a:lnTo>
                <a:lnTo>
                  <a:pt x="79" y="3149"/>
                </a:lnTo>
                <a:lnTo>
                  <a:pt x="95" y="3892"/>
                </a:lnTo>
                <a:lnTo>
                  <a:pt x="633" y="4463"/>
                </a:lnTo>
                <a:lnTo>
                  <a:pt x="460" y="5096"/>
                </a:lnTo>
                <a:lnTo>
                  <a:pt x="0" y="5429"/>
                </a:lnTo>
                <a:lnTo>
                  <a:pt x="316" y="6016"/>
                </a:lnTo>
                <a:lnTo>
                  <a:pt x="225" y="6319"/>
                </a:lnTo>
                <a:lnTo>
                  <a:pt x="1139" y="5863"/>
                </a:lnTo>
                <a:lnTo>
                  <a:pt x="5173" y="6166"/>
                </a:lnTo>
                <a:lnTo>
                  <a:pt x="5857" y="5977"/>
                </a:lnTo>
                <a:lnTo>
                  <a:pt x="8559" y="6052"/>
                </a:lnTo>
                <a:lnTo>
                  <a:pt x="8483" y="4949"/>
                </a:lnTo>
                <a:lnTo>
                  <a:pt x="10055" y="4824"/>
                </a:lnTo>
                <a:lnTo>
                  <a:pt x="9131" y="3578"/>
                </a:lnTo>
                <a:lnTo>
                  <a:pt x="10538" y="2970"/>
                </a:lnTo>
                <a:lnTo>
                  <a:pt x="9434" y="2438"/>
                </a:lnTo>
                <a:lnTo>
                  <a:pt x="8255" y="2019"/>
                </a:lnTo>
                <a:lnTo>
                  <a:pt x="7569" y="954"/>
                </a:lnTo>
                <a:lnTo>
                  <a:pt x="7569" y="534"/>
                </a:lnTo>
                <a:lnTo>
                  <a:pt x="6618" y="78"/>
                </a:lnTo>
                <a:lnTo>
                  <a:pt x="6390" y="420"/>
                </a:lnTo>
                <a:lnTo>
                  <a:pt x="5173" y="268"/>
                </a:lnTo>
                <a:lnTo>
                  <a:pt x="4678" y="1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6530;p36">
            <a:extLst>
              <a:ext uri="{FF2B5EF4-FFF2-40B4-BE49-F238E27FC236}">
                <a16:creationId xmlns:a16="http://schemas.microsoft.com/office/drawing/2014/main" id="{FEA0CCFD-A6FA-936C-08B4-E8724547449E}"/>
              </a:ext>
            </a:extLst>
          </p:cNvPr>
          <p:cNvSpPr/>
          <p:nvPr/>
        </p:nvSpPr>
        <p:spPr>
          <a:xfrm>
            <a:off x="6863364" y="2164783"/>
            <a:ext cx="242492" cy="129690"/>
          </a:xfrm>
          <a:custGeom>
            <a:avLst/>
            <a:gdLst/>
            <a:ahLst/>
            <a:cxnLst/>
            <a:rect l="l" t="t" r="r" b="b"/>
            <a:pathLst>
              <a:path w="4620" h="2471" extrusionOk="0">
                <a:moveTo>
                  <a:pt x="2908" y="0"/>
                </a:moveTo>
                <a:lnTo>
                  <a:pt x="1576" y="65"/>
                </a:lnTo>
                <a:cubicBezTo>
                  <a:pt x="1576" y="65"/>
                  <a:pt x="772" y="156"/>
                  <a:pt x="647" y="156"/>
                </a:cubicBezTo>
                <a:cubicBezTo>
                  <a:pt x="639" y="156"/>
                  <a:pt x="634" y="155"/>
                  <a:pt x="632" y="155"/>
                </a:cubicBezTo>
                <a:cubicBezTo>
                  <a:pt x="631" y="154"/>
                  <a:pt x="630" y="154"/>
                  <a:pt x="628" y="154"/>
                </a:cubicBezTo>
                <a:cubicBezTo>
                  <a:pt x="567" y="154"/>
                  <a:pt x="0" y="413"/>
                  <a:pt x="0" y="413"/>
                </a:cubicBezTo>
                <a:lnTo>
                  <a:pt x="0" y="774"/>
                </a:lnTo>
                <a:lnTo>
                  <a:pt x="323" y="839"/>
                </a:lnTo>
                <a:lnTo>
                  <a:pt x="104" y="1236"/>
                </a:lnTo>
                <a:cubicBezTo>
                  <a:pt x="104" y="1236"/>
                  <a:pt x="220" y="1511"/>
                  <a:pt x="270" y="1557"/>
                </a:cubicBezTo>
                <a:cubicBezTo>
                  <a:pt x="323" y="1604"/>
                  <a:pt x="658" y="1678"/>
                  <a:pt x="658" y="1678"/>
                </a:cubicBezTo>
                <a:cubicBezTo>
                  <a:pt x="658" y="1678"/>
                  <a:pt x="723" y="1511"/>
                  <a:pt x="748" y="1458"/>
                </a:cubicBezTo>
                <a:cubicBezTo>
                  <a:pt x="756" y="1441"/>
                  <a:pt x="802" y="1436"/>
                  <a:pt x="860" y="1436"/>
                </a:cubicBezTo>
                <a:cubicBezTo>
                  <a:pt x="975" y="1436"/>
                  <a:pt x="1135" y="1458"/>
                  <a:pt x="1135" y="1458"/>
                </a:cubicBezTo>
                <a:cubicBezTo>
                  <a:pt x="1135" y="1458"/>
                  <a:pt x="993" y="1692"/>
                  <a:pt x="993" y="1730"/>
                </a:cubicBezTo>
                <a:lnTo>
                  <a:pt x="993" y="2092"/>
                </a:lnTo>
                <a:lnTo>
                  <a:pt x="2220" y="1923"/>
                </a:lnTo>
                <a:lnTo>
                  <a:pt x="3123" y="2471"/>
                </a:lnTo>
                <a:lnTo>
                  <a:pt x="3744" y="2234"/>
                </a:lnTo>
                <a:lnTo>
                  <a:pt x="4506" y="2471"/>
                </a:lnTo>
                <a:lnTo>
                  <a:pt x="4087" y="1671"/>
                </a:lnTo>
                <a:lnTo>
                  <a:pt x="4620" y="1748"/>
                </a:lnTo>
                <a:lnTo>
                  <a:pt x="4087" y="1139"/>
                </a:lnTo>
                <a:lnTo>
                  <a:pt x="4353" y="302"/>
                </a:lnTo>
                <a:lnTo>
                  <a:pt x="4173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6531;p36">
            <a:extLst>
              <a:ext uri="{FF2B5EF4-FFF2-40B4-BE49-F238E27FC236}">
                <a16:creationId xmlns:a16="http://schemas.microsoft.com/office/drawing/2014/main" id="{4A4978AC-7A41-5B4C-427F-D85C4A379B92}"/>
              </a:ext>
            </a:extLst>
          </p:cNvPr>
          <p:cNvSpPr/>
          <p:nvPr/>
        </p:nvSpPr>
        <p:spPr>
          <a:xfrm>
            <a:off x="6737293" y="2265713"/>
            <a:ext cx="394549" cy="151262"/>
          </a:xfrm>
          <a:custGeom>
            <a:avLst/>
            <a:gdLst/>
            <a:ahLst/>
            <a:cxnLst/>
            <a:rect l="l" t="t" r="r" b="b"/>
            <a:pathLst>
              <a:path w="7517" h="2882" extrusionOk="0">
                <a:moveTo>
                  <a:pt x="4623" y="0"/>
                </a:moveTo>
                <a:lnTo>
                  <a:pt x="3397" y="169"/>
                </a:lnTo>
                <a:lnTo>
                  <a:pt x="3202" y="258"/>
                </a:lnTo>
                <a:lnTo>
                  <a:pt x="3137" y="1188"/>
                </a:lnTo>
                <a:lnTo>
                  <a:pt x="2686" y="1241"/>
                </a:lnTo>
                <a:lnTo>
                  <a:pt x="2130" y="607"/>
                </a:lnTo>
                <a:lnTo>
                  <a:pt x="1783" y="548"/>
                </a:lnTo>
                <a:lnTo>
                  <a:pt x="1549" y="349"/>
                </a:lnTo>
                <a:lnTo>
                  <a:pt x="1046" y="349"/>
                </a:lnTo>
                <a:lnTo>
                  <a:pt x="581" y="620"/>
                </a:lnTo>
                <a:lnTo>
                  <a:pt x="130" y="1511"/>
                </a:lnTo>
                <a:lnTo>
                  <a:pt x="0" y="2027"/>
                </a:lnTo>
                <a:lnTo>
                  <a:pt x="1627" y="1841"/>
                </a:lnTo>
                <a:lnTo>
                  <a:pt x="3860" y="1841"/>
                </a:lnTo>
                <a:lnTo>
                  <a:pt x="5946" y="2881"/>
                </a:lnTo>
                <a:lnTo>
                  <a:pt x="7099" y="2485"/>
                </a:lnTo>
                <a:lnTo>
                  <a:pt x="6894" y="2216"/>
                </a:lnTo>
                <a:lnTo>
                  <a:pt x="7517" y="1841"/>
                </a:lnTo>
                <a:lnTo>
                  <a:pt x="6831" y="1043"/>
                </a:lnTo>
                <a:lnTo>
                  <a:pt x="6908" y="548"/>
                </a:lnTo>
                <a:lnTo>
                  <a:pt x="6146" y="311"/>
                </a:lnTo>
                <a:lnTo>
                  <a:pt x="5527" y="548"/>
                </a:lnTo>
                <a:lnTo>
                  <a:pt x="4623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6532;p36">
            <a:extLst>
              <a:ext uri="{FF2B5EF4-FFF2-40B4-BE49-F238E27FC236}">
                <a16:creationId xmlns:a16="http://schemas.microsoft.com/office/drawing/2014/main" id="{993C2E38-31B6-F6C1-4064-A59F8A39FA7C}"/>
              </a:ext>
            </a:extLst>
          </p:cNvPr>
          <p:cNvSpPr/>
          <p:nvPr/>
        </p:nvSpPr>
        <p:spPr>
          <a:xfrm>
            <a:off x="6733987" y="2362287"/>
            <a:ext cx="328624" cy="165275"/>
          </a:xfrm>
          <a:custGeom>
            <a:avLst/>
            <a:gdLst/>
            <a:ahLst/>
            <a:cxnLst/>
            <a:rect l="l" t="t" r="r" b="b"/>
            <a:pathLst>
              <a:path w="6261" h="3149" extrusionOk="0">
                <a:moveTo>
                  <a:pt x="1690" y="1"/>
                </a:moveTo>
                <a:lnTo>
                  <a:pt x="63" y="187"/>
                </a:lnTo>
                <a:lnTo>
                  <a:pt x="0" y="808"/>
                </a:lnTo>
                <a:lnTo>
                  <a:pt x="297" y="1520"/>
                </a:lnTo>
                <a:lnTo>
                  <a:pt x="1005" y="1917"/>
                </a:lnTo>
                <a:lnTo>
                  <a:pt x="1612" y="1775"/>
                </a:lnTo>
                <a:lnTo>
                  <a:pt x="2027" y="2719"/>
                </a:lnTo>
                <a:lnTo>
                  <a:pt x="2981" y="3149"/>
                </a:lnTo>
                <a:lnTo>
                  <a:pt x="3836" y="2942"/>
                </a:lnTo>
                <a:lnTo>
                  <a:pt x="5025" y="2594"/>
                </a:lnTo>
                <a:lnTo>
                  <a:pt x="5025" y="1864"/>
                </a:lnTo>
                <a:lnTo>
                  <a:pt x="6260" y="1612"/>
                </a:lnTo>
                <a:lnTo>
                  <a:pt x="5927" y="1231"/>
                </a:lnTo>
                <a:lnTo>
                  <a:pt x="6009" y="1041"/>
                </a:lnTo>
                <a:lnTo>
                  <a:pt x="3923" y="1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6533;p36">
            <a:extLst>
              <a:ext uri="{FF2B5EF4-FFF2-40B4-BE49-F238E27FC236}">
                <a16:creationId xmlns:a16="http://schemas.microsoft.com/office/drawing/2014/main" id="{66914EEE-5974-2E8E-3671-E0FC8D0D28CE}"/>
              </a:ext>
            </a:extLst>
          </p:cNvPr>
          <p:cNvSpPr/>
          <p:nvPr/>
        </p:nvSpPr>
        <p:spPr>
          <a:xfrm>
            <a:off x="6780384" y="2229603"/>
            <a:ext cx="59626" cy="26190"/>
          </a:xfrm>
          <a:custGeom>
            <a:avLst/>
            <a:gdLst/>
            <a:ahLst/>
            <a:cxnLst/>
            <a:rect l="l" t="t" r="r" b="b"/>
            <a:pathLst>
              <a:path w="1136" h="499" extrusionOk="0">
                <a:moveTo>
                  <a:pt x="265" y="1"/>
                </a:moveTo>
                <a:lnTo>
                  <a:pt x="0" y="322"/>
                </a:lnTo>
                <a:cubicBezTo>
                  <a:pt x="0" y="322"/>
                  <a:pt x="220" y="499"/>
                  <a:pt x="398" y="499"/>
                </a:cubicBezTo>
                <a:cubicBezTo>
                  <a:pt x="408" y="499"/>
                  <a:pt x="417" y="498"/>
                  <a:pt x="427" y="497"/>
                </a:cubicBezTo>
                <a:cubicBezTo>
                  <a:pt x="609" y="476"/>
                  <a:pt x="953" y="322"/>
                  <a:pt x="953" y="322"/>
                </a:cubicBezTo>
                <a:lnTo>
                  <a:pt x="1136" y="1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6534;p36">
            <a:extLst>
              <a:ext uri="{FF2B5EF4-FFF2-40B4-BE49-F238E27FC236}">
                <a16:creationId xmlns:a16="http://schemas.microsoft.com/office/drawing/2014/main" id="{B98A0B5F-3653-9E80-1B58-01C6161B56C8}"/>
              </a:ext>
            </a:extLst>
          </p:cNvPr>
          <p:cNvSpPr/>
          <p:nvPr/>
        </p:nvSpPr>
        <p:spPr>
          <a:xfrm>
            <a:off x="6793191" y="2196065"/>
            <a:ext cx="38368" cy="21361"/>
          </a:xfrm>
          <a:custGeom>
            <a:avLst/>
            <a:gdLst/>
            <a:ahLst/>
            <a:cxnLst/>
            <a:rect l="l" t="t" r="r" b="b"/>
            <a:pathLst>
              <a:path w="731" h="407" extrusionOk="0">
                <a:moveTo>
                  <a:pt x="223" y="1"/>
                </a:moveTo>
                <a:lnTo>
                  <a:pt x="0" y="204"/>
                </a:lnTo>
                <a:cubicBezTo>
                  <a:pt x="0" y="204"/>
                  <a:pt x="344" y="406"/>
                  <a:pt x="476" y="406"/>
                </a:cubicBezTo>
                <a:cubicBezTo>
                  <a:pt x="607" y="406"/>
                  <a:pt x="730" y="204"/>
                  <a:pt x="730" y="204"/>
                </a:cubicBezTo>
                <a:lnTo>
                  <a:pt x="567" y="1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6535;p36">
            <a:extLst>
              <a:ext uri="{FF2B5EF4-FFF2-40B4-BE49-F238E27FC236}">
                <a16:creationId xmlns:a16="http://schemas.microsoft.com/office/drawing/2014/main" id="{58CBBA30-6168-7EFA-7CDE-21208D91BFC3}"/>
              </a:ext>
            </a:extLst>
          </p:cNvPr>
          <p:cNvSpPr/>
          <p:nvPr/>
        </p:nvSpPr>
        <p:spPr>
          <a:xfrm>
            <a:off x="6313576" y="2455397"/>
            <a:ext cx="630532" cy="423554"/>
          </a:xfrm>
          <a:custGeom>
            <a:avLst/>
            <a:gdLst/>
            <a:ahLst/>
            <a:cxnLst/>
            <a:rect l="l" t="t" r="r" b="b"/>
            <a:pathLst>
              <a:path w="12013" h="8070" extrusionOk="0">
                <a:moveTo>
                  <a:pt x="9622" y="1"/>
                </a:moveTo>
                <a:cubicBezTo>
                  <a:pt x="9622" y="1"/>
                  <a:pt x="8672" y="225"/>
                  <a:pt x="8612" y="225"/>
                </a:cubicBezTo>
                <a:cubicBezTo>
                  <a:pt x="8550" y="225"/>
                  <a:pt x="8207" y="45"/>
                  <a:pt x="8207" y="45"/>
                </a:cubicBezTo>
                <a:lnTo>
                  <a:pt x="7515" y="408"/>
                </a:lnTo>
                <a:lnTo>
                  <a:pt x="7275" y="206"/>
                </a:lnTo>
                <a:lnTo>
                  <a:pt x="6789" y="429"/>
                </a:lnTo>
                <a:cubicBezTo>
                  <a:pt x="6789" y="429"/>
                  <a:pt x="6889" y="692"/>
                  <a:pt x="6892" y="692"/>
                </a:cubicBezTo>
                <a:cubicBezTo>
                  <a:pt x="6896" y="692"/>
                  <a:pt x="6424" y="1280"/>
                  <a:pt x="6424" y="1280"/>
                </a:cubicBezTo>
                <a:lnTo>
                  <a:pt x="5229" y="1239"/>
                </a:lnTo>
                <a:lnTo>
                  <a:pt x="5229" y="813"/>
                </a:lnTo>
                <a:lnTo>
                  <a:pt x="3810" y="692"/>
                </a:lnTo>
                <a:lnTo>
                  <a:pt x="2008" y="1387"/>
                </a:lnTo>
                <a:lnTo>
                  <a:pt x="1399" y="1387"/>
                </a:lnTo>
                <a:lnTo>
                  <a:pt x="894" y="1787"/>
                </a:lnTo>
                <a:lnTo>
                  <a:pt x="730" y="2152"/>
                </a:lnTo>
                <a:lnTo>
                  <a:pt x="432" y="2152"/>
                </a:lnTo>
                <a:lnTo>
                  <a:pt x="0" y="2820"/>
                </a:lnTo>
                <a:lnTo>
                  <a:pt x="609" y="4359"/>
                </a:lnTo>
                <a:lnTo>
                  <a:pt x="609" y="5250"/>
                </a:lnTo>
                <a:lnTo>
                  <a:pt x="913" y="5371"/>
                </a:lnTo>
                <a:lnTo>
                  <a:pt x="1095" y="5838"/>
                </a:lnTo>
                <a:lnTo>
                  <a:pt x="2088" y="6061"/>
                </a:lnTo>
                <a:lnTo>
                  <a:pt x="2676" y="6777"/>
                </a:lnTo>
                <a:lnTo>
                  <a:pt x="3101" y="6426"/>
                </a:lnTo>
                <a:lnTo>
                  <a:pt x="4924" y="7175"/>
                </a:lnTo>
                <a:lnTo>
                  <a:pt x="5417" y="7519"/>
                </a:lnTo>
                <a:lnTo>
                  <a:pt x="6334" y="7417"/>
                </a:lnTo>
                <a:lnTo>
                  <a:pt x="6706" y="7640"/>
                </a:lnTo>
                <a:lnTo>
                  <a:pt x="7092" y="7438"/>
                </a:lnTo>
                <a:lnTo>
                  <a:pt x="7598" y="7479"/>
                </a:lnTo>
                <a:lnTo>
                  <a:pt x="7794" y="7723"/>
                </a:lnTo>
                <a:lnTo>
                  <a:pt x="8491" y="7398"/>
                </a:lnTo>
                <a:lnTo>
                  <a:pt x="9342" y="7945"/>
                </a:lnTo>
                <a:lnTo>
                  <a:pt x="9905" y="8070"/>
                </a:lnTo>
                <a:lnTo>
                  <a:pt x="10300" y="7361"/>
                </a:lnTo>
                <a:lnTo>
                  <a:pt x="12012" y="6029"/>
                </a:lnTo>
                <a:lnTo>
                  <a:pt x="11137" y="4545"/>
                </a:lnTo>
                <a:lnTo>
                  <a:pt x="11228" y="4240"/>
                </a:lnTo>
                <a:lnTo>
                  <a:pt x="10912" y="3654"/>
                </a:lnTo>
                <a:lnTo>
                  <a:pt x="11372" y="3322"/>
                </a:lnTo>
                <a:lnTo>
                  <a:pt x="11545" y="2689"/>
                </a:lnTo>
                <a:lnTo>
                  <a:pt x="11007" y="2118"/>
                </a:lnTo>
                <a:lnTo>
                  <a:pt x="10991" y="1373"/>
                </a:lnTo>
                <a:lnTo>
                  <a:pt x="10037" y="943"/>
                </a:lnTo>
                <a:lnTo>
                  <a:pt x="9622" y="1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6536;p36">
            <a:extLst>
              <a:ext uri="{FF2B5EF4-FFF2-40B4-BE49-F238E27FC236}">
                <a16:creationId xmlns:a16="http://schemas.microsoft.com/office/drawing/2014/main" id="{8D39EC9E-9B05-7456-CC98-0CCE80970BB6}"/>
              </a:ext>
            </a:extLst>
          </p:cNvPr>
          <p:cNvSpPr/>
          <p:nvPr/>
        </p:nvSpPr>
        <p:spPr>
          <a:xfrm>
            <a:off x="6405688" y="2843633"/>
            <a:ext cx="427773" cy="144649"/>
          </a:xfrm>
          <a:custGeom>
            <a:avLst/>
            <a:gdLst/>
            <a:ahLst/>
            <a:cxnLst/>
            <a:rect l="l" t="t" r="r" b="b"/>
            <a:pathLst>
              <a:path w="8150" h="2756" extrusionOk="0">
                <a:moveTo>
                  <a:pt x="6734" y="1"/>
                </a:moveTo>
                <a:lnTo>
                  <a:pt x="6039" y="326"/>
                </a:lnTo>
                <a:lnTo>
                  <a:pt x="5844" y="82"/>
                </a:lnTo>
                <a:lnTo>
                  <a:pt x="5337" y="41"/>
                </a:lnTo>
                <a:lnTo>
                  <a:pt x="4951" y="245"/>
                </a:lnTo>
                <a:lnTo>
                  <a:pt x="4579" y="22"/>
                </a:lnTo>
                <a:lnTo>
                  <a:pt x="3662" y="122"/>
                </a:lnTo>
                <a:lnTo>
                  <a:pt x="2946" y="568"/>
                </a:lnTo>
                <a:lnTo>
                  <a:pt x="1530" y="873"/>
                </a:lnTo>
                <a:lnTo>
                  <a:pt x="779" y="873"/>
                </a:lnTo>
                <a:lnTo>
                  <a:pt x="616" y="1236"/>
                </a:lnTo>
                <a:lnTo>
                  <a:pt x="0" y="1368"/>
                </a:lnTo>
                <a:lnTo>
                  <a:pt x="556" y="1642"/>
                </a:lnTo>
                <a:lnTo>
                  <a:pt x="637" y="2210"/>
                </a:lnTo>
                <a:lnTo>
                  <a:pt x="981" y="2373"/>
                </a:lnTo>
                <a:lnTo>
                  <a:pt x="1772" y="2756"/>
                </a:lnTo>
                <a:lnTo>
                  <a:pt x="2967" y="2656"/>
                </a:lnTo>
                <a:lnTo>
                  <a:pt x="3311" y="2392"/>
                </a:lnTo>
                <a:lnTo>
                  <a:pt x="4251" y="2291"/>
                </a:lnTo>
                <a:lnTo>
                  <a:pt x="5480" y="1487"/>
                </a:lnTo>
                <a:lnTo>
                  <a:pt x="6383" y="1487"/>
                </a:lnTo>
                <a:lnTo>
                  <a:pt x="6978" y="1663"/>
                </a:lnTo>
                <a:lnTo>
                  <a:pt x="7708" y="1449"/>
                </a:lnTo>
                <a:lnTo>
                  <a:pt x="8150" y="673"/>
                </a:lnTo>
                <a:lnTo>
                  <a:pt x="7585" y="548"/>
                </a:lnTo>
                <a:lnTo>
                  <a:pt x="6734" y="1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6537;p36">
            <a:extLst>
              <a:ext uri="{FF2B5EF4-FFF2-40B4-BE49-F238E27FC236}">
                <a16:creationId xmlns:a16="http://schemas.microsoft.com/office/drawing/2014/main" id="{13A4BEA4-FA2A-FC03-5CB4-7D6C135BC67F}"/>
              </a:ext>
            </a:extLst>
          </p:cNvPr>
          <p:cNvSpPr/>
          <p:nvPr/>
        </p:nvSpPr>
        <p:spPr>
          <a:xfrm>
            <a:off x="6393039" y="2919632"/>
            <a:ext cx="454437" cy="215923"/>
          </a:xfrm>
          <a:custGeom>
            <a:avLst/>
            <a:gdLst/>
            <a:ahLst/>
            <a:cxnLst/>
            <a:rect l="l" t="t" r="r" b="b"/>
            <a:pathLst>
              <a:path w="8658" h="4114" extrusionOk="0">
                <a:moveTo>
                  <a:pt x="7949" y="1"/>
                </a:moveTo>
                <a:lnTo>
                  <a:pt x="7219" y="215"/>
                </a:lnTo>
                <a:lnTo>
                  <a:pt x="6624" y="39"/>
                </a:lnTo>
                <a:lnTo>
                  <a:pt x="5721" y="39"/>
                </a:lnTo>
                <a:lnTo>
                  <a:pt x="4492" y="843"/>
                </a:lnTo>
                <a:lnTo>
                  <a:pt x="3552" y="944"/>
                </a:lnTo>
                <a:lnTo>
                  <a:pt x="3208" y="1208"/>
                </a:lnTo>
                <a:lnTo>
                  <a:pt x="2013" y="1308"/>
                </a:lnTo>
                <a:lnTo>
                  <a:pt x="1074" y="853"/>
                </a:lnTo>
                <a:lnTo>
                  <a:pt x="918" y="1167"/>
                </a:lnTo>
                <a:lnTo>
                  <a:pt x="331" y="1308"/>
                </a:lnTo>
                <a:lnTo>
                  <a:pt x="473" y="1766"/>
                </a:lnTo>
                <a:lnTo>
                  <a:pt x="1" y="2281"/>
                </a:lnTo>
                <a:lnTo>
                  <a:pt x="636" y="3010"/>
                </a:lnTo>
                <a:lnTo>
                  <a:pt x="688" y="3327"/>
                </a:lnTo>
                <a:lnTo>
                  <a:pt x="1771" y="4082"/>
                </a:lnTo>
                <a:lnTo>
                  <a:pt x="2787" y="4113"/>
                </a:lnTo>
                <a:lnTo>
                  <a:pt x="3412" y="3785"/>
                </a:lnTo>
                <a:lnTo>
                  <a:pt x="3903" y="3603"/>
                </a:lnTo>
                <a:lnTo>
                  <a:pt x="4887" y="3603"/>
                </a:lnTo>
                <a:lnTo>
                  <a:pt x="5642" y="3327"/>
                </a:lnTo>
                <a:lnTo>
                  <a:pt x="6001" y="3603"/>
                </a:lnTo>
                <a:lnTo>
                  <a:pt x="6164" y="3260"/>
                </a:lnTo>
                <a:lnTo>
                  <a:pt x="6986" y="2671"/>
                </a:lnTo>
                <a:lnTo>
                  <a:pt x="7345" y="2671"/>
                </a:lnTo>
                <a:lnTo>
                  <a:pt x="7575" y="1766"/>
                </a:lnTo>
                <a:lnTo>
                  <a:pt x="8658" y="769"/>
                </a:lnTo>
                <a:lnTo>
                  <a:pt x="8366" y="343"/>
                </a:lnTo>
                <a:lnTo>
                  <a:pt x="7949" y="1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6538;p36">
            <a:extLst>
              <a:ext uri="{FF2B5EF4-FFF2-40B4-BE49-F238E27FC236}">
                <a16:creationId xmlns:a16="http://schemas.microsoft.com/office/drawing/2014/main" id="{B4F6646B-1425-34EA-5CDA-603434F0BCCC}"/>
              </a:ext>
            </a:extLst>
          </p:cNvPr>
          <p:cNvSpPr/>
          <p:nvPr/>
        </p:nvSpPr>
        <p:spPr>
          <a:xfrm>
            <a:off x="6148456" y="2730946"/>
            <a:ext cx="449450" cy="188736"/>
          </a:xfrm>
          <a:custGeom>
            <a:avLst/>
            <a:gdLst/>
            <a:ahLst/>
            <a:cxnLst/>
            <a:rect l="l" t="t" r="r" b="b"/>
            <a:pathLst>
              <a:path w="8563" h="3596" extrusionOk="0">
                <a:moveTo>
                  <a:pt x="3755" y="0"/>
                </a:moveTo>
                <a:lnTo>
                  <a:pt x="2269" y="571"/>
                </a:lnTo>
                <a:lnTo>
                  <a:pt x="71" y="853"/>
                </a:lnTo>
                <a:lnTo>
                  <a:pt x="1" y="1067"/>
                </a:lnTo>
                <a:lnTo>
                  <a:pt x="1915" y="3525"/>
                </a:lnTo>
                <a:lnTo>
                  <a:pt x="3020" y="3596"/>
                </a:lnTo>
                <a:lnTo>
                  <a:pt x="3375" y="3264"/>
                </a:lnTo>
                <a:lnTo>
                  <a:pt x="4452" y="3292"/>
                </a:lnTo>
                <a:lnTo>
                  <a:pt x="4901" y="3515"/>
                </a:lnTo>
                <a:lnTo>
                  <a:pt x="5517" y="3383"/>
                </a:lnTo>
                <a:lnTo>
                  <a:pt x="5680" y="3020"/>
                </a:lnTo>
                <a:lnTo>
                  <a:pt x="6431" y="3020"/>
                </a:lnTo>
                <a:lnTo>
                  <a:pt x="7847" y="2715"/>
                </a:lnTo>
                <a:lnTo>
                  <a:pt x="8563" y="2269"/>
                </a:lnTo>
                <a:lnTo>
                  <a:pt x="8072" y="1925"/>
                </a:lnTo>
                <a:lnTo>
                  <a:pt x="6247" y="1176"/>
                </a:lnTo>
                <a:lnTo>
                  <a:pt x="5822" y="1527"/>
                </a:lnTo>
                <a:lnTo>
                  <a:pt x="5234" y="811"/>
                </a:lnTo>
                <a:lnTo>
                  <a:pt x="4241" y="588"/>
                </a:lnTo>
                <a:lnTo>
                  <a:pt x="4059" y="121"/>
                </a:lnTo>
                <a:lnTo>
                  <a:pt x="3755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6539;p36">
            <a:extLst>
              <a:ext uri="{FF2B5EF4-FFF2-40B4-BE49-F238E27FC236}">
                <a16:creationId xmlns:a16="http://schemas.microsoft.com/office/drawing/2014/main" id="{F009C7B3-136D-9689-6ABC-3DC7C5AD6BC0}"/>
              </a:ext>
            </a:extLst>
          </p:cNvPr>
          <p:cNvSpPr/>
          <p:nvPr/>
        </p:nvSpPr>
        <p:spPr>
          <a:xfrm>
            <a:off x="5918515" y="2902207"/>
            <a:ext cx="530964" cy="173463"/>
          </a:xfrm>
          <a:custGeom>
            <a:avLst/>
            <a:gdLst/>
            <a:ahLst/>
            <a:cxnLst/>
            <a:rect l="l" t="t" r="r" b="b"/>
            <a:pathLst>
              <a:path w="10116" h="3305" extrusionOk="0">
                <a:moveTo>
                  <a:pt x="7756" y="1"/>
                </a:moveTo>
                <a:lnTo>
                  <a:pt x="7401" y="333"/>
                </a:lnTo>
                <a:lnTo>
                  <a:pt x="6296" y="262"/>
                </a:lnTo>
                <a:lnTo>
                  <a:pt x="4922" y="752"/>
                </a:lnTo>
                <a:lnTo>
                  <a:pt x="4738" y="936"/>
                </a:lnTo>
                <a:lnTo>
                  <a:pt x="5078" y="1433"/>
                </a:lnTo>
                <a:lnTo>
                  <a:pt x="4975" y="1984"/>
                </a:lnTo>
                <a:lnTo>
                  <a:pt x="4725" y="1984"/>
                </a:lnTo>
                <a:lnTo>
                  <a:pt x="4543" y="1708"/>
                </a:lnTo>
                <a:lnTo>
                  <a:pt x="3325" y="1640"/>
                </a:lnTo>
                <a:lnTo>
                  <a:pt x="1780" y="1576"/>
                </a:lnTo>
                <a:lnTo>
                  <a:pt x="1309" y="1708"/>
                </a:lnTo>
                <a:lnTo>
                  <a:pt x="353" y="1524"/>
                </a:lnTo>
                <a:lnTo>
                  <a:pt x="0" y="1891"/>
                </a:lnTo>
                <a:lnTo>
                  <a:pt x="1165" y="2298"/>
                </a:lnTo>
                <a:lnTo>
                  <a:pt x="1636" y="2545"/>
                </a:lnTo>
                <a:lnTo>
                  <a:pt x="2369" y="2284"/>
                </a:lnTo>
                <a:lnTo>
                  <a:pt x="3443" y="2389"/>
                </a:lnTo>
                <a:lnTo>
                  <a:pt x="4057" y="3043"/>
                </a:lnTo>
                <a:lnTo>
                  <a:pt x="4869" y="3056"/>
                </a:lnTo>
                <a:lnTo>
                  <a:pt x="5236" y="3240"/>
                </a:lnTo>
                <a:lnTo>
                  <a:pt x="6912" y="3305"/>
                </a:lnTo>
                <a:lnTo>
                  <a:pt x="7317" y="3017"/>
                </a:lnTo>
                <a:lnTo>
                  <a:pt x="8719" y="2873"/>
                </a:lnTo>
                <a:lnTo>
                  <a:pt x="9042" y="2613"/>
                </a:lnTo>
                <a:lnTo>
                  <a:pt x="9514" y="2098"/>
                </a:lnTo>
                <a:lnTo>
                  <a:pt x="9372" y="1640"/>
                </a:lnTo>
                <a:lnTo>
                  <a:pt x="9959" y="1499"/>
                </a:lnTo>
                <a:lnTo>
                  <a:pt x="10115" y="1185"/>
                </a:lnTo>
                <a:lnTo>
                  <a:pt x="9919" y="1094"/>
                </a:lnTo>
                <a:lnTo>
                  <a:pt x="9838" y="526"/>
                </a:lnTo>
                <a:lnTo>
                  <a:pt x="8833" y="29"/>
                </a:lnTo>
                <a:lnTo>
                  <a:pt x="7756" y="1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6540;p36">
            <a:extLst>
              <a:ext uri="{FF2B5EF4-FFF2-40B4-BE49-F238E27FC236}">
                <a16:creationId xmlns:a16="http://schemas.microsoft.com/office/drawing/2014/main" id="{3D6883B0-394E-F927-2E0E-788776A8CE02}"/>
              </a:ext>
            </a:extLst>
          </p:cNvPr>
          <p:cNvSpPr/>
          <p:nvPr/>
        </p:nvSpPr>
        <p:spPr>
          <a:xfrm>
            <a:off x="6188240" y="3039352"/>
            <a:ext cx="240970" cy="135779"/>
          </a:xfrm>
          <a:custGeom>
            <a:avLst/>
            <a:gdLst/>
            <a:ahLst/>
            <a:cxnLst/>
            <a:rect l="l" t="t" r="r" b="b"/>
            <a:pathLst>
              <a:path w="4591" h="2587" extrusionOk="0">
                <a:moveTo>
                  <a:pt x="3903" y="0"/>
                </a:moveTo>
                <a:lnTo>
                  <a:pt x="3580" y="260"/>
                </a:lnTo>
                <a:lnTo>
                  <a:pt x="2178" y="404"/>
                </a:lnTo>
                <a:lnTo>
                  <a:pt x="1773" y="692"/>
                </a:lnTo>
                <a:lnTo>
                  <a:pt x="97" y="627"/>
                </a:lnTo>
                <a:cubicBezTo>
                  <a:pt x="97" y="627"/>
                  <a:pt x="32" y="1229"/>
                  <a:pt x="1" y="1267"/>
                </a:cubicBezTo>
                <a:cubicBezTo>
                  <a:pt x="1" y="1267"/>
                  <a:pt x="311" y="1636"/>
                  <a:pt x="362" y="1636"/>
                </a:cubicBezTo>
                <a:cubicBezTo>
                  <a:pt x="413" y="1636"/>
                  <a:pt x="223" y="2053"/>
                  <a:pt x="223" y="2053"/>
                </a:cubicBezTo>
                <a:lnTo>
                  <a:pt x="1" y="2587"/>
                </a:lnTo>
                <a:lnTo>
                  <a:pt x="952" y="2095"/>
                </a:lnTo>
                <a:lnTo>
                  <a:pt x="1771" y="2095"/>
                </a:lnTo>
                <a:lnTo>
                  <a:pt x="2624" y="1669"/>
                </a:lnTo>
                <a:lnTo>
                  <a:pt x="3213" y="1669"/>
                </a:lnTo>
                <a:lnTo>
                  <a:pt x="3706" y="1322"/>
                </a:lnTo>
                <a:lnTo>
                  <a:pt x="4590" y="1046"/>
                </a:lnTo>
                <a:lnTo>
                  <a:pt x="4538" y="729"/>
                </a:lnTo>
                <a:lnTo>
                  <a:pt x="3903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6541;p36">
            <a:extLst>
              <a:ext uri="{FF2B5EF4-FFF2-40B4-BE49-F238E27FC236}">
                <a16:creationId xmlns:a16="http://schemas.microsoft.com/office/drawing/2014/main" id="{D1D8AC9A-51DA-A675-984A-297E55EC0E7B}"/>
              </a:ext>
            </a:extLst>
          </p:cNvPr>
          <p:cNvSpPr/>
          <p:nvPr/>
        </p:nvSpPr>
        <p:spPr>
          <a:xfrm>
            <a:off x="6028368" y="2322293"/>
            <a:ext cx="155625" cy="137773"/>
          </a:xfrm>
          <a:custGeom>
            <a:avLst/>
            <a:gdLst/>
            <a:ahLst/>
            <a:cxnLst/>
            <a:rect l="l" t="t" r="r" b="b"/>
            <a:pathLst>
              <a:path w="2965" h="2625" extrusionOk="0">
                <a:moveTo>
                  <a:pt x="2353" y="0"/>
                </a:moveTo>
                <a:cubicBezTo>
                  <a:pt x="2202" y="0"/>
                  <a:pt x="1636" y="121"/>
                  <a:pt x="1636" y="121"/>
                </a:cubicBezTo>
                <a:lnTo>
                  <a:pt x="1503" y="372"/>
                </a:lnTo>
                <a:lnTo>
                  <a:pt x="1185" y="238"/>
                </a:lnTo>
                <a:lnTo>
                  <a:pt x="885" y="422"/>
                </a:lnTo>
                <a:lnTo>
                  <a:pt x="485" y="238"/>
                </a:lnTo>
                <a:cubicBezTo>
                  <a:pt x="485" y="238"/>
                  <a:pt x="152" y="489"/>
                  <a:pt x="160" y="522"/>
                </a:cubicBezTo>
                <a:cubicBezTo>
                  <a:pt x="167" y="556"/>
                  <a:pt x="1" y="1456"/>
                  <a:pt x="1" y="1456"/>
                </a:cubicBezTo>
                <a:lnTo>
                  <a:pt x="318" y="2282"/>
                </a:lnTo>
                <a:lnTo>
                  <a:pt x="1152" y="2624"/>
                </a:lnTo>
                <a:lnTo>
                  <a:pt x="1336" y="1940"/>
                </a:lnTo>
                <a:lnTo>
                  <a:pt x="2854" y="1056"/>
                </a:lnTo>
                <a:lnTo>
                  <a:pt x="2964" y="656"/>
                </a:lnTo>
                <a:cubicBezTo>
                  <a:pt x="2964" y="656"/>
                  <a:pt x="2436" y="38"/>
                  <a:pt x="2387" y="5"/>
                </a:cubicBezTo>
                <a:cubicBezTo>
                  <a:pt x="2382" y="2"/>
                  <a:pt x="2370" y="0"/>
                  <a:pt x="2353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6542;p36">
            <a:extLst>
              <a:ext uri="{FF2B5EF4-FFF2-40B4-BE49-F238E27FC236}">
                <a16:creationId xmlns:a16="http://schemas.microsoft.com/office/drawing/2014/main" id="{BB7E4CD6-5E73-5E49-63A2-D4314CB2E869}"/>
              </a:ext>
            </a:extLst>
          </p:cNvPr>
          <p:cNvSpPr/>
          <p:nvPr/>
        </p:nvSpPr>
        <p:spPr>
          <a:xfrm>
            <a:off x="6066053" y="2266448"/>
            <a:ext cx="142766" cy="59623"/>
          </a:xfrm>
          <a:custGeom>
            <a:avLst/>
            <a:gdLst/>
            <a:ahLst/>
            <a:cxnLst/>
            <a:rect l="l" t="t" r="r" b="b"/>
            <a:pathLst>
              <a:path w="2720" h="1136" extrusionOk="0">
                <a:moveTo>
                  <a:pt x="2720" y="0"/>
                </a:moveTo>
                <a:cubicBezTo>
                  <a:pt x="2720" y="0"/>
                  <a:pt x="1785" y="351"/>
                  <a:pt x="1718" y="385"/>
                </a:cubicBezTo>
                <a:cubicBezTo>
                  <a:pt x="1651" y="418"/>
                  <a:pt x="1185" y="802"/>
                  <a:pt x="1185" y="802"/>
                </a:cubicBezTo>
                <a:lnTo>
                  <a:pt x="134" y="802"/>
                </a:lnTo>
                <a:lnTo>
                  <a:pt x="0" y="1136"/>
                </a:lnTo>
                <a:lnTo>
                  <a:pt x="967" y="1064"/>
                </a:lnTo>
                <a:lnTo>
                  <a:pt x="1769" y="869"/>
                </a:lnTo>
                <a:cubicBezTo>
                  <a:pt x="1769" y="870"/>
                  <a:pt x="1773" y="871"/>
                  <a:pt x="1780" y="871"/>
                </a:cubicBezTo>
                <a:cubicBezTo>
                  <a:pt x="1863" y="871"/>
                  <a:pt x="2386" y="785"/>
                  <a:pt x="2386" y="785"/>
                </a:cubicBezTo>
                <a:lnTo>
                  <a:pt x="2453" y="435"/>
                </a:lnTo>
                <a:lnTo>
                  <a:pt x="272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6543;p36">
            <a:extLst>
              <a:ext uri="{FF2B5EF4-FFF2-40B4-BE49-F238E27FC236}">
                <a16:creationId xmlns:a16="http://schemas.microsoft.com/office/drawing/2014/main" id="{41F12D4A-BB80-F1E3-BF0E-FB19CDF05EB9}"/>
              </a:ext>
            </a:extLst>
          </p:cNvPr>
          <p:cNvSpPr/>
          <p:nvPr/>
        </p:nvSpPr>
        <p:spPr>
          <a:xfrm>
            <a:off x="6116859" y="2418867"/>
            <a:ext cx="43827" cy="23251"/>
          </a:xfrm>
          <a:custGeom>
            <a:avLst/>
            <a:gdLst/>
            <a:ahLst/>
            <a:cxnLst/>
            <a:rect l="l" t="t" r="r" b="b"/>
            <a:pathLst>
              <a:path w="835" h="443" extrusionOk="0">
                <a:moveTo>
                  <a:pt x="234" y="0"/>
                </a:moveTo>
                <a:lnTo>
                  <a:pt x="1" y="234"/>
                </a:lnTo>
                <a:lnTo>
                  <a:pt x="1" y="442"/>
                </a:lnTo>
                <a:lnTo>
                  <a:pt x="834" y="442"/>
                </a:lnTo>
                <a:lnTo>
                  <a:pt x="834" y="116"/>
                </a:lnTo>
                <a:lnTo>
                  <a:pt x="603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6544;p36">
            <a:extLst>
              <a:ext uri="{FF2B5EF4-FFF2-40B4-BE49-F238E27FC236}">
                <a16:creationId xmlns:a16="http://schemas.microsoft.com/office/drawing/2014/main" id="{CD6C47EA-DC16-BFC1-592E-5C8956E8FF05}"/>
              </a:ext>
            </a:extLst>
          </p:cNvPr>
          <p:cNvSpPr/>
          <p:nvPr/>
        </p:nvSpPr>
        <p:spPr>
          <a:xfrm>
            <a:off x="6179055" y="2391154"/>
            <a:ext cx="77944" cy="64294"/>
          </a:xfrm>
          <a:custGeom>
            <a:avLst/>
            <a:gdLst/>
            <a:ahLst/>
            <a:cxnLst/>
            <a:rect l="l" t="t" r="r" b="b"/>
            <a:pathLst>
              <a:path w="1485" h="1225" extrusionOk="0">
                <a:moveTo>
                  <a:pt x="1167" y="0"/>
                </a:moveTo>
                <a:lnTo>
                  <a:pt x="1167" y="295"/>
                </a:lnTo>
                <a:lnTo>
                  <a:pt x="833" y="295"/>
                </a:lnTo>
                <a:lnTo>
                  <a:pt x="567" y="461"/>
                </a:lnTo>
                <a:lnTo>
                  <a:pt x="567" y="128"/>
                </a:lnTo>
                <a:cubicBezTo>
                  <a:pt x="567" y="128"/>
                  <a:pt x="133" y="295"/>
                  <a:pt x="0" y="361"/>
                </a:cubicBezTo>
                <a:lnTo>
                  <a:pt x="0" y="1012"/>
                </a:lnTo>
                <a:lnTo>
                  <a:pt x="567" y="1225"/>
                </a:lnTo>
                <a:lnTo>
                  <a:pt x="1084" y="1012"/>
                </a:lnTo>
                <a:lnTo>
                  <a:pt x="1484" y="361"/>
                </a:lnTo>
                <a:lnTo>
                  <a:pt x="1484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6545;p36">
            <a:extLst>
              <a:ext uri="{FF2B5EF4-FFF2-40B4-BE49-F238E27FC236}">
                <a16:creationId xmlns:a16="http://schemas.microsoft.com/office/drawing/2014/main" id="{E290EC87-B7B0-9862-6260-0CA97CE30845}"/>
              </a:ext>
            </a:extLst>
          </p:cNvPr>
          <p:cNvSpPr/>
          <p:nvPr/>
        </p:nvSpPr>
        <p:spPr>
          <a:xfrm>
            <a:off x="6160632" y="2465264"/>
            <a:ext cx="36794" cy="18475"/>
          </a:xfrm>
          <a:custGeom>
            <a:avLst/>
            <a:gdLst/>
            <a:ahLst/>
            <a:cxnLst/>
            <a:rect l="l" t="t" r="r" b="b"/>
            <a:pathLst>
              <a:path w="701" h="352" extrusionOk="0">
                <a:moveTo>
                  <a:pt x="0" y="0"/>
                </a:moveTo>
                <a:lnTo>
                  <a:pt x="118" y="251"/>
                </a:lnTo>
                <a:lnTo>
                  <a:pt x="518" y="351"/>
                </a:lnTo>
                <a:lnTo>
                  <a:pt x="700" y="200"/>
                </a:lnTo>
                <a:lnTo>
                  <a:pt x="267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6546;p36">
            <a:extLst>
              <a:ext uri="{FF2B5EF4-FFF2-40B4-BE49-F238E27FC236}">
                <a16:creationId xmlns:a16="http://schemas.microsoft.com/office/drawing/2014/main" id="{35C3E9FE-ACED-8B61-3E8F-810DF492C3C5}"/>
              </a:ext>
            </a:extLst>
          </p:cNvPr>
          <p:cNvSpPr/>
          <p:nvPr/>
        </p:nvSpPr>
        <p:spPr>
          <a:xfrm>
            <a:off x="6208762" y="2469568"/>
            <a:ext cx="9815" cy="8922"/>
          </a:xfrm>
          <a:custGeom>
            <a:avLst/>
            <a:gdLst/>
            <a:ahLst/>
            <a:cxnLst/>
            <a:rect l="l" t="t" r="r" b="b"/>
            <a:pathLst>
              <a:path w="187" h="170" extrusionOk="0">
                <a:moveTo>
                  <a:pt x="1" y="1"/>
                </a:moveTo>
                <a:lnTo>
                  <a:pt x="1" y="169"/>
                </a:lnTo>
                <a:lnTo>
                  <a:pt x="187" y="169"/>
                </a:lnTo>
                <a:lnTo>
                  <a:pt x="187" y="1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6547;p36">
            <a:extLst>
              <a:ext uri="{FF2B5EF4-FFF2-40B4-BE49-F238E27FC236}">
                <a16:creationId xmlns:a16="http://schemas.microsoft.com/office/drawing/2014/main" id="{531D18D7-B4C9-DB37-C9AD-C96DC5512C65}"/>
              </a:ext>
            </a:extLst>
          </p:cNvPr>
          <p:cNvSpPr/>
          <p:nvPr/>
        </p:nvSpPr>
        <p:spPr>
          <a:xfrm>
            <a:off x="5761321" y="2442065"/>
            <a:ext cx="584291" cy="564266"/>
          </a:xfrm>
          <a:custGeom>
            <a:avLst/>
            <a:gdLst/>
            <a:ahLst/>
            <a:cxnLst/>
            <a:rect l="l" t="t" r="r" b="b"/>
            <a:pathLst>
              <a:path w="11132" h="10751" extrusionOk="0">
                <a:moveTo>
                  <a:pt x="5406" y="0"/>
                </a:moveTo>
                <a:lnTo>
                  <a:pt x="5506" y="693"/>
                </a:lnTo>
                <a:lnTo>
                  <a:pt x="4989" y="1027"/>
                </a:lnTo>
                <a:lnTo>
                  <a:pt x="5706" y="1904"/>
                </a:lnTo>
                <a:cubicBezTo>
                  <a:pt x="5706" y="1904"/>
                  <a:pt x="4804" y="1629"/>
                  <a:pt x="4755" y="1611"/>
                </a:cubicBezTo>
                <a:cubicBezTo>
                  <a:pt x="4755" y="1611"/>
                  <a:pt x="4754" y="1611"/>
                  <a:pt x="4753" y="1611"/>
                </a:cubicBezTo>
                <a:cubicBezTo>
                  <a:pt x="4702" y="1611"/>
                  <a:pt x="4537" y="2163"/>
                  <a:pt x="4504" y="2213"/>
                </a:cubicBezTo>
                <a:cubicBezTo>
                  <a:pt x="4503" y="2215"/>
                  <a:pt x="4501" y="2215"/>
                  <a:pt x="4499" y="2215"/>
                </a:cubicBezTo>
                <a:cubicBezTo>
                  <a:pt x="4434" y="2215"/>
                  <a:pt x="3955" y="1611"/>
                  <a:pt x="3955" y="1611"/>
                </a:cubicBezTo>
                <a:lnTo>
                  <a:pt x="3238" y="1611"/>
                </a:lnTo>
                <a:cubicBezTo>
                  <a:pt x="3187" y="1611"/>
                  <a:pt x="2995" y="1762"/>
                  <a:pt x="2995" y="1762"/>
                </a:cubicBezTo>
                <a:lnTo>
                  <a:pt x="3087" y="2029"/>
                </a:lnTo>
                <a:lnTo>
                  <a:pt x="2636" y="2995"/>
                </a:lnTo>
                <a:lnTo>
                  <a:pt x="2636" y="3530"/>
                </a:lnTo>
                <a:lnTo>
                  <a:pt x="2402" y="3846"/>
                </a:lnTo>
                <a:lnTo>
                  <a:pt x="1369" y="3780"/>
                </a:lnTo>
                <a:lnTo>
                  <a:pt x="751" y="4113"/>
                </a:lnTo>
                <a:lnTo>
                  <a:pt x="800" y="4548"/>
                </a:lnTo>
                <a:lnTo>
                  <a:pt x="351" y="4748"/>
                </a:lnTo>
                <a:lnTo>
                  <a:pt x="0" y="5915"/>
                </a:lnTo>
                <a:lnTo>
                  <a:pt x="434" y="6517"/>
                </a:lnTo>
                <a:lnTo>
                  <a:pt x="216" y="7043"/>
                </a:lnTo>
                <a:lnTo>
                  <a:pt x="216" y="7303"/>
                </a:lnTo>
                <a:lnTo>
                  <a:pt x="1769" y="7934"/>
                </a:lnTo>
                <a:lnTo>
                  <a:pt x="1236" y="8324"/>
                </a:lnTo>
                <a:lnTo>
                  <a:pt x="467" y="9887"/>
                </a:lnTo>
                <a:lnTo>
                  <a:pt x="2453" y="9903"/>
                </a:lnTo>
                <a:lnTo>
                  <a:pt x="3348" y="10293"/>
                </a:lnTo>
                <a:lnTo>
                  <a:pt x="4304" y="10477"/>
                </a:lnTo>
                <a:lnTo>
                  <a:pt x="4775" y="10345"/>
                </a:lnTo>
                <a:lnTo>
                  <a:pt x="7538" y="10477"/>
                </a:lnTo>
                <a:lnTo>
                  <a:pt x="7720" y="10751"/>
                </a:lnTo>
                <a:lnTo>
                  <a:pt x="7970" y="10751"/>
                </a:lnTo>
                <a:lnTo>
                  <a:pt x="8073" y="10201"/>
                </a:lnTo>
                <a:lnTo>
                  <a:pt x="7733" y="9703"/>
                </a:lnTo>
                <a:lnTo>
                  <a:pt x="7917" y="9521"/>
                </a:lnTo>
                <a:lnTo>
                  <a:pt x="9291" y="9031"/>
                </a:lnTo>
                <a:lnTo>
                  <a:pt x="7377" y="6571"/>
                </a:lnTo>
                <a:lnTo>
                  <a:pt x="7447" y="6359"/>
                </a:lnTo>
                <a:lnTo>
                  <a:pt x="9645" y="6075"/>
                </a:lnTo>
                <a:lnTo>
                  <a:pt x="11131" y="5506"/>
                </a:lnTo>
                <a:lnTo>
                  <a:pt x="11131" y="4615"/>
                </a:lnTo>
                <a:lnTo>
                  <a:pt x="10524" y="3074"/>
                </a:lnTo>
                <a:lnTo>
                  <a:pt x="10954" y="2406"/>
                </a:lnTo>
                <a:lnTo>
                  <a:pt x="10812" y="2111"/>
                </a:lnTo>
                <a:lnTo>
                  <a:pt x="10429" y="2029"/>
                </a:lnTo>
                <a:lnTo>
                  <a:pt x="10261" y="1578"/>
                </a:lnTo>
                <a:lnTo>
                  <a:pt x="9561" y="1293"/>
                </a:lnTo>
                <a:lnTo>
                  <a:pt x="7377" y="1595"/>
                </a:lnTo>
                <a:lnTo>
                  <a:pt x="7491" y="1107"/>
                </a:lnTo>
                <a:lnTo>
                  <a:pt x="6324" y="878"/>
                </a:lnTo>
                <a:lnTo>
                  <a:pt x="6240" y="342"/>
                </a:lnTo>
                <a:lnTo>
                  <a:pt x="5406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6548;p36">
            <a:extLst>
              <a:ext uri="{FF2B5EF4-FFF2-40B4-BE49-F238E27FC236}">
                <a16:creationId xmlns:a16="http://schemas.microsoft.com/office/drawing/2014/main" id="{573E2E68-EE71-40DA-636B-A6BC805078ED}"/>
              </a:ext>
            </a:extLst>
          </p:cNvPr>
          <p:cNvSpPr/>
          <p:nvPr/>
        </p:nvSpPr>
        <p:spPr>
          <a:xfrm>
            <a:off x="5677711" y="2532865"/>
            <a:ext cx="243332" cy="158347"/>
          </a:xfrm>
          <a:custGeom>
            <a:avLst/>
            <a:gdLst/>
            <a:ahLst/>
            <a:cxnLst/>
            <a:rect l="l" t="t" r="r" b="b"/>
            <a:pathLst>
              <a:path w="4636" h="3017" extrusionOk="0">
                <a:moveTo>
                  <a:pt x="4130" y="0"/>
                </a:moveTo>
                <a:lnTo>
                  <a:pt x="3688" y="151"/>
                </a:lnTo>
                <a:lnTo>
                  <a:pt x="3385" y="70"/>
                </a:lnTo>
                <a:lnTo>
                  <a:pt x="2269" y="439"/>
                </a:lnTo>
                <a:lnTo>
                  <a:pt x="2269" y="1093"/>
                </a:lnTo>
                <a:lnTo>
                  <a:pt x="1988" y="1348"/>
                </a:lnTo>
                <a:lnTo>
                  <a:pt x="1593" y="1304"/>
                </a:lnTo>
                <a:lnTo>
                  <a:pt x="1593" y="1106"/>
                </a:lnTo>
                <a:lnTo>
                  <a:pt x="2023" y="804"/>
                </a:lnTo>
                <a:lnTo>
                  <a:pt x="2023" y="500"/>
                </a:lnTo>
                <a:lnTo>
                  <a:pt x="1721" y="442"/>
                </a:lnTo>
                <a:lnTo>
                  <a:pt x="1385" y="651"/>
                </a:lnTo>
                <a:lnTo>
                  <a:pt x="477" y="1432"/>
                </a:lnTo>
                <a:lnTo>
                  <a:pt x="477" y="1827"/>
                </a:lnTo>
                <a:lnTo>
                  <a:pt x="0" y="1816"/>
                </a:lnTo>
                <a:lnTo>
                  <a:pt x="0" y="1816"/>
                </a:lnTo>
                <a:cubicBezTo>
                  <a:pt x="0" y="1816"/>
                  <a:pt x="104" y="2223"/>
                  <a:pt x="116" y="2258"/>
                </a:cubicBezTo>
                <a:lnTo>
                  <a:pt x="744" y="2536"/>
                </a:lnTo>
                <a:lnTo>
                  <a:pt x="1372" y="2513"/>
                </a:lnTo>
                <a:lnTo>
                  <a:pt x="1943" y="3016"/>
                </a:lnTo>
                <a:lnTo>
                  <a:pt x="2393" y="2816"/>
                </a:lnTo>
                <a:lnTo>
                  <a:pt x="2344" y="2383"/>
                </a:lnTo>
                <a:lnTo>
                  <a:pt x="2960" y="2048"/>
                </a:lnTo>
                <a:lnTo>
                  <a:pt x="3995" y="2115"/>
                </a:lnTo>
                <a:lnTo>
                  <a:pt x="4229" y="1799"/>
                </a:lnTo>
                <a:lnTo>
                  <a:pt x="4229" y="1265"/>
                </a:lnTo>
                <a:lnTo>
                  <a:pt x="4636" y="392"/>
                </a:lnTo>
                <a:lnTo>
                  <a:pt x="4327" y="327"/>
                </a:lnTo>
                <a:lnTo>
                  <a:pt x="413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6549;p36">
            <a:extLst>
              <a:ext uri="{FF2B5EF4-FFF2-40B4-BE49-F238E27FC236}">
                <a16:creationId xmlns:a16="http://schemas.microsoft.com/office/drawing/2014/main" id="{3F9D20A0-A656-BE99-2CC3-7E035EF09F39}"/>
              </a:ext>
            </a:extLst>
          </p:cNvPr>
          <p:cNvSpPr/>
          <p:nvPr/>
        </p:nvSpPr>
        <p:spPr>
          <a:xfrm>
            <a:off x="5578040" y="2651378"/>
            <a:ext cx="201762" cy="148113"/>
          </a:xfrm>
          <a:custGeom>
            <a:avLst/>
            <a:gdLst/>
            <a:ahLst/>
            <a:cxnLst/>
            <a:rect l="l" t="t" r="r" b="b"/>
            <a:pathLst>
              <a:path w="3844" h="2822" extrusionOk="0">
                <a:moveTo>
                  <a:pt x="2015" y="0"/>
                </a:moveTo>
                <a:lnTo>
                  <a:pt x="1805" y="343"/>
                </a:lnTo>
                <a:lnTo>
                  <a:pt x="1122" y="343"/>
                </a:lnTo>
                <a:lnTo>
                  <a:pt x="824" y="6"/>
                </a:lnTo>
                <a:lnTo>
                  <a:pt x="66" y="250"/>
                </a:lnTo>
                <a:lnTo>
                  <a:pt x="1" y="651"/>
                </a:lnTo>
                <a:lnTo>
                  <a:pt x="1282" y="1550"/>
                </a:lnTo>
                <a:cubicBezTo>
                  <a:pt x="1282" y="1550"/>
                  <a:pt x="1234" y="1895"/>
                  <a:pt x="1234" y="1923"/>
                </a:cubicBezTo>
                <a:cubicBezTo>
                  <a:pt x="1234" y="1952"/>
                  <a:pt x="2610" y="2822"/>
                  <a:pt x="2610" y="2822"/>
                </a:cubicBezTo>
                <a:lnTo>
                  <a:pt x="2975" y="2157"/>
                </a:lnTo>
                <a:lnTo>
                  <a:pt x="3492" y="1927"/>
                </a:lnTo>
                <a:lnTo>
                  <a:pt x="3843" y="758"/>
                </a:lnTo>
                <a:lnTo>
                  <a:pt x="3271" y="255"/>
                </a:lnTo>
                <a:lnTo>
                  <a:pt x="2643" y="279"/>
                </a:lnTo>
                <a:lnTo>
                  <a:pt x="2015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6550;p36">
            <a:extLst>
              <a:ext uri="{FF2B5EF4-FFF2-40B4-BE49-F238E27FC236}">
                <a16:creationId xmlns:a16="http://schemas.microsoft.com/office/drawing/2014/main" id="{8A4E5394-91D4-BF80-0306-AAAA7F7B0519}"/>
              </a:ext>
            </a:extLst>
          </p:cNvPr>
          <p:cNvSpPr/>
          <p:nvPr/>
        </p:nvSpPr>
        <p:spPr>
          <a:xfrm>
            <a:off x="5720539" y="2752466"/>
            <a:ext cx="63562" cy="59203"/>
          </a:xfrm>
          <a:custGeom>
            <a:avLst/>
            <a:gdLst/>
            <a:ahLst/>
            <a:cxnLst/>
            <a:rect l="l" t="t" r="r" b="b"/>
            <a:pathLst>
              <a:path w="1211" h="1128" extrusionOk="0">
                <a:moveTo>
                  <a:pt x="777" y="1"/>
                </a:moveTo>
                <a:lnTo>
                  <a:pt x="260" y="231"/>
                </a:lnTo>
                <a:lnTo>
                  <a:pt x="0" y="705"/>
                </a:lnTo>
                <a:lnTo>
                  <a:pt x="993" y="1127"/>
                </a:lnTo>
                <a:lnTo>
                  <a:pt x="1211" y="601"/>
                </a:lnTo>
                <a:lnTo>
                  <a:pt x="777" y="1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6551;p36">
            <a:extLst>
              <a:ext uri="{FF2B5EF4-FFF2-40B4-BE49-F238E27FC236}">
                <a16:creationId xmlns:a16="http://schemas.microsoft.com/office/drawing/2014/main" id="{0A771357-FCC9-3AED-55F9-91D10AB789C5}"/>
              </a:ext>
            </a:extLst>
          </p:cNvPr>
          <p:cNvSpPr/>
          <p:nvPr/>
        </p:nvSpPr>
        <p:spPr>
          <a:xfrm>
            <a:off x="5653462" y="2960729"/>
            <a:ext cx="326157" cy="118354"/>
          </a:xfrm>
          <a:custGeom>
            <a:avLst/>
            <a:gdLst/>
            <a:ahLst/>
            <a:cxnLst/>
            <a:rect l="l" t="t" r="r" b="b"/>
            <a:pathLst>
              <a:path w="6214" h="2255" extrusionOk="0">
                <a:moveTo>
                  <a:pt x="1787" y="0"/>
                </a:moveTo>
                <a:lnTo>
                  <a:pt x="1427" y="474"/>
                </a:lnTo>
                <a:lnTo>
                  <a:pt x="769" y="539"/>
                </a:lnTo>
                <a:cubicBezTo>
                  <a:pt x="769" y="539"/>
                  <a:pt x="22" y="1279"/>
                  <a:pt x="1" y="1286"/>
                </a:cubicBezTo>
                <a:lnTo>
                  <a:pt x="176" y="1590"/>
                </a:lnTo>
                <a:lnTo>
                  <a:pt x="904" y="1165"/>
                </a:lnTo>
                <a:lnTo>
                  <a:pt x="1124" y="1328"/>
                </a:lnTo>
                <a:lnTo>
                  <a:pt x="797" y="1858"/>
                </a:lnTo>
                <a:lnTo>
                  <a:pt x="982" y="2077"/>
                </a:lnTo>
                <a:cubicBezTo>
                  <a:pt x="982" y="2077"/>
                  <a:pt x="1696" y="1928"/>
                  <a:pt x="1717" y="1928"/>
                </a:cubicBezTo>
                <a:cubicBezTo>
                  <a:pt x="1738" y="1928"/>
                  <a:pt x="2268" y="2190"/>
                  <a:pt x="2268" y="2190"/>
                </a:cubicBezTo>
                <a:lnTo>
                  <a:pt x="3010" y="1512"/>
                </a:lnTo>
                <a:lnTo>
                  <a:pt x="3673" y="2255"/>
                </a:lnTo>
                <a:lnTo>
                  <a:pt x="4499" y="1625"/>
                </a:lnTo>
                <a:lnTo>
                  <a:pt x="5298" y="1928"/>
                </a:lnTo>
                <a:lnTo>
                  <a:pt x="6075" y="1456"/>
                </a:lnTo>
                <a:lnTo>
                  <a:pt x="6214" y="1183"/>
                </a:lnTo>
                <a:lnTo>
                  <a:pt x="5050" y="776"/>
                </a:lnTo>
                <a:lnTo>
                  <a:pt x="5403" y="409"/>
                </a:lnTo>
                <a:lnTo>
                  <a:pt x="4508" y="21"/>
                </a:lnTo>
                <a:lnTo>
                  <a:pt x="1787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6552;p36">
            <a:extLst>
              <a:ext uri="{FF2B5EF4-FFF2-40B4-BE49-F238E27FC236}">
                <a16:creationId xmlns:a16="http://schemas.microsoft.com/office/drawing/2014/main" id="{38BC68ED-4999-4F79-FFDD-F2C890C5A471}"/>
              </a:ext>
            </a:extLst>
          </p:cNvPr>
          <p:cNvSpPr/>
          <p:nvPr/>
        </p:nvSpPr>
        <p:spPr>
          <a:xfrm>
            <a:off x="5137527" y="1513699"/>
            <a:ext cx="352296" cy="186899"/>
          </a:xfrm>
          <a:custGeom>
            <a:avLst/>
            <a:gdLst/>
            <a:ahLst/>
            <a:cxnLst/>
            <a:rect l="l" t="t" r="r" b="b"/>
            <a:pathLst>
              <a:path w="6712" h="3561" extrusionOk="0">
                <a:moveTo>
                  <a:pt x="2986" y="0"/>
                </a:moveTo>
                <a:lnTo>
                  <a:pt x="2634" y="381"/>
                </a:lnTo>
                <a:lnTo>
                  <a:pt x="2270" y="143"/>
                </a:lnTo>
                <a:lnTo>
                  <a:pt x="1249" y="246"/>
                </a:lnTo>
                <a:lnTo>
                  <a:pt x="1191" y="416"/>
                </a:lnTo>
                <a:lnTo>
                  <a:pt x="2169" y="757"/>
                </a:lnTo>
                <a:lnTo>
                  <a:pt x="1770" y="915"/>
                </a:lnTo>
                <a:lnTo>
                  <a:pt x="1770" y="1120"/>
                </a:lnTo>
                <a:lnTo>
                  <a:pt x="805" y="915"/>
                </a:lnTo>
                <a:lnTo>
                  <a:pt x="511" y="1051"/>
                </a:lnTo>
                <a:lnTo>
                  <a:pt x="1237" y="1369"/>
                </a:lnTo>
                <a:lnTo>
                  <a:pt x="1011" y="1823"/>
                </a:lnTo>
                <a:lnTo>
                  <a:pt x="0" y="1994"/>
                </a:lnTo>
                <a:lnTo>
                  <a:pt x="0" y="2220"/>
                </a:lnTo>
                <a:lnTo>
                  <a:pt x="828" y="2618"/>
                </a:lnTo>
                <a:lnTo>
                  <a:pt x="863" y="2925"/>
                </a:lnTo>
                <a:lnTo>
                  <a:pt x="1714" y="3561"/>
                </a:lnTo>
                <a:lnTo>
                  <a:pt x="2407" y="3380"/>
                </a:lnTo>
                <a:lnTo>
                  <a:pt x="5292" y="3448"/>
                </a:lnTo>
                <a:lnTo>
                  <a:pt x="5609" y="3243"/>
                </a:lnTo>
                <a:lnTo>
                  <a:pt x="6051" y="3299"/>
                </a:lnTo>
                <a:lnTo>
                  <a:pt x="6711" y="2517"/>
                </a:lnTo>
                <a:lnTo>
                  <a:pt x="6483" y="2164"/>
                </a:lnTo>
                <a:lnTo>
                  <a:pt x="6585" y="1994"/>
                </a:lnTo>
                <a:lnTo>
                  <a:pt x="6483" y="1722"/>
                </a:lnTo>
                <a:lnTo>
                  <a:pt x="6559" y="1453"/>
                </a:lnTo>
                <a:lnTo>
                  <a:pt x="6359" y="1369"/>
                </a:lnTo>
                <a:lnTo>
                  <a:pt x="6132" y="1562"/>
                </a:lnTo>
                <a:cubicBezTo>
                  <a:pt x="6132" y="1562"/>
                  <a:pt x="4962" y="1437"/>
                  <a:pt x="4916" y="1425"/>
                </a:cubicBezTo>
                <a:cubicBezTo>
                  <a:pt x="4914" y="1425"/>
                  <a:pt x="4912" y="1425"/>
                  <a:pt x="4908" y="1425"/>
                </a:cubicBezTo>
                <a:cubicBezTo>
                  <a:pt x="4838" y="1425"/>
                  <a:pt x="4497" y="1529"/>
                  <a:pt x="4497" y="1529"/>
                </a:cubicBezTo>
                <a:lnTo>
                  <a:pt x="4757" y="1199"/>
                </a:lnTo>
                <a:lnTo>
                  <a:pt x="4553" y="1006"/>
                </a:lnTo>
                <a:lnTo>
                  <a:pt x="3962" y="1313"/>
                </a:lnTo>
                <a:lnTo>
                  <a:pt x="4020" y="927"/>
                </a:lnTo>
                <a:lnTo>
                  <a:pt x="3895" y="836"/>
                </a:lnTo>
                <a:lnTo>
                  <a:pt x="2565" y="1153"/>
                </a:lnTo>
                <a:lnTo>
                  <a:pt x="3202" y="597"/>
                </a:lnTo>
                <a:lnTo>
                  <a:pt x="3327" y="51"/>
                </a:lnTo>
                <a:lnTo>
                  <a:pt x="2986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6553;p36">
            <a:extLst>
              <a:ext uri="{FF2B5EF4-FFF2-40B4-BE49-F238E27FC236}">
                <a16:creationId xmlns:a16="http://schemas.microsoft.com/office/drawing/2014/main" id="{AE233A5A-83C5-A62C-44BE-19EC62A6BAC9}"/>
              </a:ext>
            </a:extLst>
          </p:cNvPr>
          <p:cNvSpPr/>
          <p:nvPr/>
        </p:nvSpPr>
        <p:spPr>
          <a:xfrm>
            <a:off x="5082627" y="2112193"/>
            <a:ext cx="518524" cy="545004"/>
          </a:xfrm>
          <a:custGeom>
            <a:avLst/>
            <a:gdLst/>
            <a:ahLst/>
            <a:cxnLst/>
            <a:rect l="l" t="t" r="r" b="b"/>
            <a:pathLst>
              <a:path w="9879" h="10384" extrusionOk="0">
                <a:moveTo>
                  <a:pt x="7620" y="0"/>
                </a:moveTo>
                <a:lnTo>
                  <a:pt x="7450" y="337"/>
                </a:lnTo>
                <a:lnTo>
                  <a:pt x="7080" y="337"/>
                </a:lnTo>
                <a:lnTo>
                  <a:pt x="7080" y="709"/>
                </a:lnTo>
                <a:lnTo>
                  <a:pt x="6473" y="625"/>
                </a:lnTo>
                <a:lnTo>
                  <a:pt x="6203" y="911"/>
                </a:lnTo>
                <a:lnTo>
                  <a:pt x="6373" y="1265"/>
                </a:lnTo>
                <a:lnTo>
                  <a:pt x="5057" y="1990"/>
                </a:lnTo>
                <a:lnTo>
                  <a:pt x="5074" y="2225"/>
                </a:lnTo>
                <a:lnTo>
                  <a:pt x="5780" y="2088"/>
                </a:lnTo>
                <a:lnTo>
                  <a:pt x="5210" y="2445"/>
                </a:lnTo>
                <a:lnTo>
                  <a:pt x="5090" y="2748"/>
                </a:lnTo>
                <a:lnTo>
                  <a:pt x="5090" y="2748"/>
                </a:lnTo>
                <a:lnTo>
                  <a:pt x="5664" y="2564"/>
                </a:lnTo>
                <a:lnTo>
                  <a:pt x="5445" y="2967"/>
                </a:lnTo>
                <a:lnTo>
                  <a:pt x="5917" y="3289"/>
                </a:lnTo>
                <a:lnTo>
                  <a:pt x="4450" y="4164"/>
                </a:lnTo>
                <a:lnTo>
                  <a:pt x="5074" y="4501"/>
                </a:lnTo>
                <a:lnTo>
                  <a:pt x="6289" y="4501"/>
                </a:lnTo>
                <a:lnTo>
                  <a:pt x="5697" y="4873"/>
                </a:lnTo>
                <a:lnTo>
                  <a:pt x="6204" y="5564"/>
                </a:lnTo>
                <a:lnTo>
                  <a:pt x="5462" y="6457"/>
                </a:lnTo>
                <a:lnTo>
                  <a:pt x="4417" y="6284"/>
                </a:lnTo>
                <a:lnTo>
                  <a:pt x="3473" y="6440"/>
                </a:lnTo>
                <a:lnTo>
                  <a:pt x="3287" y="6692"/>
                </a:lnTo>
                <a:lnTo>
                  <a:pt x="3827" y="6827"/>
                </a:lnTo>
                <a:lnTo>
                  <a:pt x="3253" y="7503"/>
                </a:lnTo>
                <a:lnTo>
                  <a:pt x="2006" y="7503"/>
                </a:lnTo>
                <a:lnTo>
                  <a:pt x="1702" y="7807"/>
                </a:lnTo>
                <a:lnTo>
                  <a:pt x="2141" y="8143"/>
                </a:lnTo>
                <a:lnTo>
                  <a:pt x="4281" y="8750"/>
                </a:lnTo>
                <a:lnTo>
                  <a:pt x="3473" y="8952"/>
                </a:lnTo>
                <a:lnTo>
                  <a:pt x="1753" y="8850"/>
                </a:lnTo>
                <a:cubicBezTo>
                  <a:pt x="1753" y="8850"/>
                  <a:pt x="85" y="9728"/>
                  <a:pt x="0" y="9761"/>
                </a:cubicBezTo>
                <a:lnTo>
                  <a:pt x="270" y="9879"/>
                </a:lnTo>
                <a:lnTo>
                  <a:pt x="1113" y="9659"/>
                </a:lnTo>
                <a:lnTo>
                  <a:pt x="2174" y="10031"/>
                </a:lnTo>
                <a:lnTo>
                  <a:pt x="2495" y="9608"/>
                </a:lnTo>
                <a:lnTo>
                  <a:pt x="3641" y="9963"/>
                </a:lnTo>
                <a:lnTo>
                  <a:pt x="7654" y="10384"/>
                </a:lnTo>
                <a:lnTo>
                  <a:pt x="8531" y="9761"/>
                </a:lnTo>
                <a:lnTo>
                  <a:pt x="7873" y="9761"/>
                </a:lnTo>
                <a:lnTo>
                  <a:pt x="7636" y="9424"/>
                </a:lnTo>
                <a:lnTo>
                  <a:pt x="8261" y="9136"/>
                </a:lnTo>
                <a:lnTo>
                  <a:pt x="9221" y="8968"/>
                </a:lnTo>
                <a:lnTo>
                  <a:pt x="9878" y="8159"/>
                </a:lnTo>
                <a:lnTo>
                  <a:pt x="8935" y="7721"/>
                </a:lnTo>
                <a:lnTo>
                  <a:pt x="8463" y="7891"/>
                </a:lnTo>
                <a:lnTo>
                  <a:pt x="8075" y="7705"/>
                </a:lnTo>
                <a:lnTo>
                  <a:pt x="8766" y="7047"/>
                </a:lnTo>
                <a:lnTo>
                  <a:pt x="8192" y="6424"/>
                </a:lnTo>
                <a:lnTo>
                  <a:pt x="8664" y="6406"/>
                </a:lnTo>
                <a:lnTo>
                  <a:pt x="8749" y="5564"/>
                </a:lnTo>
                <a:lnTo>
                  <a:pt x="8227" y="5261"/>
                </a:lnTo>
                <a:lnTo>
                  <a:pt x="8547" y="4113"/>
                </a:lnTo>
                <a:lnTo>
                  <a:pt x="7991" y="3304"/>
                </a:lnTo>
                <a:lnTo>
                  <a:pt x="7097" y="3153"/>
                </a:lnTo>
                <a:lnTo>
                  <a:pt x="7906" y="3069"/>
                </a:lnTo>
                <a:lnTo>
                  <a:pt x="7855" y="2732"/>
                </a:lnTo>
                <a:lnTo>
                  <a:pt x="9710" y="1939"/>
                </a:lnTo>
                <a:lnTo>
                  <a:pt x="9710" y="1602"/>
                </a:lnTo>
                <a:lnTo>
                  <a:pt x="8952" y="1281"/>
                </a:lnTo>
                <a:lnTo>
                  <a:pt x="7684" y="1225"/>
                </a:lnTo>
                <a:lnTo>
                  <a:pt x="9322" y="388"/>
                </a:lnTo>
                <a:lnTo>
                  <a:pt x="762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6554;p36">
            <a:extLst>
              <a:ext uri="{FF2B5EF4-FFF2-40B4-BE49-F238E27FC236}">
                <a16:creationId xmlns:a16="http://schemas.microsoft.com/office/drawing/2014/main" id="{9B636859-87CC-7075-A325-0FBB7EC45349}"/>
              </a:ext>
            </a:extLst>
          </p:cNvPr>
          <p:cNvSpPr/>
          <p:nvPr/>
        </p:nvSpPr>
        <p:spPr>
          <a:xfrm>
            <a:off x="5142093" y="2284188"/>
            <a:ext cx="132793" cy="86758"/>
          </a:xfrm>
          <a:custGeom>
            <a:avLst/>
            <a:gdLst/>
            <a:ahLst/>
            <a:cxnLst/>
            <a:rect l="l" t="t" r="r" b="b"/>
            <a:pathLst>
              <a:path w="2530" h="1653" extrusionOk="0">
                <a:moveTo>
                  <a:pt x="1818" y="1"/>
                </a:moveTo>
                <a:lnTo>
                  <a:pt x="920" y="106"/>
                </a:lnTo>
                <a:lnTo>
                  <a:pt x="606" y="566"/>
                </a:lnTo>
                <a:lnTo>
                  <a:pt x="146" y="566"/>
                </a:lnTo>
                <a:lnTo>
                  <a:pt x="1" y="796"/>
                </a:lnTo>
                <a:lnTo>
                  <a:pt x="292" y="1213"/>
                </a:lnTo>
                <a:lnTo>
                  <a:pt x="1264" y="1131"/>
                </a:lnTo>
                <a:lnTo>
                  <a:pt x="1525" y="1652"/>
                </a:lnTo>
                <a:lnTo>
                  <a:pt x="2403" y="1213"/>
                </a:lnTo>
                <a:lnTo>
                  <a:pt x="2529" y="169"/>
                </a:lnTo>
                <a:lnTo>
                  <a:pt x="1818" y="1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6555;p36">
            <a:extLst>
              <a:ext uri="{FF2B5EF4-FFF2-40B4-BE49-F238E27FC236}">
                <a16:creationId xmlns:a16="http://schemas.microsoft.com/office/drawing/2014/main" id="{68DECF16-1EC1-5481-E39D-61FB6339BECF}"/>
              </a:ext>
            </a:extLst>
          </p:cNvPr>
          <p:cNvSpPr/>
          <p:nvPr/>
        </p:nvSpPr>
        <p:spPr>
          <a:xfrm>
            <a:off x="5263860" y="2420336"/>
            <a:ext cx="25299" cy="21781"/>
          </a:xfrm>
          <a:custGeom>
            <a:avLst/>
            <a:gdLst/>
            <a:ahLst/>
            <a:cxnLst/>
            <a:rect l="l" t="t" r="r" b="b"/>
            <a:pathLst>
              <a:path w="482" h="415" extrusionOk="0">
                <a:moveTo>
                  <a:pt x="209" y="0"/>
                </a:moveTo>
                <a:lnTo>
                  <a:pt x="0" y="291"/>
                </a:lnTo>
                <a:lnTo>
                  <a:pt x="481" y="414"/>
                </a:lnTo>
                <a:lnTo>
                  <a:pt x="481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6556;p36">
            <a:extLst>
              <a:ext uri="{FF2B5EF4-FFF2-40B4-BE49-F238E27FC236}">
                <a16:creationId xmlns:a16="http://schemas.microsoft.com/office/drawing/2014/main" id="{1063258A-5FA1-4F29-BC41-B652081698FD}"/>
              </a:ext>
            </a:extLst>
          </p:cNvPr>
          <p:cNvSpPr/>
          <p:nvPr/>
        </p:nvSpPr>
        <p:spPr>
          <a:xfrm>
            <a:off x="5310993" y="2364334"/>
            <a:ext cx="30915" cy="20679"/>
          </a:xfrm>
          <a:custGeom>
            <a:avLst/>
            <a:gdLst/>
            <a:ahLst/>
            <a:cxnLst/>
            <a:rect l="l" t="t" r="r" b="b"/>
            <a:pathLst>
              <a:path w="589" h="394" extrusionOk="0">
                <a:moveTo>
                  <a:pt x="294" y="0"/>
                </a:moveTo>
                <a:lnTo>
                  <a:pt x="1" y="125"/>
                </a:lnTo>
                <a:cubicBezTo>
                  <a:pt x="1" y="125"/>
                  <a:pt x="107" y="394"/>
                  <a:pt x="190" y="394"/>
                </a:cubicBezTo>
                <a:cubicBezTo>
                  <a:pt x="197" y="394"/>
                  <a:pt x="203" y="392"/>
                  <a:pt x="209" y="388"/>
                </a:cubicBezTo>
                <a:cubicBezTo>
                  <a:pt x="294" y="339"/>
                  <a:pt x="588" y="251"/>
                  <a:pt x="588" y="251"/>
                </a:cubicBezTo>
                <a:lnTo>
                  <a:pt x="294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6557;p36">
            <a:extLst>
              <a:ext uri="{FF2B5EF4-FFF2-40B4-BE49-F238E27FC236}">
                <a16:creationId xmlns:a16="http://schemas.microsoft.com/office/drawing/2014/main" id="{8FC788B6-4CF0-207F-9598-AA5546BB4789}"/>
              </a:ext>
            </a:extLst>
          </p:cNvPr>
          <p:cNvSpPr/>
          <p:nvPr/>
        </p:nvSpPr>
        <p:spPr>
          <a:xfrm>
            <a:off x="5354818" y="2099964"/>
            <a:ext cx="71435" cy="26347"/>
          </a:xfrm>
          <a:custGeom>
            <a:avLst/>
            <a:gdLst/>
            <a:ahLst/>
            <a:cxnLst/>
            <a:rect l="l" t="t" r="r" b="b"/>
            <a:pathLst>
              <a:path w="1361" h="502" extrusionOk="0">
                <a:moveTo>
                  <a:pt x="482" y="0"/>
                </a:moveTo>
                <a:lnTo>
                  <a:pt x="1" y="356"/>
                </a:lnTo>
                <a:lnTo>
                  <a:pt x="682" y="502"/>
                </a:lnTo>
                <a:lnTo>
                  <a:pt x="1361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6558;p36">
            <a:extLst>
              <a:ext uri="{FF2B5EF4-FFF2-40B4-BE49-F238E27FC236}">
                <a16:creationId xmlns:a16="http://schemas.microsoft.com/office/drawing/2014/main" id="{13F66850-F9E7-3096-A8B3-5FF7B84497DE}"/>
              </a:ext>
            </a:extLst>
          </p:cNvPr>
          <p:cNvSpPr/>
          <p:nvPr/>
        </p:nvSpPr>
        <p:spPr>
          <a:xfrm>
            <a:off x="5362586" y="2144996"/>
            <a:ext cx="28028" cy="30704"/>
          </a:xfrm>
          <a:custGeom>
            <a:avLst/>
            <a:gdLst/>
            <a:ahLst/>
            <a:cxnLst/>
            <a:rect l="l" t="t" r="r" b="b"/>
            <a:pathLst>
              <a:path w="534" h="585" extrusionOk="0">
                <a:moveTo>
                  <a:pt x="334" y="0"/>
                </a:moveTo>
                <a:lnTo>
                  <a:pt x="0" y="104"/>
                </a:lnTo>
                <a:lnTo>
                  <a:pt x="0" y="291"/>
                </a:lnTo>
                <a:lnTo>
                  <a:pt x="534" y="584"/>
                </a:lnTo>
                <a:lnTo>
                  <a:pt x="534" y="104"/>
                </a:lnTo>
                <a:lnTo>
                  <a:pt x="334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6559;p36">
            <a:extLst>
              <a:ext uri="{FF2B5EF4-FFF2-40B4-BE49-F238E27FC236}">
                <a16:creationId xmlns:a16="http://schemas.microsoft.com/office/drawing/2014/main" id="{0C8A5FC0-9E41-1E95-CDCA-C7E8CB6F6C09}"/>
              </a:ext>
            </a:extLst>
          </p:cNvPr>
          <p:cNvSpPr/>
          <p:nvPr/>
        </p:nvSpPr>
        <p:spPr>
          <a:xfrm>
            <a:off x="5698233" y="2025329"/>
            <a:ext cx="28501" cy="41778"/>
          </a:xfrm>
          <a:custGeom>
            <a:avLst/>
            <a:gdLst/>
            <a:ahLst/>
            <a:cxnLst/>
            <a:rect l="l" t="t" r="r" b="b"/>
            <a:pathLst>
              <a:path w="543" h="796" extrusionOk="0">
                <a:moveTo>
                  <a:pt x="543" y="1"/>
                </a:moveTo>
                <a:lnTo>
                  <a:pt x="1" y="420"/>
                </a:lnTo>
                <a:lnTo>
                  <a:pt x="1" y="796"/>
                </a:lnTo>
                <a:lnTo>
                  <a:pt x="425" y="482"/>
                </a:lnTo>
                <a:lnTo>
                  <a:pt x="543" y="1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6560;p36">
            <a:extLst>
              <a:ext uri="{FF2B5EF4-FFF2-40B4-BE49-F238E27FC236}">
                <a16:creationId xmlns:a16="http://schemas.microsoft.com/office/drawing/2014/main" id="{417A9286-6A06-56EB-9354-2840DD3C37C9}"/>
              </a:ext>
            </a:extLst>
          </p:cNvPr>
          <p:cNvSpPr/>
          <p:nvPr/>
        </p:nvSpPr>
        <p:spPr>
          <a:xfrm>
            <a:off x="5578040" y="2094505"/>
            <a:ext cx="23094" cy="18632"/>
          </a:xfrm>
          <a:custGeom>
            <a:avLst/>
            <a:gdLst/>
            <a:ahLst/>
            <a:cxnLst/>
            <a:rect l="l" t="t" r="r" b="b"/>
            <a:pathLst>
              <a:path w="440" h="355" extrusionOk="0">
                <a:moveTo>
                  <a:pt x="1" y="1"/>
                </a:moveTo>
                <a:lnTo>
                  <a:pt x="96" y="355"/>
                </a:lnTo>
                <a:lnTo>
                  <a:pt x="439" y="355"/>
                </a:lnTo>
                <a:lnTo>
                  <a:pt x="439" y="1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6561;p36">
            <a:extLst>
              <a:ext uri="{FF2B5EF4-FFF2-40B4-BE49-F238E27FC236}">
                <a16:creationId xmlns:a16="http://schemas.microsoft.com/office/drawing/2014/main" id="{5CE4EE25-FF14-398F-58BE-A29444A9F1AE}"/>
              </a:ext>
            </a:extLst>
          </p:cNvPr>
          <p:cNvSpPr/>
          <p:nvPr/>
        </p:nvSpPr>
        <p:spPr>
          <a:xfrm>
            <a:off x="4893101" y="2267813"/>
            <a:ext cx="345578" cy="216081"/>
          </a:xfrm>
          <a:custGeom>
            <a:avLst/>
            <a:gdLst/>
            <a:ahLst/>
            <a:cxnLst/>
            <a:rect l="l" t="t" r="r" b="b"/>
            <a:pathLst>
              <a:path w="6584" h="4117" extrusionOk="0">
                <a:moveTo>
                  <a:pt x="5204" y="1"/>
                </a:moveTo>
                <a:lnTo>
                  <a:pt x="4096" y="313"/>
                </a:lnTo>
                <a:lnTo>
                  <a:pt x="4473" y="753"/>
                </a:lnTo>
                <a:lnTo>
                  <a:pt x="4034" y="1139"/>
                </a:lnTo>
                <a:lnTo>
                  <a:pt x="2883" y="606"/>
                </a:lnTo>
                <a:lnTo>
                  <a:pt x="2466" y="1139"/>
                </a:lnTo>
                <a:lnTo>
                  <a:pt x="1797" y="1338"/>
                </a:lnTo>
                <a:lnTo>
                  <a:pt x="1985" y="1964"/>
                </a:lnTo>
                <a:lnTo>
                  <a:pt x="2653" y="2036"/>
                </a:lnTo>
                <a:lnTo>
                  <a:pt x="334" y="2759"/>
                </a:lnTo>
                <a:lnTo>
                  <a:pt x="0" y="3113"/>
                </a:lnTo>
                <a:lnTo>
                  <a:pt x="125" y="3826"/>
                </a:lnTo>
                <a:lnTo>
                  <a:pt x="711" y="4117"/>
                </a:lnTo>
                <a:lnTo>
                  <a:pt x="3009" y="3929"/>
                </a:lnTo>
                <a:lnTo>
                  <a:pt x="4325" y="3929"/>
                </a:lnTo>
                <a:lnTo>
                  <a:pt x="6269" y="1964"/>
                </a:lnTo>
                <a:lnTo>
                  <a:pt x="6008" y="1443"/>
                </a:lnTo>
                <a:lnTo>
                  <a:pt x="5036" y="1525"/>
                </a:lnTo>
                <a:lnTo>
                  <a:pt x="4745" y="1108"/>
                </a:lnTo>
                <a:lnTo>
                  <a:pt x="4890" y="878"/>
                </a:lnTo>
                <a:lnTo>
                  <a:pt x="5350" y="878"/>
                </a:lnTo>
                <a:lnTo>
                  <a:pt x="5664" y="418"/>
                </a:lnTo>
                <a:lnTo>
                  <a:pt x="6562" y="313"/>
                </a:lnTo>
                <a:lnTo>
                  <a:pt x="6584" y="1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6562;p36">
            <a:extLst>
              <a:ext uri="{FF2B5EF4-FFF2-40B4-BE49-F238E27FC236}">
                <a16:creationId xmlns:a16="http://schemas.microsoft.com/office/drawing/2014/main" id="{D396DB18-7154-C654-9C59-66F4BD801E4A}"/>
              </a:ext>
            </a:extLst>
          </p:cNvPr>
          <p:cNvSpPr/>
          <p:nvPr/>
        </p:nvSpPr>
        <p:spPr>
          <a:xfrm>
            <a:off x="4989990" y="2663187"/>
            <a:ext cx="864207" cy="637273"/>
          </a:xfrm>
          <a:custGeom>
            <a:avLst/>
            <a:gdLst/>
            <a:ahLst/>
            <a:cxnLst/>
            <a:rect l="l" t="t" r="r" b="b"/>
            <a:pathLst>
              <a:path w="16465" h="12142" extrusionOk="0">
                <a:moveTo>
                  <a:pt x="10122" y="0"/>
                </a:moveTo>
                <a:lnTo>
                  <a:pt x="9580" y="895"/>
                </a:lnTo>
                <a:lnTo>
                  <a:pt x="7561" y="1334"/>
                </a:lnTo>
                <a:lnTo>
                  <a:pt x="8040" y="1874"/>
                </a:lnTo>
                <a:lnTo>
                  <a:pt x="5852" y="1446"/>
                </a:lnTo>
                <a:lnTo>
                  <a:pt x="5852" y="833"/>
                </a:lnTo>
                <a:cubicBezTo>
                  <a:pt x="5852" y="770"/>
                  <a:pt x="5478" y="625"/>
                  <a:pt x="5478" y="625"/>
                </a:cubicBezTo>
                <a:lnTo>
                  <a:pt x="4999" y="937"/>
                </a:lnTo>
                <a:lnTo>
                  <a:pt x="4894" y="2265"/>
                </a:lnTo>
                <a:lnTo>
                  <a:pt x="3186" y="1937"/>
                </a:lnTo>
                <a:lnTo>
                  <a:pt x="3186" y="1604"/>
                </a:lnTo>
                <a:lnTo>
                  <a:pt x="1374" y="1291"/>
                </a:lnTo>
                <a:lnTo>
                  <a:pt x="688" y="1437"/>
                </a:lnTo>
                <a:lnTo>
                  <a:pt x="1104" y="1791"/>
                </a:lnTo>
                <a:lnTo>
                  <a:pt x="498" y="2020"/>
                </a:lnTo>
                <a:lnTo>
                  <a:pt x="665" y="2353"/>
                </a:lnTo>
                <a:lnTo>
                  <a:pt x="2957" y="3895"/>
                </a:lnTo>
                <a:lnTo>
                  <a:pt x="2520" y="4290"/>
                </a:lnTo>
                <a:lnTo>
                  <a:pt x="3436" y="5353"/>
                </a:lnTo>
                <a:cubicBezTo>
                  <a:pt x="3436" y="5353"/>
                  <a:pt x="2978" y="6164"/>
                  <a:pt x="2893" y="6208"/>
                </a:cubicBezTo>
                <a:cubicBezTo>
                  <a:pt x="2811" y="6250"/>
                  <a:pt x="3165" y="6957"/>
                  <a:pt x="3144" y="7039"/>
                </a:cubicBezTo>
                <a:cubicBezTo>
                  <a:pt x="3123" y="7124"/>
                  <a:pt x="2978" y="7269"/>
                  <a:pt x="2978" y="7269"/>
                </a:cubicBezTo>
                <a:lnTo>
                  <a:pt x="2562" y="6394"/>
                </a:lnTo>
                <a:lnTo>
                  <a:pt x="2123" y="7603"/>
                </a:lnTo>
                <a:lnTo>
                  <a:pt x="0" y="9373"/>
                </a:lnTo>
                <a:lnTo>
                  <a:pt x="2041" y="10892"/>
                </a:lnTo>
                <a:lnTo>
                  <a:pt x="3436" y="11101"/>
                </a:lnTo>
                <a:lnTo>
                  <a:pt x="3936" y="11705"/>
                </a:lnTo>
                <a:lnTo>
                  <a:pt x="4018" y="11580"/>
                </a:lnTo>
                <a:lnTo>
                  <a:pt x="4852" y="11538"/>
                </a:lnTo>
                <a:lnTo>
                  <a:pt x="4936" y="11996"/>
                </a:lnTo>
                <a:lnTo>
                  <a:pt x="6246" y="12142"/>
                </a:lnTo>
                <a:lnTo>
                  <a:pt x="6413" y="11163"/>
                </a:lnTo>
                <a:lnTo>
                  <a:pt x="8080" y="10538"/>
                </a:lnTo>
                <a:lnTo>
                  <a:pt x="8954" y="11101"/>
                </a:lnTo>
                <a:cubicBezTo>
                  <a:pt x="8954" y="11101"/>
                  <a:pt x="9538" y="10892"/>
                  <a:pt x="9620" y="10871"/>
                </a:cubicBezTo>
                <a:cubicBezTo>
                  <a:pt x="9621" y="10871"/>
                  <a:pt x="9622" y="10871"/>
                  <a:pt x="9623" y="10871"/>
                </a:cubicBezTo>
                <a:cubicBezTo>
                  <a:pt x="9723" y="10871"/>
                  <a:pt x="10599" y="11871"/>
                  <a:pt x="10599" y="11871"/>
                </a:cubicBezTo>
                <a:lnTo>
                  <a:pt x="11643" y="11871"/>
                </a:lnTo>
                <a:lnTo>
                  <a:pt x="11912" y="11456"/>
                </a:lnTo>
                <a:lnTo>
                  <a:pt x="13349" y="10956"/>
                </a:lnTo>
                <a:lnTo>
                  <a:pt x="13495" y="10559"/>
                </a:lnTo>
                <a:lnTo>
                  <a:pt x="12745" y="10559"/>
                </a:lnTo>
                <a:lnTo>
                  <a:pt x="12640" y="9913"/>
                </a:lnTo>
                <a:lnTo>
                  <a:pt x="12933" y="9331"/>
                </a:lnTo>
                <a:lnTo>
                  <a:pt x="12412" y="8955"/>
                </a:lnTo>
                <a:lnTo>
                  <a:pt x="13537" y="8518"/>
                </a:lnTo>
                <a:lnTo>
                  <a:pt x="13391" y="8103"/>
                </a:lnTo>
                <a:lnTo>
                  <a:pt x="13623" y="7746"/>
                </a:lnTo>
                <a:lnTo>
                  <a:pt x="13438" y="7529"/>
                </a:lnTo>
                <a:lnTo>
                  <a:pt x="13765" y="6999"/>
                </a:lnTo>
                <a:lnTo>
                  <a:pt x="13545" y="6836"/>
                </a:lnTo>
                <a:lnTo>
                  <a:pt x="12817" y="7259"/>
                </a:lnTo>
                <a:lnTo>
                  <a:pt x="12642" y="6955"/>
                </a:lnTo>
                <a:lnTo>
                  <a:pt x="13410" y="6208"/>
                </a:lnTo>
                <a:lnTo>
                  <a:pt x="14068" y="6143"/>
                </a:lnTo>
                <a:lnTo>
                  <a:pt x="14428" y="5669"/>
                </a:lnTo>
                <a:lnTo>
                  <a:pt x="15163" y="5674"/>
                </a:lnTo>
                <a:lnTo>
                  <a:pt x="15930" y="4109"/>
                </a:lnTo>
                <a:lnTo>
                  <a:pt x="16465" y="3721"/>
                </a:lnTo>
                <a:lnTo>
                  <a:pt x="14912" y="3090"/>
                </a:lnTo>
                <a:lnTo>
                  <a:pt x="14912" y="2828"/>
                </a:lnTo>
                <a:lnTo>
                  <a:pt x="13919" y="2406"/>
                </a:lnTo>
                <a:lnTo>
                  <a:pt x="13814" y="2597"/>
                </a:lnTo>
                <a:lnTo>
                  <a:pt x="12438" y="1698"/>
                </a:lnTo>
                <a:lnTo>
                  <a:pt x="12486" y="1325"/>
                </a:lnTo>
                <a:lnTo>
                  <a:pt x="11203" y="426"/>
                </a:lnTo>
                <a:lnTo>
                  <a:pt x="11270" y="25"/>
                </a:lnTo>
                <a:lnTo>
                  <a:pt x="10122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6563;p36">
            <a:extLst>
              <a:ext uri="{FF2B5EF4-FFF2-40B4-BE49-F238E27FC236}">
                <a16:creationId xmlns:a16="http://schemas.microsoft.com/office/drawing/2014/main" id="{00F0BEB0-5A24-3650-C692-B76B3C0FE4D0}"/>
              </a:ext>
            </a:extLst>
          </p:cNvPr>
          <p:cNvSpPr/>
          <p:nvPr/>
        </p:nvSpPr>
        <p:spPr>
          <a:xfrm>
            <a:off x="5727782" y="3333219"/>
            <a:ext cx="80936" cy="114890"/>
          </a:xfrm>
          <a:custGeom>
            <a:avLst/>
            <a:gdLst/>
            <a:ahLst/>
            <a:cxnLst/>
            <a:rect l="l" t="t" r="r" b="b"/>
            <a:pathLst>
              <a:path w="1542" h="2189" extrusionOk="0">
                <a:moveTo>
                  <a:pt x="1541" y="0"/>
                </a:moveTo>
                <a:lnTo>
                  <a:pt x="792" y="106"/>
                </a:lnTo>
                <a:cubicBezTo>
                  <a:pt x="792" y="106"/>
                  <a:pt x="271" y="583"/>
                  <a:pt x="167" y="667"/>
                </a:cubicBezTo>
                <a:lnTo>
                  <a:pt x="1" y="1521"/>
                </a:lnTo>
                <a:lnTo>
                  <a:pt x="438" y="2188"/>
                </a:lnTo>
                <a:lnTo>
                  <a:pt x="855" y="1979"/>
                </a:lnTo>
                <a:lnTo>
                  <a:pt x="1208" y="1146"/>
                </a:lnTo>
                <a:lnTo>
                  <a:pt x="1541" y="897"/>
                </a:lnTo>
                <a:lnTo>
                  <a:pt x="1541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6564;p36">
            <a:extLst>
              <a:ext uri="{FF2B5EF4-FFF2-40B4-BE49-F238E27FC236}">
                <a16:creationId xmlns:a16="http://schemas.microsoft.com/office/drawing/2014/main" id="{62F49F0B-56FA-8E60-7B7F-87C866B5BAE1}"/>
              </a:ext>
            </a:extLst>
          </p:cNvPr>
          <p:cNvSpPr/>
          <p:nvPr/>
        </p:nvSpPr>
        <p:spPr>
          <a:xfrm>
            <a:off x="5631628" y="3465431"/>
            <a:ext cx="156360" cy="190311"/>
          </a:xfrm>
          <a:custGeom>
            <a:avLst/>
            <a:gdLst/>
            <a:ahLst/>
            <a:cxnLst/>
            <a:rect l="l" t="t" r="r" b="b"/>
            <a:pathLst>
              <a:path w="2979" h="3626" extrusionOk="0">
                <a:moveTo>
                  <a:pt x="2145" y="1"/>
                </a:moveTo>
                <a:lnTo>
                  <a:pt x="520" y="397"/>
                </a:lnTo>
                <a:cubicBezTo>
                  <a:pt x="520" y="397"/>
                  <a:pt x="354" y="1292"/>
                  <a:pt x="334" y="1355"/>
                </a:cubicBezTo>
                <a:cubicBezTo>
                  <a:pt x="313" y="1417"/>
                  <a:pt x="708" y="1668"/>
                  <a:pt x="708" y="1668"/>
                </a:cubicBezTo>
                <a:lnTo>
                  <a:pt x="1" y="2834"/>
                </a:lnTo>
                <a:lnTo>
                  <a:pt x="520" y="3626"/>
                </a:lnTo>
                <a:lnTo>
                  <a:pt x="1020" y="3438"/>
                </a:lnTo>
                <a:lnTo>
                  <a:pt x="854" y="3147"/>
                </a:lnTo>
                <a:lnTo>
                  <a:pt x="2187" y="3147"/>
                </a:lnTo>
                <a:lnTo>
                  <a:pt x="2978" y="752"/>
                </a:lnTo>
                <a:lnTo>
                  <a:pt x="2603" y="1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6565;p36">
            <a:extLst>
              <a:ext uri="{FF2B5EF4-FFF2-40B4-BE49-F238E27FC236}">
                <a16:creationId xmlns:a16="http://schemas.microsoft.com/office/drawing/2014/main" id="{A87EF059-7360-F9D0-F001-7F8EFF13CBA4}"/>
              </a:ext>
            </a:extLst>
          </p:cNvPr>
          <p:cNvSpPr/>
          <p:nvPr/>
        </p:nvSpPr>
        <p:spPr>
          <a:xfrm>
            <a:off x="5017335" y="3541955"/>
            <a:ext cx="47029" cy="31858"/>
          </a:xfrm>
          <a:custGeom>
            <a:avLst/>
            <a:gdLst/>
            <a:ahLst/>
            <a:cxnLst/>
            <a:rect l="l" t="t" r="r" b="b"/>
            <a:pathLst>
              <a:path w="896" h="607" extrusionOk="0">
                <a:moveTo>
                  <a:pt x="604" y="1"/>
                </a:moveTo>
                <a:lnTo>
                  <a:pt x="0" y="355"/>
                </a:lnTo>
                <a:lnTo>
                  <a:pt x="0" y="606"/>
                </a:lnTo>
                <a:lnTo>
                  <a:pt x="541" y="606"/>
                </a:lnTo>
                <a:lnTo>
                  <a:pt x="895" y="178"/>
                </a:lnTo>
                <a:lnTo>
                  <a:pt x="604" y="1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6566;p36">
            <a:extLst>
              <a:ext uri="{FF2B5EF4-FFF2-40B4-BE49-F238E27FC236}">
                <a16:creationId xmlns:a16="http://schemas.microsoft.com/office/drawing/2014/main" id="{F6D67B3F-C87D-52B1-2E55-8F95D9459890}"/>
              </a:ext>
            </a:extLst>
          </p:cNvPr>
          <p:cNvSpPr/>
          <p:nvPr/>
        </p:nvSpPr>
        <p:spPr>
          <a:xfrm>
            <a:off x="5156107" y="3498234"/>
            <a:ext cx="84242" cy="59623"/>
          </a:xfrm>
          <a:custGeom>
            <a:avLst/>
            <a:gdLst/>
            <a:ahLst/>
            <a:cxnLst/>
            <a:rect l="l" t="t" r="r" b="b"/>
            <a:pathLst>
              <a:path w="1605" h="1136" extrusionOk="0">
                <a:moveTo>
                  <a:pt x="1043" y="0"/>
                </a:moveTo>
                <a:lnTo>
                  <a:pt x="813" y="209"/>
                </a:lnTo>
                <a:lnTo>
                  <a:pt x="85" y="334"/>
                </a:lnTo>
                <a:lnTo>
                  <a:pt x="0" y="569"/>
                </a:lnTo>
                <a:lnTo>
                  <a:pt x="437" y="569"/>
                </a:lnTo>
                <a:lnTo>
                  <a:pt x="1022" y="1136"/>
                </a:lnTo>
                <a:lnTo>
                  <a:pt x="1292" y="834"/>
                </a:lnTo>
                <a:lnTo>
                  <a:pt x="1604" y="522"/>
                </a:lnTo>
                <a:lnTo>
                  <a:pt x="1250" y="334"/>
                </a:lnTo>
                <a:lnTo>
                  <a:pt x="1043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6567;p36">
            <a:extLst>
              <a:ext uri="{FF2B5EF4-FFF2-40B4-BE49-F238E27FC236}">
                <a16:creationId xmlns:a16="http://schemas.microsoft.com/office/drawing/2014/main" id="{1B1BCF3D-EA03-6351-838E-9A150E9F745C}"/>
              </a:ext>
            </a:extLst>
          </p:cNvPr>
          <p:cNvSpPr/>
          <p:nvPr/>
        </p:nvSpPr>
        <p:spPr>
          <a:xfrm>
            <a:off x="5282913" y="3491674"/>
            <a:ext cx="48131" cy="36425"/>
          </a:xfrm>
          <a:custGeom>
            <a:avLst/>
            <a:gdLst/>
            <a:ahLst/>
            <a:cxnLst/>
            <a:rect l="l" t="t" r="r" b="b"/>
            <a:pathLst>
              <a:path w="917" h="694" extrusionOk="0">
                <a:moveTo>
                  <a:pt x="167" y="1"/>
                </a:moveTo>
                <a:lnTo>
                  <a:pt x="0" y="348"/>
                </a:lnTo>
                <a:lnTo>
                  <a:pt x="271" y="585"/>
                </a:lnTo>
                <a:lnTo>
                  <a:pt x="771" y="694"/>
                </a:lnTo>
                <a:lnTo>
                  <a:pt x="916" y="273"/>
                </a:lnTo>
                <a:lnTo>
                  <a:pt x="583" y="273"/>
                </a:lnTo>
                <a:cubicBezTo>
                  <a:pt x="583" y="273"/>
                  <a:pt x="251" y="64"/>
                  <a:pt x="167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6568;p36">
            <a:extLst>
              <a:ext uri="{FF2B5EF4-FFF2-40B4-BE49-F238E27FC236}">
                <a16:creationId xmlns:a16="http://schemas.microsoft.com/office/drawing/2014/main" id="{65D6D33E-7585-8A27-73FB-C4948CE9E7F2}"/>
              </a:ext>
            </a:extLst>
          </p:cNvPr>
          <p:cNvSpPr/>
          <p:nvPr/>
        </p:nvSpPr>
        <p:spPr>
          <a:xfrm>
            <a:off x="5641391" y="3022032"/>
            <a:ext cx="871450" cy="753055"/>
          </a:xfrm>
          <a:custGeom>
            <a:avLst/>
            <a:gdLst/>
            <a:ahLst/>
            <a:cxnLst/>
            <a:rect l="l" t="t" r="r" b="b"/>
            <a:pathLst>
              <a:path w="16603" h="14348" extrusionOk="0">
                <a:moveTo>
                  <a:pt x="7649" y="1"/>
                </a:moveTo>
                <a:lnTo>
                  <a:pt x="6916" y="264"/>
                </a:lnTo>
                <a:lnTo>
                  <a:pt x="6445" y="15"/>
                </a:lnTo>
                <a:lnTo>
                  <a:pt x="6305" y="288"/>
                </a:lnTo>
                <a:lnTo>
                  <a:pt x="5528" y="762"/>
                </a:lnTo>
                <a:lnTo>
                  <a:pt x="4729" y="459"/>
                </a:lnTo>
                <a:lnTo>
                  <a:pt x="3903" y="1087"/>
                </a:lnTo>
                <a:lnTo>
                  <a:pt x="3240" y="344"/>
                </a:lnTo>
                <a:lnTo>
                  <a:pt x="2498" y="1022"/>
                </a:lnTo>
                <a:lnTo>
                  <a:pt x="1947" y="762"/>
                </a:lnTo>
                <a:lnTo>
                  <a:pt x="1212" y="909"/>
                </a:lnTo>
                <a:lnTo>
                  <a:pt x="980" y="1264"/>
                </a:lnTo>
                <a:lnTo>
                  <a:pt x="1126" y="1681"/>
                </a:lnTo>
                <a:lnTo>
                  <a:pt x="1" y="2118"/>
                </a:lnTo>
                <a:lnTo>
                  <a:pt x="522" y="2494"/>
                </a:lnTo>
                <a:lnTo>
                  <a:pt x="231" y="3076"/>
                </a:lnTo>
                <a:lnTo>
                  <a:pt x="334" y="3722"/>
                </a:lnTo>
                <a:lnTo>
                  <a:pt x="1085" y="3722"/>
                </a:lnTo>
                <a:lnTo>
                  <a:pt x="938" y="4119"/>
                </a:lnTo>
                <a:lnTo>
                  <a:pt x="1647" y="4154"/>
                </a:lnTo>
                <a:cubicBezTo>
                  <a:pt x="1647" y="4154"/>
                  <a:pt x="2617" y="3390"/>
                  <a:pt x="2682" y="3390"/>
                </a:cubicBezTo>
                <a:cubicBezTo>
                  <a:pt x="2747" y="3390"/>
                  <a:pt x="3836" y="3868"/>
                  <a:pt x="3836" y="3868"/>
                </a:cubicBezTo>
                <a:cubicBezTo>
                  <a:pt x="3836" y="3868"/>
                  <a:pt x="4315" y="3652"/>
                  <a:pt x="4380" y="3631"/>
                </a:cubicBezTo>
                <a:lnTo>
                  <a:pt x="5279" y="6178"/>
                </a:lnTo>
                <a:lnTo>
                  <a:pt x="10418" y="9991"/>
                </a:lnTo>
                <a:lnTo>
                  <a:pt x="10981" y="10907"/>
                </a:lnTo>
                <a:cubicBezTo>
                  <a:pt x="10981" y="10907"/>
                  <a:pt x="11765" y="11146"/>
                  <a:pt x="11830" y="11146"/>
                </a:cubicBezTo>
                <a:cubicBezTo>
                  <a:pt x="11897" y="11146"/>
                  <a:pt x="12485" y="12074"/>
                  <a:pt x="12485" y="12074"/>
                </a:cubicBezTo>
                <a:lnTo>
                  <a:pt x="12529" y="12890"/>
                </a:lnTo>
                <a:lnTo>
                  <a:pt x="12071" y="13216"/>
                </a:lnTo>
                <a:lnTo>
                  <a:pt x="11483" y="14348"/>
                </a:lnTo>
                <a:lnTo>
                  <a:pt x="12244" y="14348"/>
                </a:lnTo>
                <a:lnTo>
                  <a:pt x="13029" y="13913"/>
                </a:lnTo>
                <a:lnTo>
                  <a:pt x="13239" y="13193"/>
                </a:lnTo>
                <a:cubicBezTo>
                  <a:pt x="13239" y="13193"/>
                  <a:pt x="14074" y="12955"/>
                  <a:pt x="14139" y="12932"/>
                </a:cubicBezTo>
                <a:cubicBezTo>
                  <a:pt x="14206" y="12911"/>
                  <a:pt x="14322" y="12323"/>
                  <a:pt x="14322" y="12323"/>
                </a:cubicBezTo>
                <a:lnTo>
                  <a:pt x="14074" y="11668"/>
                </a:lnTo>
                <a:lnTo>
                  <a:pt x="14183" y="10449"/>
                </a:lnTo>
                <a:lnTo>
                  <a:pt x="15599" y="10884"/>
                </a:lnTo>
                <a:lnTo>
                  <a:pt x="16092" y="11363"/>
                </a:lnTo>
                <a:lnTo>
                  <a:pt x="16603" y="11168"/>
                </a:lnTo>
                <a:lnTo>
                  <a:pt x="16603" y="10558"/>
                </a:lnTo>
                <a:lnTo>
                  <a:pt x="16092" y="9970"/>
                </a:lnTo>
                <a:lnTo>
                  <a:pt x="12943" y="8772"/>
                </a:lnTo>
                <a:lnTo>
                  <a:pt x="13239" y="8449"/>
                </a:lnTo>
                <a:lnTo>
                  <a:pt x="12964" y="8131"/>
                </a:lnTo>
                <a:lnTo>
                  <a:pt x="11656" y="7965"/>
                </a:lnTo>
                <a:lnTo>
                  <a:pt x="10067" y="6484"/>
                </a:lnTo>
                <a:lnTo>
                  <a:pt x="10197" y="5929"/>
                </a:lnTo>
                <a:lnTo>
                  <a:pt x="9762" y="5112"/>
                </a:lnTo>
                <a:lnTo>
                  <a:pt x="8325" y="4415"/>
                </a:lnTo>
                <a:lnTo>
                  <a:pt x="8519" y="3108"/>
                </a:lnTo>
                <a:lnTo>
                  <a:pt x="8346" y="2754"/>
                </a:lnTo>
                <a:lnTo>
                  <a:pt x="8542" y="2367"/>
                </a:lnTo>
                <a:lnTo>
                  <a:pt x="10669" y="1874"/>
                </a:lnTo>
                <a:lnTo>
                  <a:pt x="10420" y="1597"/>
                </a:lnTo>
                <a:lnTo>
                  <a:pt x="10516" y="957"/>
                </a:lnTo>
                <a:lnTo>
                  <a:pt x="10149" y="773"/>
                </a:lnTo>
                <a:lnTo>
                  <a:pt x="9337" y="760"/>
                </a:lnTo>
                <a:lnTo>
                  <a:pt x="8723" y="106"/>
                </a:lnTo>
                <a:lnTo>
                  <a:pt x="7649" y="1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6569;p36">
            <a:extLst>
              <a:ext uri="{FF2B5EF4-FFF2-40B4-BE49-F238E27FC236}">
                <a16:creationId xmlns:a16="http://schemas.microsoft.com/office/drawing/2014/main" id="{8EE465A1-07F2-F8CC-D33B-77EBB268F9C1}"/>
              </a:ext>
            </a:extLst>
          </p:cNvPr>
          <p:cNvSpPr/>
          <p:nvPr/>
        </p:nvSpPr>
        <p:spPr>
          <a:xfrm>
            <a:off x="5952474" y="3738514"/>
            <a:ext cx="280231" cy="146381"/>
          </a:xfrm>
          <a:custGeom>
            <a:avLst/>
            <a:gdLst/>
            <a:ahLst/>
            <a:cxnLst/>
            <a:rect l="l" t="t" r="r" b="b"/>
            <a:pathLst>
              <a:path w="5339" h="2789" extrusionOk="0">
                <a:moveTo>
                  <a:pt x="610" y="0"/>
                </a:moveTo>
                <a:lnTo>
                  <a:pt x="1" y="567"/>
                </a:lnTo>
                <a:lnTo>
                  <a:pt x="239" y="979"/>
                </a:lnTo>
                <a:lnTo>
                  <a:pt x="1199" y="1220"/>
                </a:lnTo>
                <a:lnTo>
                  <a:pt x="1961" y="1939"/>
                </a:lnTo>
                <a:lnTo>
                  <a:pt x="2973" y="1960"/>
                </a:lnTo>
                <a:lnTo>
                  <a:pt x="3617" y="2788"/>
                </a:lnTo>
                <a:lnTo>
                  <a:pt x="4335" y="2788"/>
                </a:lnTo>
                <a:lnTo>
                  <a:pt x="4793" y="2157"/>
                </a:lnTo>
                <a:lnTo>
                  <a:pt x="4857" y="1023"/>
                </a:lnTo>
                <a:lnTo>
                  <a:pt x="5338" y="588"/>
                </a:lnTo>
                <a:lnTo>
                  <a:pt x="5338" y="251"/>
                </a:lnTo>
                <a:lnTo>
                  <a:pt x="4205" y="251"/>
                </a:lnTo>
                <a:cubicBezTo>
                  <a:pt x="4205" y="251"/>
                  <a:pt x="2985" y="479"/>
                  <a:pt x="2898" y="500"/>
                </a:cubicBezTo>
                <a:cubicBezTo>
                  <a:pt x="2896" y="501"/>
                  <a:pt x="2893" y="501"/>
                  <a:pt x="2891" y="501"/>
                </a:cubicBezTo>
                <a:cubicBezTo>
                  <a:pt x="2761" y="501"/>
                  <a:pt x="1655" y="0"/>
                  <a:pt x="1655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6570;p36">
            <a:extLst>
              <a:ext uri="{FF2B5EF4-FFF2-40B4-BE49-F238E27FC236}">
                <a16:creationId xmlns:a16="http://schemas.microsoft.com/office/drawing/2014/main" id="{1125369C-0F7A-2A4D-8453-C6E1D202D624}"/>
              </a:ext>
            </a:extLst>
          </p:cNvPr>
          <p:cNvSpPr/>
          <p:nvPr/>
        </p:nvSpPr>
        <p:spPr>
          <a:xfrm>
            <a:off x="5196521" y="3268767"/>
            <a:ext cx="52540" cy="31701"/>
          </a:xfrm>
          <a:custGeom>
            <a:avLst/>
            <a:gdLst/>
            <a:ahLst/>
            <a:cxnLst/>
            <a:rect l="l" t="t" r="r" b="b"/>
            <a:pathLst>
              <a:path w="1001" h="604" extrusionOk="0">
                <a:moveTo>
                  <a:pt x="918" y="0"/>
                </a:moveTo>
                <a:lnTo>
                  <a:pt x="85" y="42"/>
                </a:lnTo>
                <a:lnTo>
                  <a:pt x="1" y="167"/>
                </a:lnTo>
                <a:lnTo>
                  <a:pt x="32" y="409"/>
                </a:lnTo>
                <a:lnTo>
                  <a:pt x="566" y="604"/>
                </a:lnTo>
                <a:lnTo>
                  <a:pt x="1001" y="458"/>
                </a:lnTo>
                <a:lnTo>
                  <a:pt x="918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6571;p36">
            <a:extLst>
              <a:ext uri="{FF2B5EF4-FFF2-40B4-BE49-F238E27FC236}">
                <a16:creationId xmlns:a16="http://schemas.microsoft.com/office/drawing/2014/main" id="{48AFF915-3D31-2086-AEDA-0589FB3A80FC}"/>
              </a:ext>
            </a:extLst>
          </p:cNvPr>
          <p:cNvSpPr/>
          <p:nvPr/>
        </p:nvSpPr>
        <p:spPr>
          <a:xfrm>
            <a:off x="4279017" y="3023029"/>
            <a:ext cx="1038885" cy="638795"/>
          </a:xfrm>
          <a:custGeom>
            <a:avLst/>
            <a:gdLst/>
            <a:ahLst/>
            <a:cxnLst/>
            <a:rect l="l" t="t" r="r" b="b"/>
            <a:pathLst>
              <a:path w="19793" h="12171" extrusionOk="0">
                <a:moveTo>
                  <a:pt x="4610" y="1"/>
                </a:moveTo>
                <a:lnTo>
                  <a:pt x="3777" y="311"/>
                </a:lnTo>
                <a:lnTo>
                  <a:pt x="4103" y="866"/>
                </a:lnTo>
                <a:lnTo>
                  <a:pt x="3122" y="1748"/>
                </a:lnTo>
                <a:lnTo>
                  <a:pt x="3368" y="1912"/>
                </a:lnTo>
                <a:lnTo>
                  <a:pt x="3629" y="1748"/>
                </a:lnTo>
                <a:lnTo>
                  <a:pt x="4038" y="1878"/>
                </a:lnTo>
                <a:lnTo>
                  <a:pt x="4168" y="2222"/>
                </a:lnTo>
                <a:lnTo>
                  <a:pt x="6014" y="2729"/>
                </a:lnTo>
                <a:lnTo>
                  <a:pt x="5851" y="3185"/>
                </a:lnTo>
                <a:lnTo>
                  <a:pt x="6079" y="3496"/>
                </a:lnTo>
                <a:lnTo>
                  <a:pt x="4789" y="4035"/>
                </a:lnTo>
                <a:lnTo>
                  <a:pt x="2959" y="5996"/>
                </a:lnTo>
                <a:lnTo>
                  <a:pt x="2566" y="6012"/>
                </a:lnTo>
                <a:lnTo>
                  <a:pt x="2289" y="6258"/>
                </a:lnTo>
                <a:lnTo>
                  <a:pt x="2436" y="6698"/>
                </a:lnTo>
                <a:lnTo>
                  <a:pt x="1341" y="7679"/>
                </a:lnTo>
                <a:lnTo>
                  <a:pt x="1587" y="8119"/>
                </a:lnTo>
                <a:lnTo>
                  <a:pt x="655" y="8446"/>
                </a:lnTo>
                <a:lnTo>
                  <a:pt x="1" y="9149"/>
                </a:lnTo>
                <a:lnTo>
                  <a:pt x="1277" y="10700"/>
                </a:lnTo>
                <a:lnTo>
                  <a:pt x="720" y="11404"/>
                </a:lnTo>
                <a:lnTo>
                  <a:pt x="1341" y="11992"/>
                </a:lnTo>
                <a:lnTo>
                  <a:pt x="2501" y="11549"/>
                </a:lnTo>
                <a:lnTo>
                  <a:pt x="3171" y="11648"/>
                </a:lnTo>
                <a:lnTo>
                  <a:pt x="4233" y="11370"/>
                </a:lnTo>
                <a:lnTo>
                  <a:pt x="7500" y="12171"/>
                </a:lnTo>
                <a:lnTo>
                  <a:pt x="8253" y="11469"/>
                </a:lnTo>
                <a:lnTo>
                  <a:pt x="10049" y="11355"/>
                </a:lnTo>
                <a:lnTo>
                  <a:pt x="12418" y="9802"/>
                </a:lnTo>
                <a:lnTo>
                  <a:pt x="12320" y="8675"/>
                </a:lnTo>
                <a:lnTo>
                  <a:pt x="15522" y="6763"/>
                </a:lnTo>
                <a:lnTo>
                  <a:pt x="18641" y="6437"/>
                </a:lnTo>
                <a:lnTo>
                  <a:pt x="19792" y="5670"/>
                </a:lnTo>
                <a:lnTo>
                  <a:pt x="19792" y="5286"/>
                </a:lnTo>
                <a:lnTo>
                  <a:pt x="18482" y="5140"/>
                </a:lnTo>
                <a:lnTo>
                  <a:pt x="18047" y="5286"/>
                </a:lnTo>
                <a:lnTo>
                  <a:pt x="17513" y="5091"/>
                </a:lnTo>
                <a:lnTo>
                  <a:pt x="17482" y="4849"/>
                </a:lnTo>
                <a:lnTo>
                  <a:pt x="16982" y="4245"/>
                </a:lnTo>
                <a:lnTo>
                  <a:pt x="15587" y="4036"/>
                </a:lnTo>
                <a:lnTo>
                  <a:pt x="13546" y="2515"/>
                </a:lnTo>
                <a:cubicBezTo>
                  <a:pt x="13546" y="2515"/>
                  <a:pt x="11830" y="2010"/>
                  <a:pt x="11814" y="1961"/>
                </a:cubicBezTo>
                <a:lnTo>
                  <a:pt x="11537" y="1684"/>
                </a:lnTo>
                <a:lnTo>
                  <a:pt x="6440" y="1"/>
                </a:lnTo>
                <a:lnTo>
                  <a:pt x="5589" y="1"/>
                </a:lnTo>
                <a:lnTo>
                  <a:pt x="5214" y="327"/>
                </a:lnTo>
                <a:lnTo>
                  <a:pt x="4610" y="1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6573;p36">
            <a:extLst>
              <a:ext uri="{FF2B5EF4-FFF2-40B4-BE49-F238E27FC236}">
                <a16:creationId xmlns:a16="http://schemas.microsoft.com/office/drawing/2014/main" id="{687BD8CF-DA5B-249A-7F71-AB0B8E7CBB81}"/>
              </a:ext>
            </a:extLst>
          </p:cNvPr>
          <p:cNvSpPr/>
          <p:nvPr/>
        </p:nvSpPr>
        <p:spPr>
          <a:xfrm>
            <a:off x="8146431" y="3123329"/>
            <a:ext cx="599197" cy="153729"/>
          </a:xfrm>
          <a:custGeom>
            <a:avLst/>
            <a:gdLst/>
            <a:ahLst/>
            <a:cxnLst/>
            <a:rect l="l" t="t" r="r" b="b"/>
            <a:pathLst>
              <a:path w="11416" h="2929" extrusionOk="0">
                <a:moveTo>
                  <a:pt x="1143" y="1"/>
                </a:moveTo>
                <a:lnTo>
                  <a:pt x="0" y="648"/>
                </a:lnTo>
                <a:lnTo>
                  <a:pt x="2869" y="1143"/>
                </a:lnTo>
                <a:lnTo>
                  <a:pt x="4336" y="2480"/>
                </a:lnTo>
                <a:lnTo>
                  <a:pt x="4076" y="2929"/>
                </a:lnTo>
                <a:cubicBezTo>
                  <a:pt x="4076" y="2929"/>
                  <a:pt x="5591" y="2739"/>
                  <a:pt x="5708" y="2717"/>
                </a:cubicBezTo>
                <a:cubicBezTo>
                  <a:pt x="5714" y="2715"/>
                  <a:pt x="5723" y="2715"/>
                  <a:pt x="5735" y="2715"/>
                </a:cubicBezTo>
                <a:cubicBezTo>
                  <a:pt x="5968" y="2715"/>
                  <a:pt x="7319" y="2929"/>
                  <a:pt x="7319" y="2929"/>
                </a:cubicBezTo>
                <a:lnTo>
                  <a:pt x="9521" y="1817"/>
                </a:lnTo>
                <a:lnTo>
                  <a:pt x="11416" y="1959"/>
                </a:lnTo>
                <a:lnTo>
                  <a:pt x="11000" y="801"/>
                </a:lnTo>
                <a:lnTo>
                  <a:pt x="9515" y="801"/>
                </a:lnTo>
                <a:lnTo>
                  <a:pt x="8715" y="267"/>
                </a:lnTo>
                <a:lnTo>
                  <a:pt x="8145" y="420"/>
                </a:lnTo>
                <a:lnTo>
                  <a:pt x="6966" y="420"/>
                </a:lnTo>
                <a:lnTo>
                  <a:pt x="6433" y="648"/>
                </a:lnTo>
                <a:lnTo>
                  <a:pt x="1143" y="1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6574;p36">
            <a:extLst>
              <a:ext uri="{FF2B5EF4-FFF2-40B4-BE49-F238E27FC236}">
                <a16:creationId xmlns:a16="http://schemas.microsoft.com/office/drawing/2014/main" id="{C717BA77-3317-12CE-5AC2-247B4E2470F7}"/>
              </a:ext>
            </a:extLst>
          </p:cNvPr>
          <p:cNvSpPr/>
          <p:nvPr/>
        </p:nvSpPr>
        <p:spPr>
          <a:xfrm>
            <a:off x="8530627" y="3243679"/>
            <a:ext cx="313088" cy="161391"/>
          </a:xfrm>
          <a:custGeom>
            <a:avLst/>
            <a:gdLst/>
            <a:ahLst/>
            <a:cxnLst/>
            <a:rect l="l" t="t" r="r" b="b"/>
            <a:pathLst>
              <a:path w="5965" h="3075" extrusionOk="0">
                <a:moveTo>
                  <a:pt x="1257" y="1"/>
                </a:moveTo>
                <a:lnTo>
                  <a:pt x="1" y="636"/>
                </a:lnTo>
                <a:lnTo>
                  <a:pt x="402" y="1322"/>
                </a:lnTo>
                <a:lnTo>
                  <a:pt x="260" y="1726"/>
                </a:lnTo>
                <a:lnTo>
                  <a:pt x="1041" y="2127"/>
                </a:lnTo>
                <a:lnTo>
                  <a:pt x="1727" y="1985"/>
                </a:lnTo>
                <a:cubicBezTo>
                  <a:pt x="1727" y="1985"/>
                  <a:pt x="2627" y="2294"/>
                  <a:pt x="2769" y="2294"/>
                </a:cubicBezTo>
                <a:cubicBezTo>
                  <a:pt x="2911" y="2294"/>
                  <a:pt x="4687" y="3075"/>
                  <a:pt x="4687" y="3075"/>
                </a:cubicBezTo>
                <a:lnTo>
                  <a:pt x="5350" y="3075"/>
                </a:lnTo>
                <a:lnTo>
                  <a:pt x="5964" y="2673"/>
                </a:lnTo>
                <a:lnTo>
                  <a:pt x="5657" y="2175"/>
                </a:lnTo>
                <a:lnTo>
                  <a:pt x="4285" y="1417"/>
                </a:lnTo>
                <a:lnTo>
                  <a:pt x="3124" y="257"/>
                </a:lnTo>
                <a:lnTo>
                  <a:pt x="1257" y="1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6575;p36">
            <a:extLst>
              <a:ext uri="{FF2B5EF4-FFF2-40B4-BE49-F238E27FC236}">
                <a16:creationId xmlns:a16="http://schemas.microsoft.com/office/drawing/2014/main" id="{142DE861-D890-45AD-B007-22B5F6204592}"/>
              </a:ext>
            </a:extLst>
          </p:cNvPr>
          <p:cNvSpPr/>
          <p:nvPr/>
        </p:nvSpPr>
        <p:spPr>
          <a:xfrm>
            <a:off x="8596549" y="3133354"/>
            <a:ext cx="452810" cy="244370"/>
          </a:xfrm>
          <a:custGeom>
            <a:avLst/>
            <a:gdLst/>
            <a:ahLst/>
            <a:cxnLst/>
            <a:rect l="l" t="t" r="r" b="b"/>
            <a:pathLst>
              <a:path w="8627" h="4656" extrusionOk="0">
                <a:moveTo>
                  <a:pt x="4859" y="1"/>
                </a:moveTo>
                <a:lnTo>
                  <a:pt x="4364" y="952"/>
                </a:lnTo>
                <a:lnTo>
                  <a:pt x="2424" y="610"/>
                </a:lnTo>
                <a:lnTo>
                  <a:pt x="2624" y="1168"/>
                </a:lnTo>
                <a:lnTo>
                  <a:pt x="2840" y="1768"/>
                </a:lnTo>
                <a:lnTo>
                  <a:pt x="945" y="1626"/>
                </a:lnTo>
                <a:lnTo>
                  <a:pt x="1" y="2103"/>
                </a:lnTo>
                <a:lnTo>
                  <a:pt x="1868" y="2359"/>
                </a:lnTo>
                <a:lnTo>
                  <a:pt x="3029" y="3519"/>
                </a:lnTo>
                <a:lnTo>
                  <a:pt x="4401" y="4277"/>
                </a:lnTo>
                <a:lnTo>
                  <a:pt x="5254" y="4229"/>
                </a:lnTo>
                <a:lnTo>
                  <a:pt x="6107" y="2952"/>
                </a:lnTo>
                <a:lnTo>
                  <a:pt x="7030" y="4656"/>
                </a:lnTo>
                <a:lnTo>
                  <a:pt x="7645" y="4656"/>
                </a:lnTo>
                <a:lnTo>
                  <a:pt x="7858" y="4443"/>
                </a:lnTo>
                <a:lnTo>
                  <a:pt x="8402" y="4656"/>
                </a:lnTo>
                <a:lnTo>
                  <a:pt x="8626" y="4419"/>
                </a:lnTo>
                <a:lnTo>
                  <a:pt x="8142" y="3945"/>
                </a:lnTo>
                <a:lnTo>
                  <a:pt x="8307" y="3424"/>
                </a:lnTo>
                <a:cubicBezTo>
                  <a:pt x="8307" y="3424"/>
                  <a:pt x="7810" y="1862"/>
                  <a:pt x="7810" y="1791"/>
                </a:cubicBezTo>
                <a:cubicBezTo>
                  <a:pt x="7810" y="1720"/>
                  <a:pt x="8307" y="1275"/>
                  <a:pt x="8307" y="1275"/>
                </a:cubicBezTo>
                <a:lnTo>
                  <a:pt x="8165" y="1104"/>
                </a:lnTo>
                <a:lnTo>
                  <a:pt x="7337" y="1275"/>
                </a:lnTo>
                <a:lnTo>
                  <a:pt x="4859" y="1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6576;p36">
            <a:extLst>
              <a:ext uri="{FF2B5EF4-FFF2-40B4-BE49-F238E27FC236}">
                <a16:creationId xmlns:a16="http://schemas.microsoft.com/office/drawing/2014/main" id="{283E0E06-4D11-0C73-6F7F-F9B7572FA20C}"/>
              </a:ext>
            </a:extLst>
          </p:cNvPr>
          <p:cNvSpPr/>
          <p:nvPr/>
        </p:nvSpPr>
        <p:spPr>
          <a:xfrm>
            <a:off x="6476019" y="1826146"/>
            <a:ext cx="52" cy="5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6577;p36">
            <a:extLst>
              <a:ext uri="{FF2B5EF4-FFF2-40B4-BE49-F238E27FC236}">
                <a16:creationId xmlns:a16="http://schemas.microsoft.com/office/drawing/2014/main" id="{5C2F9E4F-AFC0-92BA-026B-7954D4429156}"/>
              </a:ext>
            </a:extLst>
          </p:cNvPr>
          <p:cNvSpPr/>
          <p:nvPr/>
        </p:nvSpPr>
        <p:spPr>
          <a:xfrm>
            <a:off x="7381451" y="2490195"/>
            <a:ext cx="52" cy="5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6578;p36">
            <a:extLst>
              <a:ext uri="{FF2B5EF4-FFF2-40B4-BE49-F238E27FC236}">
                <a16:creationId xmlns:a16="http://schemas.microsoft.com/office/drawing/2014/main" id="{C1DE1DC1-B87D-1ECC-75FD-7217A77B91C3}"/>
              </a:ext>
            </a:extLst>
          </p:cNvPr>
          <p:cNvSpPr/>
          <p:nvPr/>
        </p:nvSpPr>
        <p:spPr>
          <a:xfrm>
            <a:off x="7381451" y="2490195"/>
            <a:ext cx="52" cy="5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6579;p36">
            <a:extLst>
              <a:ext uri="{FF2B5EF4-FFF2-40B4-BE49-F238E27FC236}">
                <a16:creationId xmlns:a16="http://schemas.microsoft.com/office/drawing/2014/main" id="{978C6B6C-38AF-A9FC-CED0-EF36273AD0F9}"/>
              </a:ext>
            </a:extLst>
          </p:cNvPr>
          <p:cNvSpPr/>
          <p:nvPr/>
        </p:nvSpPr>
        <p:spPr>
          <a:xfrm>
            <a:off x="8573928" y="3145321"/>
            <a:ext cx="52" cy="5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6580;p36">
            <a:extLst>
              <a:ext uri="{FF2B5EF4-FFF2-40B4-BE49-F238E27FC236}">
                <a16:creationId xmlns:a16="http://schemas.microsoft.com/office/drawing/2014/main" id="{4A3AE208-87CC-F8AD-9AD7-F5308C1835D6}"/>
              </a:ext>
            </a:extLst>
          </p:cNvPr>
          <p:cNvSpPr/>
          <p:nvPr/>
        </p:nvSpPr>
        <p:spPr>
          <a:xfrm>
            <a:off x="8573928" y="3145321"/>
            <a:ext cx="52" cy="5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6581;p36">
            <a:extLst>
              <a:ext uri="{FF2B5EF4-FFF2-40B4-BE49-F238E27FC236}">
                <a16:creationId xmlns:a16="http://schemas.microsoft.com/office/drawing/2014/main" id="{BB0B6CA7-04A9-C49A-A910-641AE9B3ACE2}"/>
              </a:ext>
            </a:extLst>
          </p:cNvPr>
          <p:cNvSpPr/>
          <p:nvPr/>
        </p:nvSpPr>
        <p:spPr>
          <a:xfrm>
            <a:off x="8573928" y="3145321"/>
            <a:ext cx="52" cy="5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6582;p36">
            <a:extLst>
              <a:ext uri="{FF2B5EF4-FFF2-40B4-BE49-F238E27FC236}">
                <a16:creationId xmlns:a16="http://schemas.microsoft.com/office/drawing/2014/main" id="{9DC657AE-ECA2-7833-93F8-01B68C49FB2A}"/>
              </a:ext>
            </a:extLst>
          </p:cNvPr>
          <p:cNvSpPr/>
          <p:nvPr/>
        </p:nvSpPr>
        <p:spPr>
          <a:xfrm>
            <a:off x="8573928" y="3145321"/>
            <a:ext cx="52" cy="5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6583;p36">
            <a:extLst>
              <a:ext uri="{FF2B5EF4-FFF2-40B4-BE49-F238E27FC236}">
                <a16:creationId xmlns:a16="http://schemas.microsoft.com/office/drawing/2014/main" id="{B00545DB-6B8D-8004-25ED-D67D07ED416C}"/>
              </a:ext>
            </a:extLst>
          </p:cNvPr>
          <p:cNvSpPr/>
          <p:nvPr/>
        </p:nvSpPr>
        <p:spPr>
          <a:xfrm>
            <a:off x="7381451" y="2490195"/>
            <a:ext cx="52" cy="5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6584;p36">
            <a:extLst>
              <a:ext uri="{FF2B5EF4-FFF2-40B4-BE49-F238E27FC236}">
                <a16:creationId xmlns:a16="http://schemas.microsoft.com/office/drawing/2014/main" id="{A788043F-A339-167C-41B1-647356512685}"/>
              </a:ext>
            </a:extLst>
          </p:cNvPr>
          <p:cNvSpPr/>
          <p:nvPr/>
        </p:nvSpPr>
        <p:spPr>
          <a:xfrm>
            <a:off x="7191715" y="2372364"/>
            <a:ext cx="52" cy="5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6585;p36">
            <a:extLst>
              <a:ext uri="{FF2B5EF4-FFF2-40B4-BE49-F238E27FC236}">
                <a16:creationId xmlns:a16="http://schemas.microsoft.com/office/drawing/2014/main" id="{B1A6AE35-E055-0A5B-D8D9-503CA255F380}"/>
              </a:ext>
            </a:extLst>
          </p:cNvPr>
          <p:cNvSpPr/>
          <p:nvPr/>
        </p:nvSpPr>
        <p:spPr>
          <a:xfrm>
            <a:off x="7381451" y="2490195"/>
            <a:ext cx="52" cy="5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6586;p36">
            <a:extLst>
              <a:ext uri="{FF2B5EF4-FFF2-40B4-BE49-F238E27FC236}">
                <a16:creationId xmlns:a16="http://schemas.microsoft.com/office/drawing/2014/main" id="{4CD79DC0-0190-284A-350C-9674D78537A7}"/>
              </a:ext>
            </a:extLst>
          </p:cNvPr>
          <p:cNvSpPr/>
          <p:nvPr/>
        </p:nvSpPr>
        <p:spPr>
          <a:xfrm>
            <a:off x="7381451" y="2490195"/>
            <a:ext cx="52" cy="5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6587;p36">
            <a:extLst>
              <a:ext uri="{FF2B5EF4-FFF2-40B4-BE49-F238E27FC236}">
                <a16:creationId xmlns:a16="http://schemas.microsoft.com/office/drawing/2014/main" id="{938427A2-7324-277B-1B2D-C50E5E1CE742}"/>
              </a:ext>
            </a:extLst>
          </p:cNvPr>
          <p:cNvSpPr/>
          <p:nvPr/>
        </p:nvSpPr>
        <p:spPr>
          <a:xfrm>
            <a:off x="7381451" y="2490195"/>
            <a:ext cx="52" cy="5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6588;p36">
            <a:extLst>
              <a:ext uri="{FF2B5EF4-FFF2-40B4-BE49-F238E27FC236}">
                <a16:creationId xmlns:a16="http://schemas.microsoft.com/office/drawing/2014/main" id="{5CD77517-ACC2-E057-22B8-4AF600CB48BB}"/>
              </a:ext>
            </a:extLst>
          </p:cNvPr>
          <p:cNvSpPr/>
          <p:nvPr/>
        </p:nvSpPr>
        <p:spPr>
          <a:xfrm>
            <a:off x="5670993" y="3126636"/>
            <a:ext cx="52" cy="52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miter lim="175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6589;p36">
            <a:extLst>
              <a:ext uri="{FF2B5EF4-FFF2-40B4-BE49-F238E27FC236}">
                <a16:creationId xmlns:a16="http://schemas.microsoft.com/office/drawing/2014/main" id="{DC35F910-B6AD-B047-2997-04887C32B2CF}"/>
              </a:ext>
            </a:extLst>
          </p:cNvPr>
          <p:cNvSpPr/>
          <p:nvPr/>
        </p:nvSpPr>
        <p:spPr>
          <a:xfrm>
            <a:off x="5170278" y="3245831"/>
            <a:ext cx="52" cy="52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miter lim="175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6590;p36">
            <a:extLst>
              <a:ext uri="{FF2B5EF4-FFF2-40B4-BE49-F238E27FC236}">
                <a16:creationId xmlns:a16="http://schemas.microsoft.com/office/drawing/2014/main" id="{80E66F6A-2EDF-6CC1-732A-84F08A04F9CC}"/>
              </a:ext>
            </a:extLst>
          </p:cNvPr>
          <p:cNvSpPr/>
          <p:nvPr/>
        </p:nvSpPr>
        <p:spPr>
          <a:xfrm>
            <a:off x="5200930" y="3270971"/>
            <a:ext cx="52" cy="52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miter lim="175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6591;p36">
            <a:extLst>
              <a:ext uri="{FF2B5EF4-FFF2-40B4-BE49-F238E27FC236}">
                <a16:creationId xmlns:a16="http://schemas.microsoft.com/office/drawing/2014/main" id="{5CDB8CFB-7353-0ABD-0A3B-373DBAE95BE7}"/>
              </a:ext>
            </a:extLst>
          </p:cNvPr>
          <p:cNvSpPr/>
          <p:nvPr/>
        </p:nvSpPr>
        <p:spPr>
          <a:xfrm>
            <a:off x="5899621" y="2627235"/>
            <a:ext cx="52" cy="52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miter lim="175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6592;p36">
            <a:extLst>
              <a:ext uri="{FF2B5EF4-FFF2-40B4-BE49-F238E27FC236}">
                <a16:creationId xmlns:a16="http://schemas.microsoft.com/office/drawing/2014/main" id="{FA8A6181-1AE5-8DF0-A47B-01D8C72D60B4}"/>
              </a:ext>
            </a:extLst>
          </p:cNvPr>
          <p:cNvSpPr/>
          <p:nvPr/>
        </p:nvSpPr>
        <p:spPr>
          <a:xfrm>
            <a:off x="6408680" y="1922929"/>
            <a:ext cx="52" cy="5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6593;p36">
            <a:extLst>
              <a:ext uri="{FF2B5EF4-FFF2-40B4-BE49-F238E27FC236}">
                <a16:creationId xmlns:a16="http://schemas.microsoft.com/office/drawing/2014/main" id="{5606A7A5-3F24-41A2-3CBC-0BF946D8DFCE}"/>
              </a:ext>
            </a:extLst>
          </p:cNvPr>
          <p:cNvSpPr/>
          <p:nvPr/>
        </p:nvSpPr>
        <p:spPr>
          <a:xfrm>
            <a:off x="6408680" y="1922929"/>
            <a:ext cx="52" cy="5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6594;p36">
            <a:extLst>
              <a:ext uri="{FF2B5EF4-FFF2-40B4-BE49-F238E27FC236}">
                <a16:creationId xmlns:a16="http://schemas.microsoft.com/office/drawing/2014/main" id="{F305E1A2-36EB-21F0-4EF3-39340DE946E4}"/>
              </a:ext>
            </a:extLst>
          </p:cNvPr>
          <p:cNvSpPr/>
          <p:nvPr/>
        </p:nvSpPr>
        <p:spPr>
          <a:xfrm>
            <a:off x="6810196" y="1741172"/>
            <a:ext cx="52" cy="5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6595;p36">
            <a:extLst>
              <a:ext uri="{FF2B5EF4-FFF2-40B4-BE49-F238E27FC236}">
                <a16:creationId xmlns:a16="http://schemas.microsoft.com/office/drawing/2014/main" id="{D238B9E3-3707-B51B-D28B-0EA8F4428484}"/>
              </a:ext>
            </a:extLst>
          </p:cNvPr>
          <p:cNvSpPr/>
          <p:nvPr/>
        </p:nvSpPr>
        <p:spPr>
          <a:xfrm>
            <a:off x="6810196" y="1741172"/>
            <a:ext cx="52" cy="5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6596;p36">
            <a:extLst>
              <a:ext uri="{FF2B5EF4-FFF2-40B4-BE49-F238E27FC236}">
                <a16:creationId xmlns:a16="http://schemas.microsoft.com/office/drawing/2014/main" id="{8355FDA7-7C70-8C3D-229D-92FCD95EFA63}"/>
              </a:ext>
            </a:extLst>
          </p:cNvPr>
          <p:cNvSpPr/>
          <p:nvPr/>
        </p:nvSpPr>
        <p:spPr>
          <a:xfrm>
            <a:off x="6810196" y="1741172"/>
            <a:ext cx="52" cy="5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6597;p36">
            <a:extLst>
              <a:ext uri="{FF2B5EF4-FFF2-40B4-BE49-F238E27FC236}">
                <a16:creationId xmlns:a16="http://schemas.microsoft.com/office/drawing/2014/main" id="{9EF10607-8FCC-AC72-3902-8677F273E9EF}"/>
              </a:ext>
            </a:extLst>
          </p:cNvPr>
          <p:cNvSpPr/>
          <p:nvPr/>
        </p:nvSpPr>
        <p:spPr>
          <a:xfrm>
            <a:off x="6810196" y="1741172"/>
            <a:ext cx="52" cy="5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6598;p36">
            <a:extLst>
              <a:ext uri="{FF2B5EF4-FFF2-40B4-BE49-F238E27FC236}">
                <a16:creationId xmlns:a16="http://schemas.microsoft.com/office/drawing/2014/main" id="{7558AE95-9F18-578C-6BDB-0D7DE9BF90FE}"/>
              </a:ext>
            </a:extLst>
          </p:cNvPr>
          <p:cNvSpPr/>
          <p:nvPr/>
        </p:nvSpPr>
        <p:spPr>
          <a:xfrm>
            <a:off x="6810196" y="1741172"/>
            <a:ext cx="52" cy="5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6599;p36">
            <a:extLst>
              <a:ext uri="{FF2B5EF4-FFF2-40B4-BE49-F238E27FC236}">
                <a16:creationId xmlns:a16="http://schemas.microsoft.com/office/drawing/2014/main" id="{DF8DE942-A28E-A6CC-32F7-92B3AC423805}"/>
              </a:ext>
            </a:extLst>
          </p:cNvPr>
          <p:cNvSpPr/>
          <p:nvPr/>
        </p:nvSpPr>
        <p:spPr>
          <a:xfrm>
            <a:off x="6817754" y="1697871"/>
            <a:ext cx="52" cy="5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6600;p36">
            <a:extLst>
              <a:ext uri="{FF2B5EF4-FFF2-40B4-BE49-F238E27FC236}">
                <a16:creationId xmlns:a16="http://schemas.microsoft.com/office/drawing/2014/main" id="{92FAAD45-F49E-73CA-FD1A-5FF2B3BE2F72}"/>
              </a:ext>
            </a:extLst>
          </p:cNvPr>
          <p:cNvSpPr/>
          <p:nvPr/>
        </p:nvSpPr>
        <p:spPr>
          <a:xfrm>
            <a:off x="6925350" y="2527512"/>
            <a:ext cx="52" cy="5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6601;p36">
            <a:extLst>
              <a:ext uri="{FF2B5EF4-FFF2-40B4-BE49-F238E27FC236}">
                <a16:creationId xmlns:a16="http://schemas.microsoft.com/office/drawing/2014/main" id="{9DC0F043-A895-A398-A2E7-4D2452F69972}"/>
              </a:ext>
            </a:extLst>
          </p:cNvPr>
          <p:cNvSpPr/>
          <p:nvPr/>
        </p:nvSpPr>
        <p:spPr>
          <a:xfrm>
            <a:off x="7191715" y="2372364"/>
            <a:ext cx="52" cy="5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6602;p36">
            <a:extLst>
              <a:ext uri="{FF2B5EF4-FFF2-40B4-BE49-F238E27FC236}">
                <a16:creationId xmlns:a16="http://schemas.microsoft.com/office/drawing/2014/main" id="{C2A86F15-EFD3-52B8-760D-6B1A33759705}"/>
              </a:ext>
            </a:extLst>
          </p:cNvPr>
          <p:cNvSpPr/>
          <p:nvPr/>
        </p:nvSpPr>
        <p:spPr>
          <a:xfrm>
            <a:off x="6944035" y="2527512"/>
            <a:ext cx="52" cy="5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6603;p36">
            <a:extLst>
              <a:ext uri="{FF2B5EF4-FFF2-40B4-BE49-F238E27FC236}">
                <a16:creationId xmlns:a16="http://schemas.microsoft.com/office/drawing/2014/main" id="{3CB7FC75-7525-4E0B-D779-C80E9B96A0A9}"/>
              </a:ext>
            </a:extLst>
          </p:cNvPr>
          <p:cNvSpPr/>
          <p:nvPr/>
        </p:nvSpPr>
        <p:spPr>
          <a:xfrm>
            <a:off x="6944035" y="2527512"/>
            <a:ext cx="52" cy="5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6604;p36">
            <a:extLst>
              <a:ext uri="{FF2B5EF4-FFF2-40B4-BE49-F238E27FC236}">
                <a16:creationId xmlns:a16="http://schemas.microsoft.com/office/drawing/2014/main" id="{A41754B1-A27C-4477-D15A-403753363ECF}"/>
              </a:ext>
            </a:extLst>
          </p:cNvPr>
          <p:cNvSpPr/>
          <p:nvPr/>
        </p:nvSpPr>
        <p:spPr>
          <a:xfrm>
            <a:off x="6299142" y="2993007"/>
            <a:ext cx="52" cy="5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6605;p36">
            <a:extLst>
              <a:ext uri="{FF2B5EF4-FFF2-40B4-BE49-F238E27FC236}">
                <a16:creationId xmlns:a16="http://schemas.microsoft.com/office/drawing/2014/main" id="{2FD8D9D1-203C-BA3F-1080-E05C9E78CD85}"/>
              </a:ext>
            </a:extLst>
          </p:cNvPr>
          <p:cNvSpPr/>
          <p:nvPr/>
        </p:nvSpPr>
        <p:spPr>
          <a:xfrm>
            <a:off x="6457124" y="2968077"/>
            <a:ext cx="52" cy="5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6606;p36">
            <a:extLst>
              <a:ext uri="{FF2B5EF4-FFF2-40B4-BE49-F238E27FC236}">
                <a16:creationId xmlns:a16="http://schemas.microsoft.com/office/drawing/2014/main" id="{8EE3316A-8C78-0DBF-D4C8-DBCBC4505761}"/>
              </a:ext>
            </a:extLst>
          </p:cNvPr>
          <p:cNvSpPr/>
          <p:nvPr/>
        </p:nvSpPr>
        <p:spPr>
          <a:xfrm>
            <a:off x="8734219" y="2859193"/>
            <a:ext cx="52" cy="5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350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2330E0B2-5C2A-61D4-676C-DFC442970BC0}"/>
              </a:ext>
            </a:extLst>
          </p:cNvPr>
          <p:cNvSpPr txBox="1"/>
          <p:nvPr/>
        </p:nvSpPr>
        <p:spPr>
          <a:xfrm>
            <a:off x="0" y="-654996"/>
            <a:ext cx="4413115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sk-SK" sz="1600" b="1" i="0" dirty="0">
              <a:solidFill>
                <a:srgbClr val="222222"/>
              </a:solidFill>
              <a:effectLst/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sk-SK" sz="1600" b="1" dirty="0">
              <a:solidFill>
                <a:srgbClr val="222222"/>
              </a:solidFill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sk-SK" sz="1600" b="1" i="0" dirty="0">
              <a:solidFill>
                <a:srgbClr val="222222"/>
              </a:solidFill>
              <a:effectLst/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sk-SK" sz="1600" b="1" dirty="0">
              <a:solidFill>
                <a:srgbClr val="222222"/>
              </a:solidFill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b="0" i="0" dirty="0">
                <a:solidFill>
                  <a:srgbClr val="222222"/>
                </a:solidFill>
                <a:effectLst/>
                <a:latin typeface="Perpetua" panose="02020502060401020303" pitchFamily="18" charset="0"/>
              </a:rPr>
              <a:t>The Political Party Preference Survey presents election results if a parliamentary election were held in </a:t>
            </a:r>
            <a:r>
              <a:rPr lang="en-US" sz="1800" b="0" i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May 2023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Perpetua" panose="02020502060401020303" pitchFamily="18" charset="0"/>
              </a:rPr>
              <a:t>, as well as changes since November 2022 and since the 2022 parliamentary election</a:t>
            </a:r>
            <a:endParaRPr lang="sk-SK" sz="1800" b="1" i="0" dirty="0">
              <a:solidFill>
                <a:srgbClr val="222222"/>
              </a:solidFill>
              <a:effectLst/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1800" b="1" i="0" dirty="0" err="1">
                <a:solidFill>
                  <a:srgbClr val="C00000"/>
                </a:solidFill>
                <a:effectLst/>
                <a:latin typeface="Perpetua" panose="02020502060401020303" pitchFamily="18" charset="0"/>
              </a:rPr>
              <a:t>Social</a:t>
            </a:r>
            <a:r>
              <a:rPr lang="sk-SK" sz="1800" b="1" i="0" dirty="0">
                <a:solidFill>
                  <a:srgbClr val="C00000"/>
                </a:solidFill>
                <a:effectLst/>
                <a:latin typeface="Perpetua" panose="02020502060401020303" pitchFamily="18" charset="0"/>
              </a:rPr>
              <a:t> </a:t>
            </a:r>
            <a:r>
              <a:rPr lang="sk-SK" sz="1800" b="1" i="0" dirty="0" err="1">
                <a:solidFill>
                  <a:srgbClr val="C00000"/>
                </a:solidFill>
                <a:effectLst/>
                <a:latin typeface="Perpetua" panose="02020502060401020303" pitchFamily="18" charset="0"/>
              </a:rPr>
              <a:t>Democratic</a:t>
            </a:r>
            <a:r>
              <a:rPr lang="sk-SK" sz="1800" b="1" i="0" dirty="0">
                <a:solidFill>
                  <a:srgbClr val="C00000"/>
                </a:solidFill>
                <a:effectLst/>
                <a:latin typeface="Perpetua" panose="02020502060401020303" pitchFamily="18" charset="0"/>
              </a:rPr>
              <a:t> Party (S)</a:t>
            </a:r>
            <a:r>
              <a:rPr lang="sk-SK" sz="1800" b="0" i="0" dirty="0">
                <a:solidFill>
                  <a:srgbClr val="C00000"/>
                </a:solidFill>
                <a:effectLst/>
                <a:latin typeface="Perpetua" panose="02020502060401020303" pitchFamily="18" charset="0"/>
              </a:rPr>
              <a:t>: </a:t>
            </a:r>
            <a:r>
              <a:rPr lang="sk-SK" sz="1800" b="0" i="0" dirty="0">
                <a:solidFill>
                  <a:srgbClr val="222222"/>
                </a:solidFill>
                <a:effectLst/>
                <a:latin typeface="Perpetua" panose="02020502060401020303" pitchFamily="18" charset="0"/>
              </a:rPr>
              <a:t>38.6 percent ± 1.3 </a:t>
            </a:r>
            <a:r>
              <a:rPr lang="sk-SK" sz="1800" b="0" i="0" dirty="0" err="1">
                <a:solidFill>
                  <a:srgbClr val="222222"/>
                </a:solidFill>
                <a:effectLst/>
                <a:latin typeface="Perpetua" panose="02020502060401020303" pitchFamily="18" charset="0"/>
              </a:rPr>
              <a:t>percentage</a:t>
            </a:r>
            <a:r>
              <a:rPr lang="sk-SK" sz="1800" b="0" i="0" dirty="0">
                <a:solidFill>
                  <a:srgbClr val="222222"/>
                </a:solidFill>
                <a:effectLst/>
                <a:latin typeface="Perpetua" panose="02020502060401020303" pitchFamily="18" charset="0"/>
              </a:rPr>
              <a:t> point</a:t>
            </a:r>
            <a:br>
              <a:rPr lang="sk-SK" sz="1800" dirty="0">
                <a:latin typeface="Perpetua" panose="02020502060401020303" pitchFamily="18" charset="0"/>
              </a:rPr>
            </a:br>
            <a:r>
              <a:rPr lang="sk-SK" sz="1800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Perpetua" panose="02020502060401020303" pitchFamily="18" charset="0"/>
              </a:rPr>
              <a:t>Moderate</a:t>
            </a:r>
            <a:r>
              <a:rPr lang="sk-SK" sz="1800" b="1" i="0" dirty="0">
                <a:solidFill>
                  <a:schemeClr val="accent1">
                    <a:lumMod val="75000"/>
                  </a:schemeClr>
                </a:solidFill>
                <a:effectLst/>
                <a:latin typeface="Perpetua" panose="02020502060401020303" pitchFamily="18" charset="0"/>
              </a:rPr>
              <a:t> Party (M)</a:t>
            </a:r>
            <a:r>
              <a:rPr lang="sk-SK" sz="1800" b="0" i="0" dirty="0">
                <a:solidFill>
                  <a:schemeClr val="accent1">
                    <a:lumMod val="75000"/>
                  </a:schemeClr>
                </a:solidFill>
                <a:effectLst/>
                <a:latin typeface="Perpetua" panose="02020502060401020303" pitchFamily="18" charset="0"/>
              </a:rPr>
              <a:t>: </a:t>
            </a:r>
            <a:r>
              <a:rPr lang="sk-SK" sz="1800" b="0" i="0" dirty="0">
                <a:solidFill>
                  <a:srgbClr val="222222"/>
                </a:solidFill>
                <a:effectLst/>
                <a:latin typeface="Perpetua" panose="02020502060401020303" pitchFamily="18" charset="0"/>
              </a:rPr>
              <a:t>19.1 percent ± 1.0 </a:t>
            </a:r>
            <a:r>
              <a:rPr lang="sk-SK" sz="1800" b="0" i="0" dirty="0" err="1">
                <a:solidFill>
                  <a:srgbClr val="222222"/>
                </a:solidFill>
                <a:effectLst/>
                <a:latin typeface="Perpetua" panose="02020502060401020303" pitchFamily="18" charset="0"/>
              </a:rPr>
              <a:t>percentage</a:t>
            </a:r>
            <a:r>
              <a:rPr lang="sk-SK" sz="1800" b="0" i="0" dirty="0">
                <a:solidFill>
                  <a:srgbClr val="222222"/>
                </a:solidFill>
                <a:effectLst/>
                <a:latin typeface="Perpetua" panose="02020502060401020303" pitchFamily="18" charset="0"/>
              </a:rPr>
              <a:t> point</a:t>
            </a:r>
            <a:br>
              <a:rPr lang="sk-SK" sz="1800" dirty="0">
                <a:latin typeface="Perpetua" panose="02020502060401020303" pitchFamily="18" charset="0"/>
              </a:rPr>
            </a:br>
            <a:r>
              <a:rPr lang="sk-SK" sz="1800" b="1" i="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Sweden</a:t>
            </a:r>
            <a:r>
              <a:rPr lang="sk-SK" sz="1800" b="1" i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 </a:t>
            </a:r>
            <a:r>
              <a:rPr lang="sk-SK" sz="1800" b="1" i="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Democrats</a:t>
            </a:r>
            <a:r>
              <a:rPr lang="sk-SK" sz="1800" b="1" i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 (SD)</a:t>
            </a:r>
            <a:r>
              <a:rPr lang="sk-SK" sz="1800" b="0" i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anose="02020502060401020303" pitchFamily="18" charset="0"/>
              </a:rPr>
              <a:t>: </a:t>
            </a:r>
            <a:r>
              <a:rPr lang="sk-SK" sz="1800" b="0" i="0" dirty="0">
                <a:solidFill>
                  <a:srgbClr val="222222"/>
                </a:solidFill>
                <a:effectLst/>
                <a:latin typeface="Perpetua" panose="02020502060401020303" pitchFamily="18" charset="0"/>
              </a:rPr>
              <a:t>18.0 percent ± 1.0 </a:t>
            </a:r>
            <a:r>
              <a:rPr lang="sk-SK" sz="1800" b="0" i="0" dirty="0" err="1">
                <a:solidFill>
                  <a:srgbClr val="222222"/>
                </a:solidFill>
                <a:effectLst/>
                <a:latin typeface="Perpetua" panose="02020502060401020303" pitchFamily="18" charset="0"/>
              </a:rPr>
              <a:t>percentage</a:t>
            </a:r>
            <a:r>
              <a:rPr lang="sk-SK" sz="1800" b="0" i="0" dirty="0">
                <a:solidFill>
                  <a:srgbClr val="222222"/>
                </a:solidFill>
                <a:effectLst/>
                <a:latin typeface="Perpetua" panose="02020502060401020303" pitchFamily="18" charset="0"/>
              </a:rPr>
              <a:t> point</a:t>
            </a:r>
            <a:br>
              <a:rPr lang="sk-SK" sz="1800" dirty="0">
                <a:latin typeface="Perpetua" panose="02020502060401020303" pitchFamily="18" charset="0"/>
              </a:rPr>
            </a:br>
            <a:endParaRPr lang="sk-SK" dirty="0">
              <a:latin typeface="Perpetua" panose="02020502060401020303" pitchFamily="18" charset="0"/>
            </a:endParaRPr>
          </a:p>
        </p:txBody>
      </p:sp>
      <p:pic>
        <p:nvPicPr>
          <p:cNvPr id="3074" name="Picture 2" descr="diagram:Estimate of election results “if an election had been held today”. May 2023, and the difference compared with the 2022 parliamentary election.">
            <a:extLst>
              <a:ext uri="{FF2B5EF4-FFF2-40B4-BE49-F238E27FC236}">
                <a16:creationId xmlns:a16="http://schemas.microsoft.com/office/drawing/2014/main" id="{92FA60B6-1F17-1415-0EDC-E4733E194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84" y="1284052"/>
            <a:ext cx="5346616" cy="378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83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ap of Sweden Infographics by Slidesgo">
  <a:themeElements>
    <a:clrScheme name="Simple Light">
      <a:dk1>
        <a:srgbClr val="000000"/>
      </a:dk1>
      <a:lt1>
        <a:srgbClr val="FFFFFF"/>
      </a:lt1>
      <a:dk2>
        <a:srgbClr val="7E7E7E"/>
      </a:dk2>
      <a:lt2>
        <a:srgbClr val="D1D1D1"/>
      </a:lt2>
      <a:accent1>
        <a:srgbClr val="1469A5"/>
      </a:accent1>
      <a:accent2>
        <a:srgbClr val="6896B6"/>
      </a:accent2>
      <a:accent3>
        <a:srgbClr val="FFD145"/>
      </a:accent3>
      <a:accent4>
        <a:srgbClr val="A08224"/>
      </a:accent4>
      <a:accent5>
        <a:srgbClr val="0E456B"/>
      </a:accent5>
      <a:accent6>
        <a:srgbClr val="5F4E1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9521</TotalTime>
  <Words>1170</Words>
  <Application>Microsoft Office PowerPoint</Application>
  <PresentationFormat>On-screen Show (16:9)</PresentationFormat>
  <Paragraphs>99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ADLaM Display</vt:lpstr>
      <vt:lpstr>Fira Sans Extra Condensed SemiBold</vt:lpstr>
      <vt:lpstr>Fira Sans Condensed</vt:lpstr>
      <vt:lpstr>Arial</vt:lpstr>
      <vt:lpstr>Arial</vt:lpstr>
      <vt:lpstr>Felix Titling</vt:lpstr>
      <vt:lpstr>Roboto</vt:lpstr>
      <vt:lpstr>Angsana New</vt:lpstr>
      <vt:lpstr>Wingdings</vt:lpstr>
      <vt:lpstr>Fira Sans Extra Condensed Medium</vt:lpstr>
      <vt:lpstr>Fira Sans Extra Condensed</vt:lpstr>
      <vt:lpstr>Open Sans</vt:lpstr>
      <vt:lpstr>Perpetua</vt:lpstr>
      <vt:lpstr>Map of Sweden Infographics by Slidesgo</vt:lpstr>
      <vt:lpstr>Sweden</vt:lpstr>
      <vt:lpstr>Overview</vt:lpstr>
      <vt:lpstr>History of Sweden</vt:lpstr>
      <vt:lpstr>Emigration 1850-1930 </vt:lpstr>
      <vt:lpstr>PowerPoint Presentation</vt:lpstr>
      <vt:lpstr>GDP per capita in PPS</vt:lpstr>
      <vt:lpstr>Trade and economy </vt:lpstr>
      <vt:lpstr>Euroscepticism</vt:lpstr>
      <vt:lpstr>PowerPoint Presentation</vt:lpstr>
      <vt:lpstr>The Frugal Four </vt:lpstr>
      <vt:lpstr>PowerPoint Presentation</vt:lpstr>
      <vt:lpstr>Ulf Kristersson  </vt:lpstr>
      <vt:lpstr>The Stability and Growth Pact (SGP)</vt:lpstr>
      <vt:lpstr>PowerPoint Presentation</vt:lpstr>
      <vt:lpstr>Sweden’s Policy of Neutrality</vt:lpstr>
      <vt:lpstr>Russian-Ukraine war and Sweden </vt:lpstr>
      <vt:lpstr>Thank you for your attention!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Sweden</dc:title>
  <dc:creator>HP</dc:creator>
  <cp:lastModifiedBy>HP</cp:lastModifiedBy>
  <cp:revision>23</cp:revision>
  <dcterms:modified xsi:type="dcterms:W3CDTF">2024-01-07T12:43:40Z</dcterms:modified>
</cp:coreProperties>
</file>